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5" r:id="rId18"/>
    <p:sldId id="276" r:id="rId19"/>
    <p:sldId id="277" r:id="rId20"/>
    <p:sldId id="283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3EA8-59BC-4C1E-8071-6ECC9CFFC65B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 – Ch. 8 –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tackle AP Exam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1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next 5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your groups to come up with ONE consensus answer</a:t>
            </a:r>
          </a:p>
          <a:p>
            <a:r>
              <a:rPr lang="en-US" dirty="0" smtClean="0"/>
              <a:t>Be prepared to explain your reasoning! (one “volunteer”)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3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Choose the pair of terms that correctly completes this sentence: Catabolism is to anabolism as _____ is to _____.</a:t>
            </a:r>
          </a:p>
          <a:p>
            <a:pPr marL="400050" lvl="1" indent="0">
              <a:buNone/>
            </a:pPr>
            <a:r>
              <a:rPr lang="en-US" dirty="0" smtClean="0"/>
              <a:t>A) exergonic; spontaneous</a:t>
            </a:r>
          </a:p>
          <a:p>
            <a:pPr marL="400050" lvl="1" indent="0">
              <a:buNone/>
            </a:pPr>
            <a:r>
              <a:rPr lang="en-US" dirty="0" smtClean="0"/>
              <a:t>B) exergonic; endergonic</a:t>
            </a:r>
          </a:p>
          <a:p>
            <a:pPr marL="400050" lvl="1" indent="0">
              <a:buNone/>
            </a:pPr>
            <a:r>
              <a:rPr lang="en-US" dirty="0" smtClean="0"/>
              <a:t>C) free energy; entropy</a:t>
            </a:r>
          </a:p>
          <a:p>
            <a:pPr marL="400050" lvl="1" indent="0">
              <a:buNone/>
            </a:pPr>
            <a:r>
              <a:rPr lang="en-US" dirty="0" smtClean="0"/>
              <a:t>D) work; energy</a:t>
            </a:r>
          </a:p>
          <a:p>
            <a:pPr marL="0" indent="0">
              <a:buNone/>
            </a:pPr>
            <a:r>
              <a:rPr lang="en-US" dirty="0" smtClean="0"/>
              <a:t>Bloom's Taxonomy:  Knowledge/Comprehension</a:t>
            </a:r>
          </a:p>
          <a:p>
            <a:pPr marL="0" indent="0">
              <a:buNone/>
            </a:pPr>
            <a:r>
              <a:rPr lang="en-US" dirty="0" smtClean="0"/>
              <a:t>Section:  8.2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Choose the pair of terms that correctly completes this sentence: Catabolism is to anabolism as _____ is to _____.</a:t>
            </a:r>
          </a:p>
          <a:p>
            <a:pPr marL="400050" lvl="1" indent="0">
              <a:buNone/>
            </a:pPr>
            <a:r>
              <a:rPr lang="en-US" dirty="0" smtClean="0"/>
              <a:t>A) exergonic; spontaneous</a:t>
            </a:r>
          </a:p>
          <a:p>
            <a:pPr marL="400050" lvl="1" indent="0">
              <a:buNone/>
            </a:pPr>
            <a:r>
              <a:rPr lang="en-US" b="1" dirty="0" smtClean="0"/>
              <a:t>B) exergonic; endergonic</a:t>
            </a:r>
          </a:p>
          <a:p>
            <a:pPr marL="400050" lvl="1" indent="0">
              <a:buNone/>
            </a:pPr>
            <a:r>
              <a:rPr lang="en-US" dirty="0" smtClean="0"/>
              <a:t>C) free energy; entropy</a:t>
            </a:r>
          </a:p>
          <a:p>
            <a:pPr marL="400050" lvl="1" indent="0">
              <a:buNone/>
            </a:pPr>
            <a:r>
              <a:rPr lang="en-US" dirty="0" smtClean="0"/>
              <a:t>D) work; energy</a:t>
            </a:r>
          </a:p>
          <a:p>
            <a:pPr marL="0" indent="0">
              <a:buNone/>
            </a:pPr>
            <a:r>
              <a:rPr lang="en-US" dirty="0" smtClean="0"/>
              <a:t>Bloom's Taxonomy:  </a:t>
            </a:r>
            <a:r>
              <a:rPr lang="en-US" b="1" dirty="0" smtClean="0"/>
              <a:t>Knowledge/Comprehension</a:t>
            </a:r>
          </a:p>
          <a:p>
            <a:pPr marL="0" indent="0">
              <a:buNone/>
            </a:pPr>
            <a:r>
              <a:rPr lang="en-US" dirty="0" smtClean="0"/>
              <a:t>Section:  8.2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3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solution, why do hydrolysis reactions occur more readily than condensation reactions?</a:t>
            </a:r>
          </a:p>
          <a:p>
            <a:pPr marL="400050" lvl="1" indent="0">
              <a:buNone/>
            </a:pPr>
            <a:r>
              <a:rPr lang="en-US" dirty="0" smtClean="0"/>
              <a:t>A) Hydrolysis increases entropy and is exergonic.</a:t>
            </a:r>
          </a:p>
          <a:p>
            <a:pPr marL="400050" lvl="1" indent="0">
              <a:buNone/>
            </a:pPr>
            <a:r>
              <a:rPr lang="en-US" dirty="0" smtClean="0"/>
              <a:t>B) Hydrolysis raises G, or Gibbs free energy.</a:t>
            </a:r>
          </a:p>
          <a:p>
            <a:pPr marL="400050" lvl="1" indent="0">
              <a:buNone/>
            </a:pPr>
            <a:r>
              <a:rPr lang="en-US" dirty="0" smtClean="0"/>
              <a:t>C) Hydrolysis decreases entropy and is exergonic.</a:t>
            </a:r>
          </a:p>
          <a:p>
            <a:pPr marL="400050" lvl="1" indent="0">
              <a:buNone/>
            </a:pPr>
            <a:r>
              <a:rPr lang="en-US" dirty="0" smtClean="0"/>
              <a:t>D) Hydrolysis increases entropy and is endergonic.</a:t>
            </a:r>
          </a:p>
          <a:p>
            <a:pPr marL="0" indent="0">
              <a:buNone/>
            </a:pPr>
            <a:r>
              <a:rPr lang="en-US" dirty="0" smtClean="0"/>
              <a:t>Bloom's Taxonomy:  Application/Analysis</a:t>
            </a:r>
          </a:p>
          <a:p>
            <a:pPr marL="0" indent="0">
              <a:buNone/>
            </a:pPr>
            <a:r>
              <a:rPr lang="en-US" dirty="0" smtClean="0"/>
              <a:t>Section:  8.2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9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solution, why do hydrolysis reactions occur more readily than condensation reactions?</a:t>
            </a:r>
          </a:p>
          <a:p>
            <a:pPr marL="400050" lvl="1" indent="0">
              <a:buNone/>
            </a:pPr>
            <a:r>
              <a:rPr lang="en-US" b="1" dirty="0" smtClean="0"/>
              <a:t>A) Hydrolysis increases entropy and is exergonic.</a:t>
            </a:r>
          </a:p>
          <a:p>
            <a:pPr marL="400050" lvl="1" indent="0">
              <a:buNone/>
            </a:pPr>
            <a:r>
              <a:rPr lang="en-US" dirty="0" smtClean="0"/>
              <a:t>B) Hydrolysis raises G, or Gibbs free energy.</a:t>
            </a:r>
          </a:p>
          <a:p>
            <a:pPr marL="400050" lvl="1" indent="0">
              <a:buNone/>
            </a:pPr>
            <a:r>
              <a:rPr lang="en-US" dirty="0" smtClean="0"/>
              <a:t>C) Hydrolysis decreases entropy and is exergonic.</a:t>
            </a:r>
          </a:p>
          <a:p>
            <a:pPr marL="400050" lvl="1" indent="0">
              <a:buNone/>
            </a:pPr>
            <a:r>
              <a:rPr lang="en-US" dirty="0" smtClean="0"/>
              <a:t>D) Hydrolysis increases entropy and is endergonic.</a:t>
            </a:r>
          </a:p>
          <a:p>
            <a:pPr marL="0" indent="0">
              <a:buNone/>
            </a:pPr>
            <a:r>
              <a:rPr lang="en-US" dirty="0" smtClean="0"/>
              <a:t>Bloom's Taxonomy:  </a:t>
            </a:r>
            <a:r>
              <a:rPr lang="en-US" b="1" dirty="0" smtClean="0"/>
              <a:t>Application/Analysis</a:t>
            </a:r>
          </a:p>
          <a:p>
            <a:pPr marL="0" indent="0">
              <a:buNone/>
            </a:pPr>
            <a:r>
              <a:rPr lang="en-US" dirty="0" smtClean="0"/>
              <a:t>Section:  8.2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8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2133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Which of the following is the most correct interpretation of the figure?</a:t>
            </a:r>
          </a:p>
          <a:p>
            <a:pPr marL="400050" lvl="1" indent="0">
              <a:buNone/>
            </a:pPr>
            <a:r>
              <a:rPr lang="en-US" sz="1800" dirty="0" smtClean="0"/>
              <a:t>A) Energy from catabolism can be used directly for performing cellular work.</a:t>
            </a:r>
          </a:p>
          <a:p>
            <a:pPr marL="400050" lvl="1" indent="0">
              <a:buNone/>
            </a:pPr>
            <a:r>
              <a:rPr lang="en-US" sz="1800" dirty="0" smtClean="0"/>
              <a:t>B) ADP + Pi are a set of molecules that store energy for catabolism.</a:t>
            </a:r>
          </a:p>
          <a:p>
            <a:pPr marL="400050" lvl="1" indent="0">
              <a:buNone/>
            </a:pPr>
            <a:r>
              <a:rPr lang="en-US" sz="1800" dirty="0" smtClean="0"/>
              <a:t>C) ATP is a molecule that acts as an intermediary to store energy for cellular work.</a:t>
            </a:r>
          </a:p>
          <a:p>
            <a:pPr marL="400050" lvl="1" indent="0">
              <a:buNone/>
            </a:pPr>
            <a:r>
              <a:rPr lang="en-US" sz="1800" dirty="0" smtClean="0"/>
              <a:t>D) Pi acts as a shuttle molecule to move energy from ATP to ADP.</a:t>
            </a:r>
          </a:p>
          <a:p>
            <a:pPr marL="0" indent="0">
              <a:buNone/>
            </a:pPr>
            <a:r>
              <a:rPr lang="en-US" sz="2400" dirty="0" smtClean="0"/>
              <a:t>Bloom's Taxonomy:  Application/Analysis</a:t>
            </a:r>
          </a:p>
          <a:p>
            <a:pPr marL="0" indent="0">
              <a:buNone/>
            </a:pPr>
            <a:r>
              <a:rPr lang="en-US" sz="2400" dirty="0" smtClean="0"/>
              <a:t>Section:  8.3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199"/>
            <a:ext cx="5208181" cy="221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2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2133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Which of the following is the most correct interpretation of the figure?</a:t>
            </a:r>
          </a:p>
          <a:p>
            <a:pPr marL="400050" lvl="1" indent="0">
              <a:buNone/>
            </a:pPr>
            <a:r>
              <a:rPr lang="en-US" sz="1800" dirty="0" smtClean="0"/>
              <a:t>A) Energy from catabolism can be used directly for performing cellular work.</a:t>
            </a:r>
          </a:p>
          <a:p>
            <a:pPr marL="400050" lvl="1" indent="0">
              <a:buNone/>
            </a:pPr>
            <a:r>
              <a:rPr lang="en-US" sz="1800" dirty="0" smtClean="0"/>
              <a:t>B) ADP + Pi are a set of molecules that store energy for catabolism.</a:t>
            </a:r>
          </a:p>
          <a:p>
            <a:pPr marL="400050" lvl="1" indent="0">
              <a:buNone/>
            </a:pPr>
            <a:r>
              <a:rPr lang="en-US" sz="1800" b="1" dirty="0" smtClean="0"/>
              <a:t>C) ATP is a molecule that acts as an intermediary to store energy for cellular work.</a:t>
            </a:r>
          </a:p>
          <a:p>
            <a:pPr marL="400050" lvl="1" indent="0">
              <a:buNone/>
            </a:pPr>
            <a:r>
              <a:rPr lang="en-US" sz="1800" dirty="0" smtClean="0"/>
              <a:t>D) Pi acts as a shuttle molecule to move energy from ATP to ADP.</a:t>
            </a:r>
          </a:p>
          <a:p>
            <a:pPr marL="0" indent="0">
              <a:buNone/>
            </a:pPr>
            <a:r>
              <a:rPr lang="en-US" sz="2400" dirty="0" smtClean="0"/>
              <a:t>Bloom's Taxonomy:  </a:t>
            </a:r>
            <a:r>
              <a:rPr lang="en-US" sz="2400" b="1" dirty="0" smtClean="0"/>
              <a:t>Application/Analysis</a:t>
            </a:r>
          </a:p>
          <a:p>
            <a:pPr marL="0" indent="0">
              <a:buNone/>
            </a:pPr>
            <a:r>
              <a:rPr lang="en-US" sz="2400" dirty="0" smtClean="0"/>
              <a:t>Section:  8.3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56" y="4267198"/>
            <a:ext cx="5208181" cy="221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32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 important group of peripheral membrane proteins are enzymes such as the phospholipases that cleave the head groups of phospholipids. What properties must these enzymes exhibit?</a:t>
            </a:r>
          </a:p>
          <a:p>
            <a:pPr marL="400050" lvl="1" indent="0">
              <a:buNone/>
            </a:pPr>
            <a:r>
              <a:rPr lang="en-US" dirty="0" smtClean="0"/>
              <a:t>A) resistance to degradation</a:t>
            </a:r>
          </a:p>
          <a:p>
            <a:pPr marL="400050" lvl="1" indent="0">
              <a:buNone/>
            </a:pPr>
            <a:r>
              <a:rPr lang="en-US" dirty="0" smtClean="0"/>
              <a:t>B) independence from cofactor interaction</a:t>
            </a:r>
          </a:p>
          <a:p>
            <a:pPr marL="400050" lvl="1" indent="0">
              <a:buNone/>
            </a:pPr>
            <a:r>
              <a:rPr lang="en-US" dirty="0" smtClean="0"/>
              <a:t>C) water solubility</a:t>
            </a:r>
          </a:p>
          <a:p>
            <a:pPr marL="400050" lvl="1" indent="0">
              <a:buNone/>
            </a:pPr>
            <a:r>
              <a:rPr lang="en-US" dirty="0" smtClean="0"/>
              <a:t>D) lipid solubility</a:t>
            </a:r>
          </a:p>
          <a:p>
            <a:pPr marL="0" indent="0">
              <a:buNone/>
            </a:pPr>
            <a:r>
              <a:rPr lang="en-US" dirty="0" smtClean="0"/>
              <a:t>Topic:  Concept 8.5</a:t>
            </a:r>
          </a:p>
          <a:p>
            <a:pPr marL="0" indent="0">
              <a:buNone/>
            </a:pPr>
            <a:r>
              <a:rPr lang="en-US" dirty="0" smtClean="0"/>
              <a:t>Skill:  Synthesis/Evaluation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0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 important group of peripheral membrane proteins are enzymes such as the phospholipases that cleave the head groups of phospholipids. What properties must these enzymes exhibit?</a:t>
            </a:r>
          </a:p>
          <a:p>
            <a:pPr marL="400050" lvl="1" indent="0">
              <a:buNone/>
            </a:pPr>
            <a:r>
              <a:rPr lang="en-US" dirty="0" smtClean="0"/>
              <a:t>A) resistance to degradation</a:t>
            </a:r>
          </a:p>
          <a:p>
            <a:pPr marL="400050" lvl="1" indent="0">
              <a:buNone/>
            </a:pPr>
            <a:r>
              <a:rPr lang="en-US" dirty="0" smtClean="0"/>
              <a:t>B) independence from cofactor interaction</a:t>
            </a:r>
          </a:p>
          <a:p>
            <a:pPr marL="400050" lvl="1" indent="0">
              <a:buNone/>
            </a:pPr>
            <a:r>
              <a:rPr lang="en-US" b="1" dirty="0" smtClean="0"/>
              <a:t>C) water solubility</a:t>
            </a:r>
          </a:p>
          <a:p>
            <a:pPr marL="400050" lvl="1" indent="0">
              <a:buNone/>
            </a:pPr>
            <a:r>
              <a:rPr lang="en-US" dirty="0" smtClean="0"/>
              <a:t>D) lipid solubility</a:t>
            </a:r>
          </a:p>
          <a:p>
            <a:pPr marL="0" indent="0">
              <a:buNone/>
            </a:pPr>
            <a:r>
              <a:rPr lang="en-US" dirty="0" smtClean="0"/>
              <a:t>Topic:  Concept 8.5</a:t>
            </a:r>
          </a:p>
          <a:p>
            <a:pPr marL="0" indent="0">
              <a:buNone/>
            </a:pPr>
            <a:r>
              <a:rPr lang="en-US" dirty="0" smtClean="0"/>
              <a:t>Skill:  </a:t>
            </a:r>
            <a:r>
              <a:rPr lang="en-US" b="1" dirty="0" smtClean="0"/>
              <a:t>Synthesis/Evaluation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2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Chemical </a:t>
            </a:r>
            <a:r>
              <a:rPr lang="en-US" dirty="0"/>
              <a:t>equilibrium is relatively rare in living cells. Which of the following could be an example of a reaction at chemical equilibrium in a cell?</a:t>
            </a:r>
          </a:p>
          <a:p>
            <a:pPr marL="0" indent="0">
              <a:buNone/>
            </a:pPr>
            <a:r>
              <a:rPr lang="en-US" dirty="0"/>
              <a:t>A) a reaction in which the free energy at equilibrium is higher than the energy content at any point away from equilibrium</a:t>
            </a:r>
          </a:p>
          <a:p>
            <a:pPr marL="0" indent="0">
              <a:buNone/>
            </a:pPr>
            <a:r>
              <a:rPr lang="en-US" dirty="0"/>
              <a:t>B) a chemical reaction in which the entropy change in the reaction is just balanced by an opposite entropy change in the cell's surroundings</a:t>
            </a:r>
          </a:p>
          <a:p>
            <a:pPr marL="0" indent="0">
              <a:buNone/>
            </a:pPr>
            <a:r>
              <a:rPr lang="en-US" dirty="0"/>
              <a:t>C) an endergonic reaction in an active metabolic pathway where the energy for that reaction is supplied only by heat from the environment</a:t>
            </a:r>
          </a:p>
          <a:p>
            <a:pPr marL="0" indent="0">
              <a:buNone/>
            </a:pPr>
            <a:r>
              <a:rPr lang="en-US" dirty="0"/>
              <a:t>D) a chemical reaction in which both the reactants and products are not being produced or used in any active metabolic pathway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8.2</a:t>
            </a:r>
          </a:p>
          <a:p>
            <a:pPr marL="0" indent="0">
              <a:buNone/>
            </a:pPr>
            <a:r>
              <a:rPr lang="en-US" dirty="0"/>
              <a:t>Skill:  Synthesis/Evaluation</a:t>
            </a:r>
          </a:p>
        </p:txBody>
      </p:sp>
    </p:spTree>
    <p:extLst>
      <p:ext uri="{BB962C8B-B14F-4D97-AF65-F5344CB8AC3E}">
        <p14:creationId xmlns:p14="http://schemas.microsoft.com/office/powerpoint/2010/main" val="235174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we’ll be answering and analyzing real AP biology multiple choice exam questions on metabolism (Ch. 8.1-8.5).</a:t>
            </a:r>
          </a:p>
          <a:p>
            <a:pPr lvl="1"/>
            <a:r>
              <a:rPr lang="en-US" dirty="0" smtClean="0"/>
              <a:t>I will walk us through questions 1-3.</a:t>
            </a:r>
          </a:p>
          <a:p>
            <a:pPr lvl="1"/>
            <a:r>
              <a:rPr lang="en-US" dirty="0" smtClean="0"/>
              <a:t>We will complete questions 4-8 as a class in groups.</a:t>
            </a:r>
          </a:p>
          <a:p>
            <a:pPr lvl="1"/>
            <a:r>
              <a:rPr lang="en-US" dirty="0" smtClean="0"/>
              <a:t>You will complete questions 9-15 independently using the strategies learned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2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Chemical </a:t>
            </a:r>
            <a:r>
              <a:rPr lang="en-US" sz="2200" dirty="0"/>
              <a:t>equilibrium is relatively rare in living cells. Which of the following could be an example of a reaction at chemical equilibrium in a cell?</a:t>
            </a:r>
          </a:p>
          <a:p>
            <a:pPr marL="0" indent="0">
              <a:buNone/>
            </a:pPr>
            <a:r>
              <a:rPr lang="en-US" sz="2200" dirty="0"/>
              <a:t>A) a reaction in which the free energy at equilibrium is higher than the energy content at any point away from equilibrium</a:t>
            </a:r>
          </a:p>
          <a:p>
            <a:pPr marL="0" indent="0">
              <a:buNone/>
            </a:pPr>
            <a:r>
              <a:rPr lang="en-US" sz="2200" dirty="0"/>
              <a:t>B) a chemical reaction in which the entropy change in the reaction is just balanced by an opposite entropy change in the cell's surroundings</a:t>
            </a:r>
          </a:p>
          <a:p>
            <a:pPr marL="0" indent="0">
              <a:buNone/>
            </a:pPr>
            <a:r>
              <a:rPr lang="en-US" sz="2200" dirty="0"/>
              <a:t>C) an endergonic reaction in an active metabolic pathway where the energy for that reaction is supplied only by heat from the environment</a:t>
            </a:r>
          </a:p>
          <a:p>
            <a:pPr marL="0" indent="0">
              <a:buNone/>
            </a:pPr>
            <a:r>
              <a:rPr lang="en-US" sz="2200" b="1" dirty="0"/>
              <a:t>D) a chemical reaction in which both the reactants and products are not being produced or used in any active metabolic pathway</a:t>
            </a:r>
          </a:p>
          <a:p>
            <a:pPr marL="0" indent="0">
              <a:buNone/>
            </a:pPr>
            <a:r>
              <a:rPr lang="en-US" sz="2200" dirty="0" smtClean="0"/>
              <a:t>Topic</a:t>
            </a:r>
            <a:r>
              <a:rPr lang="en-US" sz="2200" dirty="0"/>
              <a:t>:  Concept 8.2</a:t>
            </a:r>
          </a:p>
          <a:p>
            <a:pPr marL="0" indent="0">
              <a:buNone/>
            </a:pPr>
            <a:r>
              <a:rPr lang="en-US" sz="2200" dirty="0"/>
              <a:t>Skill:  </a:t>
            </a:r>
            <a:r>
              <a:rPr lang="en-US" sz="2200" b="1" dirty="0"/>
              <a:t>Synthesis/Evaluation</a:t>
            </a:r>
          </a:p>
        </p:txBody>
      </p:sp>
    </p:spTree>
    <p:extLst>
      <p:ext uri="{BB962C8B-B14F-4D97-AF65-F5344CB8AC3E}">
        <p14:creationId xmlns:p14="http://schemas.microsoft.com/office/powerpoint/2010/main" val="175890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Independently complete these questions. Be sure to use the strategies we’ve discussed!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9-15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C</a:t>
            </a:r>
          </a:p>
          <a:p>
            <a:pPr marL="0" indent="0">
              <a:buNone/>
            </a:pPr>
            <a:r>
              <a:rPr lang="en-US" dirty="0" smtClean="0"/>
              <a:t>10. B</a:t>
            </a:r>
          </a:p>
          <a:p>
            <a:pPr marL="0" indent="0">
              <a:buNone/>
            </a:pPr>
            <a:r>
              <a:rPr lang="en-US" dirty="0" smtClean="0"/>
              <a:t>11.B</a:t>
            </a:r>
          </a:p>
          <a:p>
            <a:pPr marL="0" indent="0">
              <a:buNone/>
            </a:pPr>
            <a:r>
              <a:rPr lang="en-US" dirty="0" smtClean="0"/>
              <a:t>12. D</a:t>
            </a:r>
          </a:p>
          <a:p>
            <a:pPr marL="0" indent="0">
              <a:buNone/>
            </a:pPr>
            <a:r>
              <a:rPr lang="en-US" dirty="0" smtClean="0"/>
              <a:t>13. A</a:t>
            </a:r>
          </a:p>
          <a:p>
            <a:pPr marL="0" indent="0">
              <a:buNone/>
            </a:pPr>
            <a:r>
              <a:rPr lang="en-US" dirty="0" smtClean="0"/>
              <a:t>14. A</a:t>
            </a:r>
          </a:p>
          <a:p>
            <a:pPr marL="0" indent="0">
              <a:buNone/>
            </a:pPr>
            <a:r>
              <a:rPr lang="en-US" dirty="0" smtClean="0"/>
              <a:t>15. C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come up with your own multiple choice question/answer from any topic covered thus far.</a:t>
            </a:r>
          </a:p>
          <a:p>
            <a:r>
              <a:rPr lang="en-US" dirty="0" smtClean="0"/>
              <a:t>Be sure to appropriately classify it using Bloom’s taxonomy. 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off simple…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term most precisely describes the cellular process of breaking down large molecules into smaller ones?</a:t>
            </a:r>
          </a:p>
          <a:p>
            <a:pPr marL="400050" lvl="1" indent="0">
              <a:buNone/>
            </a:pPr>
            <a:r>
              <a:rPr lang="en-US" dirty="0" smtClean="0"/>
              <a:t>A) catabolism (catabolic pathways)</a:t>
            </a:r>
          </a:p>
          <a:p>
            <a:pPr marL="400050" lvl="1" indent="0">
              <a:buNone/>
            </a:pPr>
            <a:r>
              <a:rPr lang="en-US" dirty="0" smtClean="0"/>
              <a:t>B) metabolism</a:t>
            </a:r>
          </a:p>
          <a:p>
            <a:pPr marL="400050" lvl="1" indent="0">
              <a:buNone/>
            </a:pPr>
            <a:r>
              <a:rPr lang="en-US" dirty="0" smtClean="0"/>
              <a:t>C) anabolism (anabolic pathways)</a:t>
            </a:r>
          </a:p>
          <a:p>
            <a:pPr marL="400050" lvl="1" indent="0">
              <a:buNone/>
            </a:pPr>
            <a:r>
              <a:rPr lang="en-US" dirty="0" smtClean="0"/>
              <a:t>D) dehydration</a:t>
            </a:r>
          </a:p>
          <a:p>
            <a:pPr marL="0" indent="0">
              <a:buNone/>
            </a:pPr>
            <a:r>
              <a:rPr lang="en-US" sz="2800" dirty="0" smtClean="0"/>
              <a:t>Section:  8.1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5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off simple…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Which term most precisely describes the cellular process of breaking down large molecules into smaller ones?</a:t>
            </a:r>
          </a:p>
          <a:p>
            <a:pPr marL="400050" lvl="1" indent="0">
              <a:buNone/>
            </a:pPr>
            <a:r>
              <a:rPr lang="en-US" b="1" dirty="0" smtClean="0"/>
              <a:t>A) catabolism (catabolic pathways)</a:t>
            </a:r>
          </a:p>
          <a:p>
            <a:pPr marL="400050" lvl="1" indent="0">
              <a:buNone/>
            </a:pPr>
            <a:r>
              <a:rPr lang="en-US" dirty="0" smtClean="0"/>
              <a:t>B) metabolism</a:t>
            </a:r>
          </a:p>
          <a:p>
            <a:pPr marL="400050" lvl="1" indent="0">
              <a:buNone/>
            </a:pPr>
            <a:r>
              <a:rPr lang="en-US" dirty="0" smtClean="0"/>
              <a:t>C) anabolism (anabolic pathways)</a:t>
            </a:r>
          </a:p>
          <a:p>
            <a:pPr marL="400050" lvl="1" indent="0">
              <a:buNone/>
            </a:pPr>
            <a:r>
              <a:rPr lang="en-US" dirty="0" smtClean="0"/>
              <a:t>D) dehydration</a:t>
            </a:r>
          </a:p>
          <a:p>
            <a:pPr marL="0" indent="0">
              <a:buNone/>
            </a:pPr>
            <a:r>
              <a:rPr lang="en-US" sz="2800" dirty="0" smtClean="0"/>
              <a:t>Bloom's Taxonomy:  </a:t>
            </a:r>
            <a:r>
              <a:rPr lang="en-US" sz="2800" b="1" dirty="0" smtClean="0"/>
              <a:t>Knowledge/Comprehension</a:t>
            </a:r>
          </a:p>
          <a:p>
            <a:pPr marL="0" indent="0">
              <a:buNone/>
            </a:pPr>
            <a:r>
              <a:rPr lang="en-US" sz="2800" dirty="0" smtClean="0"/>
              <a:t>Section:  8.1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4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of the following types of reactions would decrease the entropy within a cell?</a:t>
            </a:r>
          </a:p>
          <a:p>
            <a:pPr marL="400050" lvl="1" indent="0">
              <a:buNone/>
            </a:pPr>
            <a:r>
              <a:rPr lang="en-US" dirty="0" smtClean="0"/>
              <a:t>A) anabolic reactions</a:t>
            </a:r>
          </a:p>
          <a:p>
            <a:pPr marL="400050" lvl="1" indent="0">
              <a:buNone/>
            </a:pPr>
            <a:r>
              <a:rPr lang="en-US" dirty="0" smtClean="0"/>
              <a:t>B) hydrolysis</a:t>
            </a:r>
          </a:p>
          <a:p>
            <a:pPr marL="400050" lvl="1" indent="0">
              <a:buNone/>
            </a:pPr>
            <a:r>
              <a:rPr lang="en-US" dirty="0" smtClean="0"/>
              <a:t>C) digestion</a:t>
            </a:r>
          </a:p>
          <a:p>
            <a:pPr marL="400050" lvl="1" indent="0">
              <a:buNone/>
            </a:pPr>
            <a:r>
              <a:rPr lang="en-US" dirty="0" smtClean="0"/>
              <a:t>D) catabolic reactions</a:t>
            </a:r>
          </a:p>
          <a:p>
            <a:pPr marL="0" indent="0">
              <a:buNone/>
            </a:pPr>
            <a:r>
              <a:rPr lang="en-US" dirty="0" smtClean="0"/>
              <a:t>Section:  8.1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6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of the following types of reactions would decrease the entropy within a cell?</a:t>
            </a:r>
          </a:p>
          <a:p>
            <a:pPr marL="400050" lvl="1" indent="0">
              <a:buNone/>
            </a:pPr>
            <a:r>
              <a:rPr lang="en-US" b="1" dirty="0" smtClean="0"/>
              <a:t>A) anabolic reactions</a:t>
            </a:r>
          </a:p>
          <a:p>
            <a:pPr marL="400050" lvl="1" indent="0">
              <a:buNone/>
            </a:pPr>
            <a:r>
              <a:rPr lang="en-US" dirty="0" smtClean="0"/>
              <a:t>B) hydrolysis</a:t>
            </a:r>
          </a:p>
          <a:p>
            <a:pPr marL="400050" lvl="1" indent="0">
              <a:buNone/>
            </a:pPr>
            <a:r>
              <a:rPr lang="en-US" dirty="0" smtClean="0"/>
              <a:t>C) digestion</a:t>
            </a:r>
          </a:p>
          <a:p>
            <a:pPr marL="400050" lvl="1" indent="0">
              <a:buNone/>
            </a:pPr>
            <a:r>
              <a:rPr lang="en-US" dirty="0" smtClean="0"/>
              <a:t>D) catabolic reactions</a:t>
            </a:r>
          </a:p>
          <a:p>
            <a:pPr marL="0" indent="0">
              <a:buNone/>
            </a:pPr>
            <a:r>
              <a:rPr lang="en-US" dirty="0" smtClean="0"/>
              <a:t>Bloom's Taxonomy:  </a:t>
            </a:r>
            <a:r>
              <a:rPr lang="en-US" b="1" dirty="0" smtClean="0"/>
              <a:t>Application/Analysis</a:t>
            </a:r>
          </a:p>
          <a:p>
            <a:pPr marL="0" indent="0">
              <a:buNone/>
            </a:pPr>
            <a:r>
              <a:rPr lang="en-US" dirty="0" smtClean="0"/>
              <a:t>Section:  8.1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0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living organisms, which of the following is an important consequence of the first law of thermodynamics?</a:t>
            </a:r>
          </a:p>
          <a:p>
            <a:pPr marL="400050" lvl="1" indent="0">
              <a:buNone/>
            </a:pPr>
            <a:r>
              <a:rPr lang="en-US" dirty="0" smtClean="0"/>
              <a:t>A) The energy content of an organism is constant.</a:t>
            </a:r>
          </a:p>
          <a:p>
            <a:pPr marL="400050" lvl="1" indent="0">
              <a:buNone/>
            </a:pPr>
            <a:r>
              <a:rPr lang="en-US" dirty="0" smtClean="0"/>
              <a:t>B) The organism ultimately must obtain all of the necessary energy for life from its environment.</a:t>
            </a:r>
          </a:p>
          <a:p>
            <a:pPr marL="400050" lvl="1" indent="0">
              <a:buNone/>
            </a:pPr>
            <a:r>
              <a:rPr lang="en-US" dirty="0" smtClean="0"/>
              <a:t>C) The entropy of an organism decreases with time as the organism grows in complexity.</a:t>
            </a:r>
          </a:p>
          <a:p>
            <a:pPr marL="400050" lvl="1" indent="0">
              <a:buNone/>
            </a:pPr>
            <a:r>
              <a:rPr lang="en-US" dirty="0" smtClean="0"/>
              <a:t>D) Organisms grow by converting energy into organic matter.</a:t>
            </a:r>
          </a:p>
          <a:p>
            <a:pPr marL="0" indent="0">
              <a:buNone/>
            </a:pPr>
            <a:r>
              <a:rPr lang="en-US" dirty="0" smtClean="0"/>
              <a:t>Section:  8.1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6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For living organisms, which of the following is an important consequence of the first law of thermodynamics?</a:t>
            </a:r>
          </a:p>
          <a:p>
            <a:pPr marL="400050" lvl="1" indent="0">
              <a:buNone/>
            </a:pPr>
            <a:r>
              <a:rPr lang="en-US" dirty="0" smtClean="0"/>
              <a:t>A) The energy content of an organism is constant.</a:t>
            </a:r>
          </a:p>
          <a:p>
            <a:pPr marL="400050" lvl="1" indent="0">
              <a:buNone/>
            </a:pPr>
            <a:r>
              <a:rPr lang="en-US" b="1" dirty="0" smtClean="0"/>
              <a:t>B) The organism ultimately must obtain all of the necessary energy for life from its environment.</a:t>
            </a:r>
          </a:p>
          <a:p>
            <a:pPr marL="400050" lvl="1" indent="0">
              <a:buNone/>
            </a:pPr>
            <a:r>
              <a:rPr lang="en-US" dirty="0" smtClean="0"/>
              <a:t>C) The entropy of an organism decreases with time as the organism grows in complexity.</a:t>
            </a:r>
          </a:p>
          <a:p>
            <a:pPr marL="400050" lvl="1" indent="0">
              <a:buNone/>
            </a:pPr>
            <a:r>
              <a:rPr lang="en-US" dirty="0" smtClean="0"/>
              <a:t>D) Organisms grow by converting energy into organic matter.</a:t>
            </a:r>
          </a:p>
          <a:p>
            <a:pPr marL="0" indent="0">
              <a:buNone/>
            </a:pPr>
            <a:r>
              <a:rPr lang="en-US" dirty="0" smtClean="0"/>
              <a:t>Bloom's Taxonomy:  </a:t>
            </a:r>
            <a:r>
              <a:rPr lang="en-US" b="1" dirty="0" smtClean="0"/>
              <a:t>Synthesis/Evaluation</a:t>
            </a:r>
          </a:p>
          <a:p>
            <a:pPr marL="0" indent="0">
              <a:buNone/>
            </a:pPr>
            <a:r>
              <a:rPr lang="en-US" dirty="0" smtClean="0"/>
              <a:t>Section:  8.1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5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1351</Words>
  <Application>Microsoft Macintosh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AP Biology – Ch. 8 – Metabolism</vt:lpstr>
      <vt:lpstr>Overview</vt:lpstr>
      <vt:lpstr>Bloom’s taxonomy</vt:lpstr>
      <vt:lpstr>Let’s start off simple…</vt:lpstr>
      <vt:lpstr>Let’s start off simple…</vt:lpstr>
      <vt:lpstr>Question 2</vt:lpstr>
      <vt:lpstr>Question 2</vt:lpstr>
      <vt:lpstr>Question 3</vt:lpstr>
      <vt:lpstr>Question 3</vt:lpstr>
      <vt:lpstr>For the next 5 questions…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Question 8</vt:lpstr>
      <vt:lpstr>Question 8</vt:lpstr>
      <vt:lpstr>Questions 9-15</vt:lpstr>
      <vt:lpstr>Questions 9-15 Answers</vt:lpstr>
      <vt:lpstr>Exit Ticket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– Ch. 8 – Metabolism</dc:title>
  <dc:creator>Crystal DiCosmo-Ponticello</dc:creator>
  <cp:lastModifiedBy>HaiderAli Bhatti</cp:lastModifiedBy>
  <cp:revision>10</cp:revision>
  <dcterms:created xsi:type="dcterms:W3CDTF">2016-09-27T15:59:56Z</dcterms:created>
  <dcterms:modified xsi:type="dcterms:W3CDTF">2017-10-19T16:26:31Z</dcterms:modified>
</cp:coreProperties>
</file>