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theme/theme13.xml" ContentType="application/vnd.openxmlformats-officedocument.theme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slideLayouts/slideLayout19.xml" ContentType="application/vnd.openxmlformats-officedocument.presentationml.slideLayout+xml"/>
  <Override PartName="/ppt/theme/theme15.xml" ContentType="application/vnd.openxmlformats-officedocument.theme+xml"/>
  <Override PartName="/ppt/slideLayouts/slideLayout20.xml" ContentType="application/vnd.openxmlformats-officedocument.presentationml.slideLayout+xml"/>
  <Override PartName="/ppt/theme/theme16.xml" ContentType="application/vnd.openxmlformats-officedocument.theme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slideLayouts/slideLayout22.xml" ContentType="application/vnd.openxmlformats-officedocument.presentationml.slideLayout+xml"/>
  <Override PartName="/ppt/theme/theme18.xml" ContentType="application/vnd.openxmlformats-officedocument.theme+xml"/>
  <Override PartName="/ppt/slideLayouts/slideLayout2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  <p:sldMasterId id="2147483874" r:id="rId2"/>
    <p:sldMasterId id="2147483892" r:id="rId3"/>
    <p:sldMasterId id="2147483898" r:id="rId4"/>
    <p:sldMasterId id="2147483902" r:id="rId5"/>
    <p:sldMasterId id="2147483904" r:id="rId6"/>
    <p:sldMasterId id="2147483906" r:id="rId7"/>
    <p:sldMasterId id="2147483920" r:id="rId8"/>
    <p:sldMasterId id="2147483934" r:id="rId9"/>
    <p:sldMasterId id="2147483936" r:id="rId10"/>
    <p:sldMasterId id="2147483938" r:id="rId11"/>
    <p:sldMasterId id="2147483944" r:id="rId12"/>
    <p:sldMasterId id="2147483970" r:id="rId13"/>
    <p:sldMasterId id="2147483980" r:id="rId14"/>
    <p:sldMasterId id="2147483986" r:id="rId15"/>
    <p:sldMasterId id="2147483988" r:id="rId16"/>
    <p:sldMasterId id="2147483990" r:id="rId17"/>
    <p:sldMasterId id="2147483992" r:id="rId18"/>
    <p:sldMasterId id="2147484002" r:id="rId19"/>
  </p:sldMasterIdLst>
  <p:notesMasterIdLst>
    <p:notesMasterId r:id="rId100"/>
  </p:notesMasterIdLst>
  <p:handoutMasterIdLst>
    <p:handoutMasterId r:id="rId101"/>
  </p:handoutMasterIdLst>
  <p:sldIdLst>
    <p:sldId id="256" r:id="rId20"/>
    <p:sldId id="300" r:id="rId21"/>
    <p:sldId id="303" r:id="rId22"/>
    <p:sldId id="502" r:id="rId23"/>
    <p:sldId id="503" r:id="rId24"/>
    <p:sldId id="304" r:id="rId25"/>
    <p:sldId id="305" r:id="rId26"/>
    <p:sldId id="306" r:id="rId27"/>
    <p:sldId id="308" r:id="rId28"/>
    <p:sldId id="430" r:id="rId29"/>
    <p:sldId id="309" r:id="rId30"/>
    <p:sldId id="310" r:id="rId31"/>
    <p:sldId id="313" r:id="rId32"/>
    <p:sldId id="439" r:id="rId33"/>
    <p:sldId id="442" r:id="rId34"/>
    <p:sldId id="513" r:id="rId35"/>
    <p:sldId id="514" r:id="rId36"/>
    <p:sldId id="515" r:id="rId37"/>
    <p:sldId id="516" r:id="rId38"/>
    <p:sldId id="530" r:id="rId39"/>
    <p:sldId id="518" r:id="rId40"/>
    <p:sldId id="511" r:id="rId41"/>
    <p:sldId id="504" r:id="rId42"/>
    <p:sldId id="316" r:id="rId43"/>
    <p:sldId id="445" r:id="rId44"/>
    <p:sldId id="446" r:id="rId45"/>
    <p:sldId id="453" r:id="rId46"/>
    <p:sldId id="531" r:id="rId47"/>
    <p:sldId id="444" r:id="rId48"/>
    <p:sldId id="517" r:id="rId49"/>
    <p:sldId id="519" r:id="rId50"/>
    <p:sldId id="520" r:id="rId51"/>
    <p:sldId id="460" r:id="rId52"/>
    <p:sldId id="318" r:id="rId53"/>
    <p:sldId id="461" r:id="rId54"/>
    <p:sldId id="521" r:id="rId55"/>
    <p:sldId id="495" r:id="rId56"/>
    <p:sldId id="465" r:id="rId57"/>
    <p:sldId id="505" r:id="rId58"/>
    <p:sldId id="319" r:id="rId59"/>
    <p:sldId id="320" r:id="rId60"/>
    <p:sldId id="462" r:id="rId61"/>
    <p:sldId id="496" r:id="rId62"/>
    <p:sldId id="522" r:id="rId63"/>
    <p:sldId id="523" r:id="rId64"/>
    <p:sldId id="478" r:id="rId65"/>
    <p:sldId id="506" r:id="rId66"/>
    <p:sldId id="321" r:id="rId67"/>
    <p:sldId id="322" r:id="rId68"/>
    <p:sldId id="323" r:id="rId69"/>
    <p:sldId id="324" r:id="rId70"/>
    <p:sldId id="483" r:id="rId71"/>
    <p:sldId id="532" r:id="rId72"/>
    <p:sldId id="325" r:id="rId73"/>
    <p:sldId id="497" r:id="rId74"/>
    <p:sldId id="524" r:id="rId75"/>
    <p:sldId id="525" r:id="rId76"/>
    <p:sldId id="526" r:id="rId77"/>
    <p:sldId id="527" r:id="rId78"/>
    <p:sldId id="509" r:id="rId79"/>
    <p:sldId id="512" r:id="rId80"/>
    <p:sldId id="326" r:id="rId81"/>
    <p:sldId id="487" r:id="rId82"/>
    <p:sldId id="488" r:id="rId83"/>
    <p:sldId id="489" r:id="rId84"/>
    <p:sldId id="486" r:id="rId85"/>
    <p:sldId id="507" r:id="rId86"/>
    <p:sldId id="327" r:id="rId87"/>
    <p:sldId id="328" r:id="rId88"/>
    <p:sldId id="333" r:id="rId89"/>
    <p:sldId id="494" r:id="rId90"/>
    <p:sldId id="528" r:id="rId91"/>
    <p:sldId id="529" r:id="rId92"/>
    <p:sldId id="508" r:id="rId93"/>
    <p:sldId id="510" r:id="rId94"/>
    <p:sldId id="498" r:id="rId95"/>
    <p:sldId id="501" r:id="rId96"/>
    <p:sldId id="499" r:id="rId97"/>
    <p:sldId id="500" r:id="rId98"/>
    <p:sldId id="533" r:id="rId99"/>
  </p:sldIdLst>
  <p:sldSz cx="9144000" cy="6858000" type="screen4x3"/>
  <p:notesSz cx="6858000" cy="9144000"/>
  <p:custDataLst>
    <p:tags r:id="rId10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3" orient="horz" pos="1296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8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3" autoAdjust="0"/>
    <p:restoredTop sz="97816" autoAdjust="0"/>
  </p:normalViewPr>
  <p:slideViewPr>
    <p:cSldViewPr snapToGrid="0" showGuides="1">
      <p:cViewPr>
        <p:scale>
          <a:sx n="100" d="100"/>
          <a:sy n="100" d="100"/>
        </p:scale>
        <p:origin x="-1856" y="-520"/>
      </p:cViewPr>
      <p:guideLst>
        <p:guide orient="horz" pos="12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tags" Target="tags/tag1.xml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slide" Target="slides/slide57.xml"/><Relationship Id="rId77" Type="http://schemas.openxmlformats.org/officeDocument/2006/relationships/slide" Target="slides/slide58.xml"/><Relationship Id="rId78" Type="http://schemas.openxmlformats.org/officeDocument/2006/relationships/slide" Target="slides/slide59.xml"/><Relationship Id="rId79" Type="http://schemas.openxmlformats.org/officeDocument/2006/relationships/slide" Target="slides/slide60.xml"/><Relationship Id="rId90" Type="http://schemas.openxmlformats.org/officeDocument/2006/relationships/slide" Target="slides/slide71.xml"/><Relationship Id="rId91" Type="http://schemas.openxmlformats.org/officeDocument/2006/relationships/slide" Target="slides/slide72.xml"/><Relationship Id="rId92" Type="http://schemas.openxmlformats.org/officeDocument/2006/relationships/slide" Target="slides/slide73.xml"/><Relationship Id="rId93" Type="http://schemas.openxmlformats.org/officeDocument/2006/relationships/slide" Target="slides/slide74.xml"/><Relationship Id="rId94" Type="http://schemas.openxmlformats.org/officeDocument/2006/relationships/slide" Target="slides/slide75.xml"/><Relationship Id="rId95" Type="http://schemas.openxmlformats.org/officeDocument/2006/relationships/slide" Target="slides/slide76.xml"/><Relationship Id="rId96" Type="http://schemas.openxmlformats.org/officeDocument/2006/relationships/slide" Target="slides/slide77.xml"/><Relationship Id="rId97" Type="http://schemas.openxmlformats.org/officeDocument/2006/relationships/slide" Target="slides/slide78.xml"/><Relationship Id="rId98" Type="http://schemas.openxmlformats.org/officeDocument/2006/relationships/slide" Target="slides/slide79.xml"/><Relationship Id="rId99" Type="http://schemas.openxmlformats.org/officeDocument/2006/relationships/slide" Target="slides/slide80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61.xml"/><Relationship Id="rId81" Type="http://schemas.openxmlformats.org/officeDocument/2006/relationships/slide" Target="slides/slide62.xml"/><Relationship Id="rId82" Type="http://schemas.openxmlformats.org/officeDocument/2006/relationships/slide" Target="slides/slide63.xml"/><Relationship Id="rId83" Type="http://schemas.openxmlformats.org/officeDocument/2006/relationships/slide" Target="slides/slide64.xml"/><Relationship Id="rId84" Type="http://schemas.openxmlformats.org/officeDocument/2006/relationships/slide" Target="slides/slide65.xml"/><Relationship Id="rId85" Type="http://schemas.openxmlformats.org/officeDocument/2006/relationships/slide" Target="slides/slide66.xml"/><Relationship Id="rId86" Type="http://schemas.openxmlformats.org/officeDocument/2006/relationships/slide" Target="slides/slide67.xml"/><Relationship Id="rId87" Type="http://schemas.openxmlformats.org/officeDocument/2006/relationships/slide" Target="slides/slide68.xml"/><Relationship Id="rId88" Type="http://schemas.openxmlformats.org/officeDocument/2006/relationships/slide" Target="slides/slide69.xml"/><Relationship Id="rId89" Type="http://schemas.openxmlformats.org/officeDocument/2006/relationships/slide" Target="slides/slide7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72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9.UN01 In-text figure,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NaCl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 redox reaction, p. 164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51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9.UN05 In-text figure, color code for stages of cellular respiration, p. 166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9.6-3 An overview of cellular respiration (step 3)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complete reactions of cellular respiration in the presence of oxygen (C6H12O6 + 6 O2 → 6 CO2 + 6 H2O + energy) result in which of the following?</a:t>
            </a:r>
          </a:p>
          <a:p>
            <a:r>
              <a:rPr lang="en-US" smtClean="0"/>
              <a:t>https://www.polleverywhere.com/multiple_choice_polls/PNMkDWKHP4dhH0v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42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When a glucose molecule loses a hydrogen atom as the result of an oxidation-reduction reaction, the glucose molecule becomes</a:t>
            </a:r>
          </a:p>
          <a:p>
            <a:r>
              <a:rPr lang="en-US" smtClean="0"/>
              <a:t>https://www.polleverywhere.com/multiple_choice_polls/S2x5d7Phsv0JAVJ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9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complete oxidation of glucose (C6H12O6) to carbon dioxide and water in aerobic respiration consumes how many molecules of oxygen (O2)?</a:t>
            </a:r>
          </a:p>
          <a:p>
            <a:r>
              <a:rPr lang="en-US" smtClean="0"/>
              <a:t>https://www.polleverywhere.com/multiple_choice_polls/RmV7EhWhLdN4L3l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97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complete oxidation of glucose in aerobic respiration occurs through which of the following sequence of metabolic reactions</a:t>
            </a:r>
          </a:p>
          <a:p>
            <a:r>
              <a:rPr lang="en-US" smtClean="0"/>
              <a:t>https://www.polleverywhere.com/multiple_choice_polls/bIpB6XzuFe5wzIb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8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82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9.UN06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In-text figure, mini-map, glycolysis, p. 168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86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22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9.8 The energy input and output of glycolysis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9.9a A closer look at glycolysis (part 1: investment phase)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9.9b A closer look at glycolysis (part 2: payoff phase)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9.UN06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In-text figure, mini-map, glycolysis, p. 168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animal cells, glycolysis occurs in the</a:t>
            </a:r>
          </a:p>
          <a:p>
            <a:r>
              <a:rPr lang="en-US" smtClean="0"/>
              <a:t>https://www.polleverywhere.com/multiple_choice_polls/GZHvVCmOHXw5CcC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34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addition to ATP, what are the end products of glycolysis?</a:t>
            </a:r>
          </a:p>
          <a:p>
            <a:r>
              <a:rPr lang="en-US" smtClean="0"/>
              <a:t>https://www.polleverywhere.com/multiple_choice_polls/KfF6iYUiexVmOXr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35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glycolysis, for each molecule of glucose oxidized to pyruvate,</a:t>
            </a:r>
          </a:p>
          <a:p>
            <a:r>
              <a:rPr lang="en-US" smtClean="0"/>
              <a:t>https://www.polleverywhere.com/multiple_choice_polls/3iIoFJpHVpgaS2o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4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18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9.UN07 In-text figure, mini-map, pyruvate oxidation, p. 169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17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9.10 Oxidation of pyruvate to acetyl CoA, the step before the citric acid cycle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How many carbon atoms are fed into the citric acid cycle as a result of the oxidation of one molecule of pyruvate?</a:t>
            </a:r>
          </a:p>
          <a:p>
            <a:r>
              <a:rPr lang="en-US" smtClean="0"/>
              <a:t>https://www.polleverywhere.com/multiple_choice_polls/X3cRBPlTKP2qblt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92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9.UN07 In-text figure, mini-map, pyruvate oxidation, p. 169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9.UN08 In-text figure, mini-map, citric acid cycle, p. 171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12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40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4993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330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9.11 An overview of pyruvate oxidation and the citric acid cycle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090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9.UN08 In-text figure, mini-map, citric acid cycle, p. 171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Carbon dioxide (CO2) is released during which of the following stages of cellular respiration?</a:t>
            </a:r>
          </a:p>
          <a:p>
            <a:r>
              <a:rPr lang="en-US" smtClean="0"/>
              <a:t>https://www.polleverywhere.com/multiple_choice_polls/wM9fNwkdsWuGv9t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1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fraction of the carbon dioxide exhaled by animals is generated by the reactions of the citric acid cycle, if glucose is the sole energy source?</a:t>
            </a:r>
          </a:p>
          <a:p>
            <a:r>
              <a:rPr lang="en-US" smtClean="0"/>
              <a:t>https://www.polleverywhere.com/multiple_choice_polls/RkQiowvYnXNNxK2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233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9.UN09 In-text figure, mini-map, oxidative phosphorylation, p. 172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50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764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689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50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581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424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9.15 Chemiosmosis couples the electron transport chain to ATP synthesis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727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9.15 Chemiosmosis couples the electron transport chain to ATP synthesis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081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9.UN09 In-text figure, mini-map, oxidative phosphorylation, p. 172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Where are the proteins of the electron transport chain located?</a:t>
            </a:r>
          </a:p>
          <a:p>
            <a:r>
              <a:rPr lang="en-US" smtClean="0"/>
              <a:t>https://www.polleverywhere.com/multiple_choice_polls/qZvrqABqwu0bcaV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70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primary role of oxygen in cellular respiration is to</a:t>
            </a:r>
          </a:p>
          <a:p>
            <a:r>
              <a:rPr lang="en-US" smtClean="0"/>
              <a:t>https://www.polleverywhere.com/multiple_choice_polls/oLvJmlq6NIA6UOI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092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Inside an active mitochondrion, most electrons follow which pathway?</a:t>
            </a:r>
          </a:p>
          <a:p>
            <a:r>
              <a:rPr lang="en-US" smtClean="0"/>
              <a:t>https://www.polleverywhere.com/multiple_choice_polls/29n5FH9xHem7RuN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27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chemiosmosis, what is the most direct source of energy that is used to convert ADP + ℗i to ATP?</a:t>
            </a:r>
          </a:p>
          <a:p>
            <a:r>
              <a:rPr lang="en-US" smtClean="0"/>
              <a:t>https://www.polleverywhere.com/multiple_choice_polls/TE3T2YShlI0oSGc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144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solidFill>
                  <a:prstClr val="black"/>
                </a:solidFill>
                <a:latin typeface="Times New Roman" charset="0"/>
              </a:rPr>
              <a:pPr/>
              <a:t>60</a:t>
            </a:fld>
            <a:endParaRPr lang="en-US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86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737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0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410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9.16a ATP yield per molecule of glucose at each stage of cellular respiration (part 1: glycolysis)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9.16b ATP yield per molecule of glucose at each stage of cellular respiration (part 2: citric acid cycle)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9.16c ATP yield per molecule of glucose at each stage of cellular respiration (part 3: oxidative phosphorylation)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9.16 ATP yield per molecule of glucose at each stage of cellular respiration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51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179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261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70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734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9.18 Pyruvate as a key juncture in catabolism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normally occurs regardless of whether or not oxygen (O2) is present?</a:t>
            </a:r>
          </a:p>
          <a:p>
            <a:r>
              <a:rPr lang="en-US" smtClean="0"/>
              <a:t>https://www.polleverywhere.com/multiple_choice_polls/QwY05FV8B8UoMco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264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occurs in the cytosol of a eukaryotic cell?</a:t>
            </a:r>
          </a:p>
          <a:p>
            <a:r>
              <a:rPr lang="en-US" smtClean="0"/>
              <a:t>https://www.polleverywhere.com/multiple_choice_polls/xffN4HqdGoRiAar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035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71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solidFill>
                  <a:prstClr val="black"/>
                </a:solidFill>
                <a:latin typeface="Times New Roman" charset="0"/>
              </a:rPr>
              <a:pPr/>
              <a:t>75</a:t>
            </a:fld>
            <a:endParaRPr lang="en-US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829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solidFill>
                  <a:prstClr val="black"/>
                </a:solidFill>
                <a:latin typeface="Times New Roman" charset="0"/>
              </a:rPr>
              <a:pPr/>
              <a:t>76</a:t>
            </a:fld>
            <a:endParaRPr lang="en-US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897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solidFill>
                  <a:prstClr val="black"/>
                </a:solidFill>
                <a:latin typeface="Times New Roman" charset="0"/>
              </a:rPr>
              <a:pPr/>
              <a:t>77</a:t>
            </a:fld>
            <a:endParaRPr lang="en-US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897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9.UN04 In-text figure, dehydrogenase reaction, p. 165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solidFill>
                  <a:prstClr val="black"/>
                </a:solidFill>
                <a:latin typeface="Times New Roman" charset="0"/>
              </a:rPr>
              <a:pPr/>
              <a:t>79</a:t>
            </a:fld>
            <a:endParaRPr lang="en-US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960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4450" y="685800"/>
            <a:ext cx="4267200" cy="3200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52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25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6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562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3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8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09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59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50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05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245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61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64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0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40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37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6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78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64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6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68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6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4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3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2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3601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4" r:id="rId3"/>
    <p:sldLayoutId id="2147483705" r:id="rId4"/>
    <p:sldLayoutId id="2147484004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9509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7021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261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61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6806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7336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3959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3200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710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4178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5102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5560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038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1657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7456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0589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5573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2831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0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6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7.xml"/><Relationship Id="rId5" Type="http://schemas.openxmlformats.org/officeDocument/2006/relationships/image" Target="../media/image4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225800"/>
            <a:ext cx="3768725" cy="1692275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Cellular Respiration and Fermentation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3025" y="1633538"/>
            <a:ext cx="1947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9</a:t>
            </a:r>
            <a:endParaRPr lang="en-US" sz="9600" dirty="0">
              <a:solidFill>
                <a:srgbClr val="D2B23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7000" y="3056481"/>
            <a:ext cx="70163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UN01RedoxNaC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2" y="2621280"/>
            <a:ext cx="5309616" cy="1615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76893" y="2566906"/>
            <a:ext cx="22834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900" b="1" dirty="0" smtClean="0">
                <a:solidFill>
                  <a:srgbClr val="0093C5"/>
                </a:solidFill>
                <a:latin typeface="Arial"/>
                <a:ea typeface="ＭＳ Ｐゴシック" charset="0"/>
                <a:cs typeface="Arial"/>
              </a:rPr>
              <a:t>becomes oxidized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900" b="1" dirty="0" smtClean="0">
                <a:solidFill>
                  <a:srgbClr val="0093C5"/>
                </a:solidFill>
                <a:latin typeface="Arial"/>
                <a:ea typeface="ＭＳ Ｐゴシック" charset="0"/>
                <a:cs typeface="Arial"/>
              </a:rPr>
              <a:t>(loses electron)</a:t>
            </a:r>
            <a:endParaRPr lang="en-US" sz="1900" b="1" dirty="0">
              <a:solidFill>
                <a:srgbClr val="0093C5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6790" y="3576894"/>
            <a:ext cx="22565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900" b="1" dirty="0" smtClean="0">
                <a:solidFill>
                  <a:srgbClr val="0093C5"/>
                </a:solidFill>
                <a:latin typeface="Arial"/>
                <a:ea typeface="ＭＳ Ｐゴシック" charset="0"/>
                <a:cs typeface="Arial"/>
              </a:rPr>
              <a:t>becomes reduced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900" b="1" dirty="0" smtClean="0">
                <a:solidFill>
                  <a:srgbClr val="0093C5"/>
                </a:solidFill>
                <a:latin typeface="Arial"/>
                <a:ea typeface="ＭＳ Ｐゴシック" charset="0"/>
                <a:cs typeface="Arial"/>
              </a:rPr>
              <a:t>(gains electron)</a:t>
            </a:r>
            <a:endParaRPr lang="en-US" sz="1900" b="1" dirty="0">
              <a:solidFill>
                <a:srgbClr val="0093C5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2563" y="4225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-4508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The Principle of Redox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59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75" y="295788"/>
            <a:ext cx="8534400" cy="59644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9D002D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15924" y="1276864"/>
            <a:ext cx="8437647" cy="3285555"/>
          </a:xfrm>
        </p:spPr>
        <p:txBody>
          <a:bodyPr rIns="0"/>
          <a:lstStyle/>
          <a:p>
            <a:pPr indent="-350838" eaLnBrk="1" hangingPunct="1"/>
            <a:r>
              <a:rPr lang="en-US" dirty="0" smtClean="0">
                <a:ea typeface="ヒラギノ角ゴ Pro W3" charset="0"/>
              </a:rPr>
              <a:t>The electron </a:t>
            </a:r>
            <a:r>
              <a:rPr lang="en-US" b="1" u="sng" dirty="0" smtClean="0">
                <a:ea typeface="ヒラギノ角ゴ Pro W3" charset="0"/>
              </a:rPr>
              <a:t>DONOR</a:t>
            </a:r>
            <a:r>
              <a:rPr lang="en-US" dirty="0" smtClean="0">
                <a:ea typeface="ヒラギノ角ゴ Pro W3" charset="0"/>
              </a:rPr>
              <a:t> is called the </a:t>
            </a:r>
            <a:r>
              <a:rPr lang="en-US" b="1" dirty="0" smtClean="0">
                <a:ea typeface="ヒラギノ角ゴ Pro W3" charset="0"/>
              </a:rPr>
              <a:t>reducing agent </a:t>
            </a:r>
          </a:p>
          <a:p>
            <a:pPr lvl="1" indent="-350838"/>
            <a:r>
              <a:rPr lang="en-US" b="1" dirty="0" smtClean="0">
                <a:ea typeface="ヒラギノ角ゴ Pro W3" charset="0"/>
              </a:rPr>
              <a:t>(REDUCING AGENT GETS </a:t>
            </a:r>
            <a:r>
              <a:rPr lang="en-US" b="1" u="sng" dirty="0" smtClean="0">
                <a:ea typeface="ヒラギノ角ゴ Pro W3" charset="0"/>
              </a:rPr>
              <a:t>OXIDIZED</a:t>
            </a:r>
            <a:r>
              <a:rPr lang="en-US" b="1" dirty="0" smtClean="0">
                <a:ea typeface="ヒラギノ角ゴ Pro W3" charset="0"/>
              </a:rPr>
              <a:t> BECAUSE OIL)</a:t>
            </a:r>
          </a:p>
          <a:p>
            <a:pPr indent="-350838" eaLnBrk="1" hangingPunct="1"/>
            <a:r>
              <a:rPr lang="en-US" dirty="0" smtClean="0">
                <a:ea typeface="ヒラギノ角ゴ Pro W3" charset="0"/>
              </a:rPr>
              <a:t>The electron </a:t>
            </a:r>
            <a:r>
              <a:rPr lang="en-US" b="1" u="sng" dirty="0" smtClean="0">
                <a:ea typeface="ヒラギノ角ゴ Pro W3" charset="0"/>
              </a:rPr>
              <a:t>ACCEPTOR</a:t>
            </a:r>
            <a:r>
              <a:rPr lang="en-US" dirty="0" smtClean="0">
                <a:ea typeface="ヒラギノ角ゴ Pro W3" charset="0"/>
              </a:rPr>
              <a:t> is called the </a:t>
            </a:r>
            <a:r>
              <a:rPr lang="en-US" b="1" dirty="0" smtClean="0">
                <a:ea typeface="ヒラギノ角ゴ Pro W3" charset="0"/>
              </a:rPr>
              <a:t>oxidizing agent </a:t>
            </a:r>
          </a:p>
          <a:p>
            <a:pPr lvl="1" indent="-350838"/>
            <a:r>
              <a:rPr lang="en-US" b="1" dirty="0" smtClean="0">
                <a:ea typeface="ヒラギノ角ゴ Pro W3" charset="0"/>
              </a:rPr>
              <a:t>(OXIDIZING AGENT GETS </a:t>
            </a:r>
            <a:r>
              <a:rPr lang="en-US" b="1" u="sng" dirty="0" smtClean="0">
                <a:ea typeface="ヒラギノ角ゴ Pro W3" charset="0"/>
              </a:rPr>
              <a:t>REDUCED</a:t>
            </a:r>
            <a:r>
              <a:rPr lang="en-US" b="1" dirty="0" smtClean="0">
                <a:ea typeface="ヒラギノ角ゴ Pro W3" charset="0"/>
              </a:rPr>
              <a:t> BECAUSE RIG)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2563" y="33065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The Principle of Redox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8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Oxidation of Organic Fuel Molecules During Cellular Respiration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cellular respiration…</a:t>
            </a:r>
          </a:p>
          <a:p>
            <a:pPr lvl="1"/>
            <a:r>
              <a:rPr lang="en-US" dirty="0" smtClean="0"/>
              <a:t>Glucose (fuel) = reducing agent = gets oxidized = loses electrons</a:t>
            </a:r>
          </a:p>
          <a:p>
            <a:pPr lvl="1"/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= oxidizing agent = gets reduced = gains electrons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4038600"/>
            <a:ext cx="80168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4050" y="3933825"/>
            <a:ext cx="2133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oxidation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764088"/>
            <a:ext cx="2133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reduction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4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Stages of Cellular Respiration: A Preview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Harvesting of energy from glucose has </a:t>
            </a:r>
            <a:r>
              <a:rPr lang="en-US" b="1" u="sng" dirty="0" smtClean="0"/>
              <a:t>FOUR </a:t>
            </a:r>
            <a:r>
              <a:rPr lang="en-US" dirty="0" smtClean="0"/>
              <a:t>stages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Glycolysis</a:t>
            </a:r>
            <a:r>
              <a:rPr lang="en-US" dirty="0" smtClean="0"/>
              <a:t> (breaks down glucose into two molecules of pyruvate)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Pyruvate oxidation </a:t>
            </a:r>
            <a:r>
              <a:rPr lang="en-US" dirty="0" smtClean="0"/>
              <a:t>(converts pyruvates into acetyl CoA’s)</a:t>
            </a:r>
            <a:endParaRPr lang="en-US" b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b="1" dirty="0" smtClean="0"/>
              <a:t>citric acid cycle</a:t>
            </a:r>
            <a:r>
              <a:rPr lang="en-US" dirty="0" smtClean="0"/>
              <a:t> (completes the breakdown of glucose)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Oxidative phosphorylation</a:t>
            </a:r>
            <a:r>
              <a:rPr lang="en-US" dirty="0" smtClean="0"/>
              <a:t> (accounts for most of the ATP synthesis)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585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5CellRespStag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282952"/>
            <a:ext cx="8546592" cy="2292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608" y="2252096"/>
            <a:ext cx="44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037" y="2708450"/>
            <a:ext cx="44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466" y="3631595"/>
            <a:ext cx="44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021" y="2285085"/>
            <a:ext cx="8012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3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GLYCOLYSIS (color-coded blue throughout the chapter)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305" y="2730583"/>
            <a:ext cx="7291882" cy="77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3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 OXIDATION and the CITRIC ACID CYCLE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3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(color-coded orange)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879" y="3653725"/>
            <a:ext cx="7885475" cy="77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3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OXIDATIVE PHOSPHORYLATION: Electron transport and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3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chemiosmosis (color-coded purple)</a:t>
            </a:r>
          </a:p>
        </p:txBody>
      </p:sp>
    </p:spTree>
    <p:extLst>
      <p:ext uri="{BB962C8B-B14F-4D97-AF65-F5344CB8AC3E}">
        <p14:creationId xmlns:p14="http://schemas.microsoft.com/office/powerpoint/2010/main" val="2478189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06CellRespOverview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30352"/>
            <a:ext cx="8546592" cy="5797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9.6-3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6029" y="1157666"/>
            <a:ext cx="123659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Electrons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via NADH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4718" y="1179798"/>
            <a:ext cx="1415923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Electrons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via NADH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and FADH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300" y="5077365"/>
            <a:ext cx="62919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  <a:endParaRPr lang="en-US" sz="18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7118" y="5073555"/>
            <a:ext cx="62919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  <a:endParaRPr lang="en-US" sz="18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6582" y="4993756"/>
            <a:ext cx="62919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  <a:endParaRPr lang="en-US" sz="18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6935" y="4014790"/>
            <a:ext cx="12962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CYTOSOL</a:t>
            </a:r>
            <a:endParaRPr lang="en-US" sz="18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4503" y="4004355"/>
            <a:ext cx="21808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MITOCHONDRION</a:t>
            </a:r>
            <a:endParaRPr lang="en-US" sz="18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043" y="5626489"/>
            <a:ext cx="183960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Substrate-level</a:t>
            </a:r>
            <a:endParaRPr lang="en-US" sz="18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8181" y="5626913"/>
            <a:ext cx="183960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Substrate-level</a:t>
            </a:r>
            <a:endParaRPr lang="en-US" sz="18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0773" y="5623103"/>
            <a:ext cx="122386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Oxidative</a:t>
            </a:r>
            <a:endParaRPr lang="en-US" sz="18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5550" y="2551403"/>
            <a:ext cx="163007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GLYCOLYSIS</a:t>
            </a:r>
            <a:endParaRPr lang="en-US" sz="1800" b="1" baseline="-25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3229" y="2519258"/>
            <a:ext cx="144996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33883" y="2736792"/>
            <a:ext cx="966994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5430" y="2530957"/>
            <a:ext cx="249310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PHOSPHORYLATION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3837" y="3149723"/>
            <a:ext cx="233970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(Electron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transport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and chemiosmosis)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6380" y="3150145"/>
            <a:ext cx="141577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Acetyl CoA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8402" y="3172278"/>
            <a:ext cx="109548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Glucose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47807" y="3172699"/>
            <a:ext cx="11598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</p:txBody>
      </p:sp>
    </p:spTree>
    <p:extLst>
      <p:ext uri="{BB962C8B-B14F-4D97-AF65-F5344CB8AC3E}">
        <p14:creationId xmlns:p14="http://schemas.microsoft.com/office/powerpoint/2010/main" val="78301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01D2EA5-B388-4F9E-935F-D6CFC893DDF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3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DD7305C-B1B0-4AF1-9A50-88A32535B4A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5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D0C0AF7-12CB-4EB2-8CA6-E5C07EE0578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92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549913_1153050014830454_892834178092487149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28600"/>
            <a:ext cx="4025900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3492500"/>
            <a:ext cx="4470400" cy="317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MUST KNOW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INPUTS + OUTPUTS OF MAJOR STEPS</a:t>
            </a:r>
          </a:p>
          <a:p>
            <a:r>
              <a:rPr lang="en-US" dirty="0" smtClean="0"/>
              <a:t>CELLULAR LOCATIONS OF MAJOR STEPS</a:t>
            </a:r>
          </a:p>
          <a:p>
            <a:r>
              <a:rPr lang="en-US" dirty="0" smtClean="0"/>
              <a:t>DO NOT MEMORIZE ENZYMES AND/OR MOLECULAR STRUCTURES/NAMES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5803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549913_1153050014830454_892834178092487149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28600"/>
            <a:ext cx="4025900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3492500"/>
            <a:ext cx="4470400" cy="3173984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 bwMode="auto">
          <a:xfrm>
            <a:off x="3479800" y="2616200"/>
            <a:ext cx="520700" cy="444500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8500" y="2946401"/>
            <a:ext cx="123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BEAUTIFUL</a:t>
            </a:r>
            <a:endParaRPr lang="en-US" sz="1400" dirty="0"/>
          </a:p>
        </p:txBody>
      </p:sp>
      <p:sp>
        <p:nvSpPr>
          <p:cNvPr id="8" name="Multiply 7"/>
          <p:cNvSpPr/>
          <p:nvPr/>
        </p:nvSpPr>
        <p:spPr bwMode="auto">
          <a:xfrm>
            <a:off x="2324100" y="1562100"/>
            <a:ext cx="520700" cy="444500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800" y="137160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MITOCHONDRION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8001000" y="34925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ON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34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41C037B-F831-49F0-91CC-1891B9E0591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6MiniGlycoly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5" y="969264"/>
            <a:ext cx="8473440" cy="4919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035" y="2958130"/>
            <a:ext cx="163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GLYCOLYSIS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1354" y="2828282"/>
            <a:ext cx="1421842" cy="634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9575" y="2709293"/>
            <a:ext cx="94960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0941" y="2698859"/>
            <a:ext cx="183896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PHOSPHORYL-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5460" y="4892102"/>
            <a:ext cx="615242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196938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8" y="844285"/>
            <a:ext cx="8499249" cy="5073650"/>
          </a:xfrm>
        </p:spPr>
        <p:txBody>
          <a:bodyPr/>
          <a:lstStyle/>
          <a:p>
            <a:r>
              <a:rPr lang="en-US" sz="2000" strike="sngStrike" dirty="0"/>
              <a:t>Concept 9.1: Catabolic pathways yield energy by oxidizing organic </a:t>
            </a:r>
            <a:r>
              <a:rPr lang="en-US" sz="2000" strike="sngStrike" dirty="0" smtClean="0"/>
              <a:t>fuels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9.2: Glycolysis harvests chemical energy by oxidizing glucose to </a:t>
            </a:r>
            <a:r>
              <a:rPr lang="en-US" b="1" dirty="0" smtClean="0">
                <a:solidFill>
                  <a:srgbClr val="FF0000"/>
                </a:solidFill>
              </a:rPr>
              <a:t>pyruvate</a:t>
            </a:r>
          </a:p>
          <a:p>
            <a:r>
              <a:rPr lang="en-US" sz="2000" dirty="0"/>
              <a:t>Concept 9.3: After pyruvate is oxidized, the citric acid cycle completes the energy-yielding oxidation of organic </a:t>
            </a:r>
            <a:r>
              <a:rPr lang="en-US" sz="2000" dirty="0" smtClean="0"/>
              <a:t>molecules</a:t>
            </a:r>
          </a:p>
          <a:p>
            <a:r>
              <a:rPr lang="en-US" sz="2000" dirty="0"/>
              <a:t>Concept 9.4: During oxidative phosphorylation, chemiosmosis couples electron transport to ATP </a:t>
            </a:r>
            <a:r>
              <a:rPr lang="en-US" sz="2000" dirty="0" smtClean="0"/>
              <a:t>synthesis</a:t>
            </a:r>
          </a:p>
          <a:p>
            <a:r>
              <a:rPr lang="en-US" sz="2000" dirty="0"/>
              <a:t>Concept 9.5: Fermentation and anaerobic </a:t>
            </a:r>
            <a:br>
              <a:rPr lang="en-US" sz="2000" dirty="0"/>
            </a:br>
            <a:r>
              <a:rPr lang="en-US" sz="2000" dirty="0"/>
              <a:t>respiration enable cells to produce ATP </a:t>
            </a:r>
            <a:r>
              <a:rPr lang="en-US" sz="2000" u="sng" dirty="0"/>
              <a:t>WITHOUT</a:t>
            </a:r>
            <a:r>
              <a:rPr lang="en-US" sz="2000" dirty="0"/>
              <a:t> the use of oxygen</a:t>
            </a: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9805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9.2: Glycolysis harvests chemical energy by oxidizing glucose to pyruvate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Glycolysis (</a:t>
            </a:r>
            <a:r>
              <a:rPr lang="ja-JP" altLang="en-US" dirty="0" smtClean="0"/>
              <a:t>“</a:t>
            </a:r>
            <a:r>
              <a:rPr lang="en-US" altLang="ja-JP" dirty="0" smtClean="0"/>
              <a:t>sugar splitting</a:t>
            </a:r>
            <a:r>
              <a:rPr lang="ja-JP" altLang="en-US" dirty="0" smtClean="0"/>
              <a:t>”</a:t>
            </a:r>
            <a:r>
              <a:rPr lang="en-US" altLang="ja-JP" dirty="0" smtClean="0"/>
              <a:t>) breaks down glucose into two molecules of pyruvate in the </a:t>
            </a:r>
            <a:r>
              <a:rPr lang="en-US" altLang="ja-JP" b="1" u="sng" dirty="0" smtClean="0"/>
              <a:t>CYTOSOL</a:t>
            </a:r>
          </a:p>
          <a:p>
            <a:r>
              <a:rPr lang="en-US" dirty="0" smtClean="0"/>
              <a:t>Glycolysis occurs in the cytoplasm and has two major phases</a:t>
            </a:r>
          </a:p>
          <a:p>
            <a:pPr lvl="1"/>
            <a:r>
              <a:rPr lang="en-US" dirty="0" smtClean="0"/>
              <a:t>Energy investment phase</a:t>
            </a:r>
          </a:p>
          <a:p>
            <a:pPr lvl="1"/>
            <a:r>
              <a:rPr lang="en-US" dirty="0" smtClean="0"/>
              <a:t>Energy payoff phase</a:t>
            </a:r>
          </a:p>
          <a:p>
            <a:r>
              <a:rPr lang="en-US" b="1" u="sng" dirty="0" smtClean="0"/>
              <a:t>GLYCOLYSIS OCCURS WHETHER OR NOT O</a:t>
            </a:r>
            <a:r>
              <a:rPr lang="en-US" b="1" u="sng" baseline="-25000" dirty="0" smtClean="0"/>
              <a:t>2</a:t>
            </a:r>
            <a:r>
              <a:rPr lang="en-US" b="1" u="sng" dirty="0" smtClean="0"/>
              <a:t> IS PRESENT</a:t>
            </a:r>
            <a:endParaRPr lang="en-US" b="1" u="sng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6872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08GlycolysisEnerg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184912"/>
            <a:ext cx="7120128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1992" y="259320"/>
            <a:ext cx="299421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Energy Investment Phase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3646" y="678517"/>
            <a:ext cx="109548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Glucose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7719" y="2527742"/>
            <a:ext cx="24810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Energy Payoff Phase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3025" y="5091980"/>
            <a:ext cx="55661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9696" y="1551920"/>
            <a:ext cx="3130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0328" y="1544243"/>
            <a:ext cx="62502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57174" y="1536565"/>
            <a:ext cx="72342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0151" y="1528888"/>
            <a:ext cx="85180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ADP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8231" y="1553226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3323" y="1534876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2607" y="1559214"/>
            <a:ext cx="317815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</a:t>
            </a:r>
            <a:endParaRPr lang="en-US" sz="16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2192" y="2957610"/>
            <a:ext cx="3130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70643" y="2971277"/>
            <a:ext cx="66785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ADP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1268" y="2986249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96360" y="2967899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45644" y="2992237"/>
            <a:ext cx="317815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</a:t>
            </a:r>
            <a:endParaRPr lang="en-US" sz="16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22085" y="2981565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09400" y="2977266"/>
            <a:ext cx="62502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95227" y="2980261"/>
            <a:ext cx="96699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formed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96689" y="3815659"/>
            <a:ext cx="77463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10608" y="3829326"/>
            <a:ext cx="61772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</a:t>
            </a:r>
            <a:r>
              <a:rPr lang="en-US" sz="1800" b="1" i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−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02302" y="3817346"/>
            <a:ext cx="3130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54165" y="3839997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72228" y="3832319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77491" y="3810977"/>
            <a:ext cx="6560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 H</a:t>
            </a:r>
            <a:r>
              <a:rPr lang="en-US" sz="1800" b="1" i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37328" y="3856659"/>
            <a:ext cx="6560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H</a:t>
            </a:r>
            <a:r>
              <a:rPr lang="en-US" sz="1800" b="1" i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25064" y="3848979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41853" y="3844680"/>
            <a:ext cx="85146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22664" y="4477313"/>
            <a:ext cx="11598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28043" y="4481613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61415" y="6170760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64395" y="5757552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67374" y="5344344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3336" y="5751946"/>
            <a:ext cx="3130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43064" y="6171143"/>
            <a:ext cx="3130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76920" y="5341733"/>
            <a:ext cx="3130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70386" y="6177132"/>
            <a:ext cx="3130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62441" y="6177133"/>
            <a:ext cx="44123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94413" y="6169455"/>
            <a:ext cx="44123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18319" y="5759241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35690" y="6167765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154795" y="5344727"/>
            <a:ext cx="109548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Glucose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59016" y="5337049"/>
            <a:ext cx="11598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62580" y="5756245"/>
            <a:ext cx="62502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25410" y="5759239"/>
            <a:ext cx="122792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 used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13740" y="5751562"/>
            <a:ext cx="147148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 formed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66687" y="5335358"/>
            <a:ext cx="61650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559071" y="6175441"/>
            <a:ext cx="85146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650992" y="5765612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−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49856" y="6174139"/>
            <a:ext cx="9671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36780" y="3893356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057161" y="4493974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79860" y="5361389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283999" y="6196788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687235" y="6196788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405297" y="6189109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38833" y="4480306"/>
            <a:ext cx="3130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439273" y="4473931"/>
            <a:ext cx="61650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00389" y="6170759"/>
            <a:ext cx="319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113916" y="6169456"/>
            <a:ext cx="43609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</a:t>
            </a:r>
            <a:r>
              <a:rPr lang="en-US" sz="1800" b="1" i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−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915346" y="1209674"/>
            <a:ext cx="210312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 bwMode="auto">
          <a:xfrm>
            <a:off x="5747267" y="3569818"/>
            <a:ext cx="219456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 bwMode="auto">
          <a:xfrm>
            <a:off x="5733995" y="2630460"/>
            <a:ext cx="219456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1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9_09a_Glycoly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75104"/>
            <a:ext cx="8546592" cy="2907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9.9a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37613" y="2019787"/>
            <a:ext cx="3608680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GLYCOLYSIS: Energy Investment Phase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8986" y="3127699"/>
            <a:ext cx="51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ADP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719" y="2810199"/>
            <a:ext cx="1112329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Glucose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6-phosphate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5952" y="2805968"/>
            <a:ext cx="1112329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Fructose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6-phosphate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134" y="2850418"/>
            <a:ext cx="49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0634" y="2869468"/>
            <a:ext cx="49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2086" y="3140399"/>
            <a:ext cx="51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ADP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1551" y="2321252"/>
            <a:ext cx="1552679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Glyceraldehyde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3-phosphate (G3P)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6527" y="2808801"/>
            <a:ext cx="1450187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Fructose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1,6-bisphosphate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6545" y="3704151"/>
            <a:ext cx="1543962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Dihydroxyacetone</a:t>
            </a:r>
            <a:endParaRPr lang="en-US" sz="12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phosphate (DHAP)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889" y="2980251"/>
            <a:ext cx="791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Glucose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7839" y="3666051"/>
            <a:ext cx="761747" cy="205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Hexokinase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69289" y="3672401"/>
            <a:ext cx="941283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Phosphogluco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isomerase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2575" y="3666051"/>
            <a:ext cx="800219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fructokinase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2594" y="3653351"/>
            <a:ext cx="620683" cy="205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Aldolase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44544" y="3354901"/>
            <a:ext cx="697627" cy="205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Isomerase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09811" y="3909281"/>
            <a:ext cx="198339" cy="206076"/>
            <a:chOff x="5427570" y="327780"/>
            <a:chExt cx="224367" cy="233119"/>
          </a:xfrm>
        </p:grpSpPr>
        <p:sp>
          <p:nvSpPr>
            <p:cNvPr id="23" name="Oval 22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40161" y="4029931"/>
            <a:ext cx="198339" cy="206076"/>
            <a:chOff x="5427570" y="320597"/>
            <a:chExt cx="224367" cy="233119"/>
          </a:xfrm>
        </p:grpSpPr>
        <p:sp>
          <p:nvSpPr>
            <p:cNvPr id="26" name="Oval 2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5427570" y="320597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61461" y="3540981"/>
            <a:ext cx="198339" cy="206076"/>
            <a:chOff x="5427570" y="320597"/>
            <a:chExt cx="224367" cy="233119"/>
          </a:xfrm>
        </p:grpSpPr>
        <p:sp>
          <p:nvSpPr>
            <p:cNvPr id="29" name="Oval 28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5427570" y="320597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5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40611" y="3902931"/>
            <a:ext cx="198339" cy="206076"/>
            <a:chOff x="5427570" y="320597"/>
            <a:chExt cx="224367" cy="233119"/>
          </a:xfrm>
        </p:grpSpPr>
        <p:sp>
          <p:nvSpPr>
            <p:cNvPr id="32" name="Oval 3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5427570" y="320597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22911" y="4029931"/>
            <a:ext cx="198339" cy="206076"/>
            <a:chOff x="5427570" y="320597"/>
            <a:chExt cx="224367" cy="233119"/>
          </a:xfrm>
        </p:grpSpPr>
        <p:sp>
          <p:nvSpPr>
            <p:cNvPr id="35" name="Oval 3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5427570" y="320597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60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09b_Glycolysi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4"/>
          <a:stretch/>
        </p:blipFill>
        <p:spPr>
          <a:xfrm>
            <a:off x="298704" y="2029968"/>
            <a:ext cx="8546592" cy="2626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9.9b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4528" y="2062474"/>
            <a:ext cx="3211135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GLYCOLYSIS: Energy Payoff Phase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636" y="3827736"/>
            <a:ext cx="1099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Glycer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aldehyde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3-phosphate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(G3P)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5727" y="338858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Triose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dehydrogenase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16864" y="3834336"/>
            <a:ext cx="198339" cy="206076"/>
            <a:chOff x="5427570" y="318202"/>
            <a:chExt cx="224367" cy="233119"/>
          </a:xfrm>
        </p:grpSpPr>
        <p:sp>
          <p:nvSpPr>
            <p:cNvPr id="9" name="Oval 8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427570" y="318202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6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36518" y="3827736"/>
            <a:ext cx="1390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1,3-Bisphospho-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glycerate</a:t>
            </a:r>
            <a:endParaRPr lang="en-US" sz="12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9369" y="3827734"/>
            <a:ext cx="1030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3-Phospho-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glycerate</a:t>
            </a:r>
            <a:endParaRPr lang="en-US" sz="12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7170" y="3827733"/>
            <a:ext cx="1030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2-Phospho-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glycerate</a:t>
            </a:r>
            <a:endParaRPr lang="en-US" sz="12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4535" y="3827731"/>
            <a:ext cx="127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Phosphoenol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 (PEP)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09068" y="3827731"/>
            <a:ext cx="83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1001" y="3380114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glycerokinase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5703" y="3380113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glyceromutase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0148" y="3380113"/>
            <a:ext cx="5822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Enolase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27047" y="338858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kinase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90252" y="2820202"/>
            <a:ext cx="730082" cy="27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701877" y="3724270"/>
            <a:ext cx="199320" cy="206076"/>
            <a:chOff x="5436038" y="318202"/>
            <a:chExt cx="225477" cy="233119"/>
          </a:xfrm>
        </p:grpSpPr>
        <p:sp>
          <p:nvSpPr>
            <p:cNvPr id="22" name="Oval 2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5437148" y="318202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>
                  <a:solidFill>
                    <a:srgbClr val="FFFFFF"/>
                  </a:solidFill>
                  <a:latin typeface="Arial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66610" y="3715803"/>
            <a:ext cx="199320" cy="206076"/>
            <a:chOff x="5436038" y="318202"/>
            <a:chExt cx="225477" cy="233119"/>
          </a:xfrm>
        </p:grpSpPr>
        <p:sp>
          <p:nvSpPr>
            <p:cNvPr id="25" name="Oval 2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5437148" y="318202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8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95877" y="3605736"/>
            <a:ext cx="199320" cy="206076"/>
            <a:chOff x="5436038" y="318202"/>
            <a:chExt cx="225477" cy="233119"/>
          </a:xfrm>
        </p:grpSpPr>
        <p:sp>
          <p:nvSpPr>
            <p:cNvPr id="28" name="Oval 2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5437148" y="318202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9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716123" y="3715803"/>
            <a:ext cx="229152" cy="234400"/>
            <a:chOff x="5419803" y="335546"/>
            <a:chExt cx="227901" cy="233119"/>
          </a:xfrm>
        </p:grpSpPr>
        <p:sp>
          <p:nvSpPr>
            <p:cNvPr id="31" name="Oval 30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5419803" y="33554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300" dirty="0" smtClean="0">
                  <a:solidFill>
                    <a:srgbClr val="FFFFFF"/>
                  </a:solidFill>
                  <a:latin typeface="Arial" charset="0"/>
                </a:rPr>
                <a:t>10</a:t>
              </a:r>
              <a:endParaRPr lang="en-US" sz="13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615185" y="2614884"/>
            <a:ext cx="30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10544" y="2614886"/>
            <a:ext cx="629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29485" y="2837134"/>
            <a:ext cx="30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85273" y="281808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H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5919" y="298953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13783" y="3516586"/>
            <a:ext cx="2417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8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45719" y="279268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77519" y="257678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96619" y="283078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12669" y="283078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95369" y="283078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22419" y="271013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09819" y="283078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03419" y="255138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96919" y="260218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24367" y="2602186"/>
            <a:ext cx="47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52861" y="2570436"/>
            <a:ext cx="49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78761" y="2545036"/>
            <a:ext cx="49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32684" y="2710136"/>
            <a:ext cx="51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ADP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64453" y="2790569"/>
            <a:ext cx="51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ADP</a:t>
            </a:r>
          </a:p>
        </p:txBody>
      </p:sp>
    </p:spTree>
    <p:extLst>
      <p:ext uri="{BB962C8B-B14F-4D97-AF65-F5344CB8AC3E}">
        <p14:creationId xmlns:p14="http://schemas.microsoft.com/office/powerpoint/2010/main" val="111735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371600"/>
            <a:ext cx="60579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73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6MiniGlycoly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5" y="969264"/>
            <a:ext cx="8473440" cy="4919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035" y="2958130"/>
            <a:ext cx="163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GLYCOLYSIS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1354" y="2828282"/>
            <a:ext cx="1421842" cy="634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9575" y="2709293"/>
            <a:ext cx="94960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0941" y="2698859"/>
            <a:ext cx="183896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PHOSPHORYL-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5460" y="4892102"/>
            <a:ext cx="615242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4" name="Multiply 3"/>
          <p:cNvSpPr/>
          <p:nvPr/>
        </p:nvSpPr>
        <p:spPr bwMode="auto">
          <a:xfrm>
            <a:off x="964584" y="2690037"/>
            <a:ext cx="942975" cy="90551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40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flows into an ecosystem as sunlight and leaves as heat</a:t>
            </a:r>
          </a:p>
          <a:p>
            <a:r>
              <a:rPr lang="en-US" dirty="0" smtClean="0"/>
              <a:t>Photosynthesis generates O</a:t>
            </a:r>
            <a:r>
              <a:rPr lang="en-US" baseline="-25000" dirty="0" smtClean="0"/>
              <a:t>2</a:t>
            </a:r>
            <a:r>
              <a:rPr lang="en-US" dirty="0" smtClean="0"/>
              <a:t> and organic molecules, which are used in cellular respiration</a:t>
            </a:r>
          </a:p>
          <a:p>
            <a:r>
              <a:rPr lang="en-US" dirty="0" smtClean="0"/>
              <a:t>Cells use </a:t>
            </a:r>
            <a:r>
              <a:rPr lang="en-US" b="1" u="sng" dirty="0" smtClean="0"/>
              <a:t>CHEMICAL ENERGY </a:t>
            </a:r>
            <a:r>
              <a:rPr lang="en-US" dirty="0" smtClean="0"/>
              <a:t>stored in organic molecules to generate ATP, which powers work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Life is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99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F080E86-AA21-4564-A445-2A7C645B1E4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7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9975FB7-44B8-44F6-80AD-3403CCF3853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96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51D79DD-3FBE-457F-A12D-F6CCE06DFC4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7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7MiniPyruvat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93648"/>
            <a:ext cx="8546592" cy="4870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630" y="2979841"/>
            <a:ext cx="163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GLYCOLYSIS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4514" y="2849997"/>
            <a:ext cx="1421842" cy="634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8461" y="2741862"/>
            <a:ext cx="94960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6148" y="2731428"/>
            <a:ext cx="183896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PHOSPHORYL-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ATION</a:t>
            </a:r>
          </a:p>
        </p:txBody>
      </p:sp>
      <p:sp>
        <p:nvSpPr>
          <p:cNvPr id="10" name="Multiply 9"/>
          <p:cNvSpPr/>
          <p:nvPr/>
        </p:nvSpPr>
        <p:spPr bwMode="auto">
          <a:xfrm>
            <a:off x="845179" y="2741207"/>
            <a:ext cx="942975" cy="90551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680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Oxidation of Pyruvate to Acetyl CoA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presence of O</a:t>
            </a:r>
            <a:r>
              <a:rPr lang="en-US" baseline="-25000" dirty="0"/>
              <a:t>2</a:t>
            </a:r>
            <a:r>
              <a:rPr lang="en-US" dirty="0"/>
              <a:t>, pyruvate </a:t>
            </a:r>
            <a:r>
              <a:rPr lang="en-US" b="1" u="sng" dirty="0"/>
              <a:t>ENTERS THE MITOCHONDRION</a:t>
            </a:r>
            <a:r>
              <a:rPr lang="en-US" dirty="0"/>
              <a:t> (in eukaryotic cells) where the oxidation of glucose is completed</a:t>
            </a:r>
          </a:p>
          <a:p>
            <a:r>
              <a:rPr lang="en-US" dirty="0" smtClean="0"/>
              <a:t>Before the citric acid cycle can begin, pyruvate must be </a:t>
            </a:r>
            <a:r>
              <a:rPr lang="en-US" b="1" u="sng" dirty="0" smtClean="0"/>
              <a:t>CONVERTED</a:t>
            </a:r>
            <a:r>
              <a:rPr lang="en-US" dirty="0" smtClean="0"/>
              <a:t> to acetyl Coenzyme A (</a:t>
            </a:r>
            <a:r>
              <a:rPr lang="en-US" b="1" dirty="0" smtClean="0"/>
              <a:t>acetyl CoA</a:t>
            </a:r>
            <a:r>
              <a:rPr lang="en-US" dirty="0" smtClean="0"/>
              <a:t>), which links glycolysis to the citric acid cycle</a:t>
            </a:r>
          </a:p>
          <a:p>
            <a:pPr lvl="1"/>
            <a:r>
              <a:rPr lang="en-US" dirty="0" smtClean="0"/>
              <a:t>This step is carried out by a </a:t>
            </a:r>
            <a:r>
              <a:rPr lang="en-US" dirty="0" err="1" smtClean="0"/>
              <a:t>multienzyme</a:t>
            </a:r>
            <a:r>
              <a:rPr lang="en-US" dirty="0" smtClean="0"/>
              <a:t> complex that catalyzes three reactions (PDH complex)</a:t>
            </a:r>
          </a:p>
          <a:p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6612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10PyruvateToAcetylCo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021080"/>
            <a:ext cx="8546592" cy="481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9.10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2607733" y="3725333"/>
            <a:ext cx="508000" cy="149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774801" y="1559275"/>
            <a:ext cx="1538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CYTOSOL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661" y="4571732"/>
            <a:ext cx="13765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599" y="5140334"/>
            <a:ext cx="291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Transport protein 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(pyruvate 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translocase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4414" y="1365492"/>
            <a:ext cx="2624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MITOCHONDRION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9931" y="4303245"/>
            <a:ext cx="16792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 CoA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82196" y="4312736"/>
            <a:ext cx="9385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</a:t>
            </a:r>
            <a:r>
              <a:rPr lang="en-US" sz="23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7851" y="4314647"/>
            <a:ext cx="51250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23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36528" y="4315886"/>
            <a:ext cx="10366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38145" y="4346397"/>
            <a:ext cx="356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5794" y="2156447"/>
            <a:ext cx="712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</a:t>
            </a:r>
            <a:r>
              <a:rPr lang="en-US" sz="22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0045" y="1967859"/>
            <a:ext cx="1867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Coenzyme A</a:t>
            </a:r>
            <a:endParaRPr lang="en-US" sz="2200" b="1" baseline="-25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451600" y="2737319"/>
            <a:ext cx="329123" cy="344409"/>
            <a:chOff x="5427570" y="338650"/>
            <a:chExt cx="224367" cy="234787"/>
          </a:xfrm>
        </p:grpSpPr>
        <p:sp>
          <p:nvSpPr>
            <p:cNvPr id="20" name="Oval 19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5427570" y="340318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20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20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26078" y="3793865"/>
            <a:ext cx="329402" cy="341962"/>
            <a:chOff x="5436038" y="335989"/>
            <a:chExt cx="224557" cy="233119"/>
          </a:xfrm>
        </p:grpSpPr>
        <p:sp>
          <p:nvSpPr>
            <p:cNvPr id="26" name="Oval 2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5436228" y="335989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20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20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15131" y="2733415"/>
            <a:ext cx="329408" cy="341962"/>
            <a:chOff x="5436038" y="335989"/>
            <a:chExt cx="224561" cy="233119"/>
          </a:xfrm>
        </p:grpSpPr>
        <p:sp>
          <p:nvSpPr>
            <p:cNvPr id="29" name="Oval 28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5436232" y="335989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20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20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82563" y="422500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-4508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Oxidation of Pyruvate to Acetyl CoA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694414" y="1110608"/>
            <a:ext cx="2782836" cy="9144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9A16A13-05D6-441A-AFA3-B59CEAFFE86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90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7MiniPyruvat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93648"/>
            <a:ext cx="8546592" cy="4870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630" y="2979841"/>
            <a:ext cx="163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GLYCOLYSIS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4514" y="2849997"/>
            <a:ext cx="1421842" cy="634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8461" y="2741862"/>
            <a:ext cx="94960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6148" y="2731428"/>
            <a:ext cx="183896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PHOSPHORYL-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6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52" y="2831553"/>
            <a:ext cx="6651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ultiply 9"/>
          <p:cNvSpPr/>
          <p:nvPr/>
        </p:nvSpPr>
        <p:spPr bwMode="auto">
          <a:xfrm>
            <a:off x="845179" y="2690037"/>
            <a:ext cx="942975" cy="90551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08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8MiniCitricAcid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08304"/>
            <a:ext cx="8546592" cy="5041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630" y="2914708"/>
            <a:ext cx="1672253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GLYCOLYSIS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7080" y="2784861"/>
            <a:ext cx="148510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650" y="2665873"/>
            <a:ext cx="98872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7949" y="2655016"/>
            <a:ext cx="191590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PHOSPHORYL-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2088" y="4924251"/>
            <a:ext cx="637261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168493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8" y="844285"/>
            <a:ext cx="8499249" cy="5073650"/>
          </a:xfrm>
        </p:spPr>
        <p:txBody>
          <a:bodyPr/>
          <a:lstStyle/>
          <a:p>
            <a:r>
              <a:rPr lang="en-US" sz="2000" strike="sngStrike" dirty="0"/>
              <a:t>Concept 9.1: Catabolic pathways yield energy by oxidizing organic </a:t>
            </a:r>
            <a:r>
              <a:rPr lang="en-US" sz="2000" strike="sngStrike" dirty="0" smtClean="0"/>
              <a:t>fuels</a:t>
            </a:r>
          </a:p>
          <a:p>
            <a:r>
              <a:rPr lang="en-US" sz="2000" strike="sngStrike" dirty="0"/>
              <a:t>Concept 9.2: Glycolysis harvests chemical energy by oxidizing glucose to </a:t>
            </a:r>
            <a:r>
              <a:rPr lang="en-US" sz="2000" strike="sngStrike" dirty="0" smtClean="0"/>
              <a:t>pyruvate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9.3: After pyruvate is oxidized, the citric acid cycle completes the energy-yielding oxidation of organic </a:t>
            </a:r>
            <a:r>
              <a:rPr lang="en-US" b="1" dirty="0" smtClean="0">
                <a:solidFill>
                  <a:srgbClr val="FF0000"/>
                </a:solidFill>
              </a:rPr>
              <a:t>molecules</a:t>
            </a:r>
          </a:p>
          <a:p>
            <a:r>
              <a:rPr lang="en-US" sz="2000" dirty="0"/>
              <a:t>Concept 9.4: During oxidative phosphorylation, chemiosmosis couples electron transport to ATP </a:t>
            </a:r>
            <a:r>
              <a:rPr lang="en-US" sz="2000" dirty="0" smtClean="0"/>
              <a:t>synthesis</a:t>
            </a:r>
          </a:p>
          <a:p>
            <a:r>
              <a:rPr lang="en-US" sz="2000" dirty="0"/>
              <a:t>Concept 9.5: Fermentation and anaerobic </a:t>
            </a:r>
            <a:br>
              <a:rPr lang="en-US" sz="2000" dirty="0"/>
            </a:br>
            <a:r>
              <a:rPr lang="en-US" sz="2000" dirty="0"/>
              <a:t>respiration enable cells to produce ATP </a:t>
            </a:r>
            <a:r>
              <a:rPr lang="en-US" sz="2000" u="sng" dirty="0"/>
              <a:t>WITHOUT</a:t>
            </a:r>
            <a:r>
              <a:rPr lang="en-US" sz="2000" dirty="0"/>
              <a:t> the use of oxygen</a:t>
            </a: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03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8" y="844285"/>
            <a:ext cx="8499249" cy="5073650"/>
          </a:xfrm>
        </p:spPr>
        <p:txBody>
          <a:bodyPr/>
          <a:lstStyle/>
          <a:p>
            <a:r>
              <a:rPr lang="en-US" sz="2400" dirty="0"/>
              <a:t>Concept 9.1: Catabolic pathways yield energy by oxidizing organic </a:t>
            </a:r>
            <a:r>
              <a:rPr lang="en-US" sz="2400" dirty="0" smtClean="0"/>
              <a:t>fuels</a:t>
            </a:r>
          </a:p>
          <a:p>
            <a:r>
              <a:rPr lang="en-US" sz="2400" dirty="0"/>
              <a:t>Concept 9.2: Glycolysis harvests chemical energy by oxidizing glucose to </a:t>
            </a:r>
            <a:r>
              <a:rPr lang="en-US" sz="2400" dirty="0" smtClean="0"/>
              <a:t>pyruvate</a:t>
            </a:r>
          </a:p>
          <a:p>
            <a:r>
              <a:rPr lang="en-US" sz="2400" dirty="0"/>
              <a:t>Concept 9.3: After pyruvate is oxidized, the citric acid cycle completes the energy-yielding oxidation of organic </a:t>
            </a:r>
            <a:r>
              <a:rPr lang="en-US" sz="2400" dirty="0" smtClean="0"/>
              <a:t>molecules</a:t>
            </a:r>
          </a:p>
          <a:p>
            <a:r>
              <a:rPr lang="en-US" sz="2400" dirty="0"/>
              <a:t>Concept 9.4: During oxidative phosphorylation, chemiosmosis couples electron transport to ATP </a:t>
            </a:r>
            <a:r>
              <a:rPr lang="en-US" sz="2400" dirty="0" smtClean="0"/>
              <a:t>synthesis</a:t>
            </a:r>
          </a:p>
          <a:p>
            <a:r>
              <a:rPr lang="en-US" sz="2400" dirty="0"/>
              <a:t>Concept 9.5: Fermentation and anaerobic </a:t>
            </a:r>
            <a:br>
              <a:rPr lang="en-US" sz="2400" dirty="0"/>
            </a:br>
            <a:r>
              <a:rPr lang="en-US" sz="2400" dirty="0"/>
              <a:t>respiration enable cells to produce ATP </a:t>
            </a:r>
            <a:r>
              <a:rPr lang="en-US" sz="2400" u="sng" dirty="0"/>
              <a:t>WITHOUT</a:t>
            </a:r>
            <a:r>
              <a:rPr lang="en-US" sz="2400" dirty="0"/>
              <a:t> the use of oxygen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9814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75" y="295788"/>
            <a:ext cx="8534400" cy="5122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9D002D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The Citric Acid Cycle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15923" y="1275188"/>
            <a:ext cx="8329413" cy="2585426"/>
          </a:xfrm>
        </p:spPr>
        <p:txBody>
          <a:bodyPr rIns="0"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The citric acid cycle, also called the Krebs cycle, completes the break down of pyruvate to CO</a:t>
            </a:r>
            <a:r>
              <a:rPr lang="en-US" baseline="-25000" dirty="0" smtClean="0">
                <a:ea typeface="ヒラギノ角ゴ Pro W3" charset="0"/>
              </a:rPr>
              <a:t>2  </a:t>
            </a:r>
            <a:endParaRPr lang="en-US" dirty="0" smtClean="0">
              <a:ea typeface="ヒラギノ角ゴ Pro W3" charset="0"/>
            </a:endParaRPr>
          </a:p>
          <a:p>
            <a:pPr eaLnBrk="1" hangingPunct="1"/>
            <a:r>
              <a:rPr lang="en-US" dirty="0" smtClean="0">
                <a:ea typeface="ヒラギノ角ゴ Pro W3" charset="0"/>
              </a:rPr>
              <a:t>The cycle oxidizes organic fuel derived from pyruvate, generating 1 ATP, 3 NADH, and 1 FADH</a:t>
            </a:r>
            <a:r>
              <a:rPr lang="en-US" baseline="-25000" dirty="0" smtClean="0">
                <a:ea typeface="ヒラギノ角ゴ Pro W3" charset="0"/>
              </a:rPr>
              <a:t>2</a:t>
            </a:r>
            <a:r>
              <a:rPr lang="en-US" dirty="0" smtClean="0">
                <a:ea typeface="ヒラギノ角ゴ Pro W3" charset="0"/>
              </a:rPr>
              <a:t> per turn </a:t>
            </a:r>
            <a:r>
              <a:rPr lang="en-US" b="1" u="sng" dirty="0" smtClean="0">
                <a:ea typeface="ヒラギノ角ゴ Pro W3" charset="0"/>
              </a:rPr>
              <a:t>IN THE MITOCHONDRIAL MATRIX</a:t>
            </a:r>
            <a:endParaRPr lang="en-US" b="1" u="sng" dirty="0">
              <a:ea typeface="ヒラギノ角ゴ Pro W3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3784600"/>
            <a:ext cx="2857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130035"/>
            <a:ext cx="8499249" cy="5073650"/>
          </a:xfrm>
        </p:spPr>
        <p:txBody>
          <a:bodyPr/>
          <a:lstStyle/>
          <a:p>
            <a:r>
              <a:rPr lang="en-US" dirty="0" smtClean="0"/>
              <a:t>The citric acid cycle has eight steps, each catalyzed by a specific enzyme</a:t>
            </a:r>
          </a:p>
          <a:p>
            <a:r>
              <a:rPr lang="en-US" dirty="0" smtClean="0"/>
              <a:t>The acetyl group of acetyl CoA joins the cycle by combining with oxaloacetate, forming </a:t>
            </a:r>
            <a:r>
              <a:rPr lang="en-US" b="1" u="sng" dirty="0" smtClean="0"/>
              <a:t>CITRATE</a:t>
            </a:r>
          </a:p>
          <a:p>
            <a:r>
              <a:rPr lang="en-US" dirty="0" smtClean="0"/>
              <a:t>The next seven steps decompose the citrate</a:t>
            </a:r>
            <a:r>
              <a:rPr lang="en-US" b="1" u="sng" dirty="0" smtClean="0"/>
              <a:t> BACK TO OXALOACETATE</a:t>
            </a:r>
            <a:r>
              <a:rPr lang="en-US" dirty="0" smtClean="0"/>
              <a:t>, making the process a cycle</a:t>
            </a:r>
          </a:p>
          <a:p>
            <a:r>
              <a:rPr lang="en-US" dirty="0" smtClean="0"/>
              <a:t>The NADH and FADH</a:t>
            </a:r>
            <a:r>
              <a:rPr lang="en-US" baseline="-25000" dirty="0" smtClean="0"/>
              <a:t>2</a:t>
            </a:r>
            <a:r>
              <a:rPr lang="en-US" dirty="0" smtClean="0"/>
              <a:t> produced by the cycle relay electrons extracted from fuel to the electron transport chain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8275" y="400563"/>
            <a:ext cx="8534400" cy="51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D002D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>
                <a:ea typeface="ヒラギノ角ゴ Pro W3" charset="0"/>
              </a:rPr>
              <a:t>The Citric Acid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0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11_CitricAcidOverview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12" y="210312"/>
            <a:ext cx="4456176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0603" y="236705"/>
            <a:ext cx="2240539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6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 OXIDATION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8090" y="522455"/>
            <a:ext cx="249957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 (from glycolysis,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molecules per glucose)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4690" y="1970255"/>
            <a:ext cx="629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4390" y="1519405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2990" y="1341605"/>
            <a:ext cx="496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3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</a:t>
            </a:r>
            <a:r>
              <a:rPr lang="en-US" sz="13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4740" y="1703555"/>
            <a:ext cx="500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CoA</a:t>
            </a:r>
            <a:endParaRPr lang="en-US" sz="1200" b="1" baseline="30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0090" y="2471905"/>
            <a:ext cx="500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CoA</a:t>
            </a:r>
            <a:endParaRPr lang="en-US" sz="1200" b="1" baseline="30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8190" y="221155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 H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9990" y="2922755"/>
            <a:ext cx="500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CoA</a:t>
            </a:r>
            <a:endParaRPr lang="en-US" sz="1200" b="1" baseline="30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4390" y="5259555"/>
            <a:ext cx="500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CoA</a:t>
            </a:r>
            <a:endParaRPr lang="en-US" sz="1200" b="1" baseline="30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0640" y="4415005"/>
            <a:ext cx="496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3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</a:t>
            </a:r>
            <a:r>
              <a:rPr lang="en-US" sz="13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9540" y="4078455"/>
            <a:ext cx="793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99395" y="4846805"/>
            <a:ext cx="660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FADH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4940" y="531035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FAD</a:t>
            </a:r>
            <a:endParaRPr lang="en-US" sz="12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97239" y="6154905"/>
            <a:ext cx="493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  <a:endParaRPr lang="en-US" sz="12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2713" y="5805655"/>
            <a:ext cx="522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ADP</a:t>
            </a:r>
            <a:endParaRPr lang="en-US" sz="12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0645" y="5818355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2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4261" y="5824705"/>
            <a:ext cx="2702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</a:t>
            </a:r>
            <a:endParaRPr lang="en-US" sz="10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4464" y="5888205"/>
            <a:ext cx="22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0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</a:t>
            </a:r>
            <a:endParaRPr lang="en-US" sz="1000" b="1" baseline="-25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69208" y="4859505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7296" y="5519905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69643" y="551990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 H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25065" y="5265905"/>
            <a:ext cx="629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NADH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36239" y="5265905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45789" y="4859505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39439" y="4421355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2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75093" y="2215788"/>
            <a:ext cx="1184940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 CoA</a:t>
            </a:r>
          </a:p>
        </p:txBody>
      </p:sp>
    </p:spTree>
    <p:extLst>
      <p:ext uri="{BB962C8B-B14F-4D97-AF65-F5344CB8AC3E}">
        <p14:creationId xmlns:p14="http://schemas.microsoft.com/office/powerpoint/2010/main" val="403486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8MiniCitricAcid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08304"/>
            <a:ext cx="8546592" cy="504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630" y="2914708"/>
            <a:ext cx="1672253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GLYCOLYSIS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7080" y="2784861"/>
            <a:ext cx="148510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650" y="2665873"/>
            <a:ext cx="98872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7949" y="2655016"/>
            <a:ext cx="191590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PHOSPHORYL-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2088" y="4924251"/>
            <a:ext cx="637261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30" y="2853642"/>
            <a:ext cx="6651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Multiply 10"/>
          <p:cNvSpPr/>
          <p:nvPr/>
        </p:nvSpPr>
        <p:spPr bwMode="auto">
          <a:xfrm>
            <a:off x="866268" y="2690037"/>
            <a:ext cx="942975" cy="90551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Multiply 11"/>
          <p:cNvSpPr/>
          <p:nvPr/>
        </p:nvSpPr>
        <p:spPr bwMode="auto">
          <a:xfrm>
            <a:off x="2868146" y="2676407"/>
            <a:ext cx="942975" cy="90551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625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9AC74B7-9E21-4A72-8ADC-A0338D2CE87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25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7E48326-B7EF-42B9-A604-202F020407F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67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9MiniOxPho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02208"/>
            <a:ext cx="8546592" cy="5053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485" y="2925564"/>
            <a:ext cx="1672253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GLYCOLYSIS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9940" y="2676729"/>
            <a:ext cx="98872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6225" y="2795720"/>
            <a:ext cx="148510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9576" y="4934687"/>
            <a:ext cx="637261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04" y="2666298"/>
            <a:ext cx="191590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PHOSPHORYL-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ATION</a:t>
            </a:r>
          </a:p>
        </p:txBody>
      </p:sp>
    </p:spTree>
    <p:extLst>
      <p:ext uri="{BB962C8B-B14F-4D97-AF65-F5344CB8AC3E}">
        <p14:creationId xmlns:p14="http://schemas.microsoft.com/office/powerpoint/2010/main" val="1939974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8" y="844285"/>
            <a:ext cx="8499249" cy="5073650"/>
          </a:xfrm>
        </p:spPr>
        <p:txBody>
          <a:bodyPr/>
          <a:lstStyle/>
          <a:p>
            <a:r>
              <a:rPr lang="en-US" sz="2000" strike="sngStrike" dirty="0"/>
              <a:t>Concept 9.1: Catabolic pathways yield energy by oxidizing organic </a:t>
            </a:r>
            <a:r>
              <a:rPr lang="en-US" sz="2000" strike="sngStrike" dirty="0" smtClean="0"/>
              <a:t>fuels</a:t>
            </a:r>
          </a:p>
          <a:p>
            <a:r>
              <a:rPr lang="en-US" sz="2000" strike="sngStrike" dirty="0"/>
              <a:t>Concept 9.2: Glycolysis harvests chemical energy by oxidizing glucose to </a:t>
            </a:r>
            <a:r>
              <a:rPr lang="en-US" sz="2000" strike="sngStrike" dirty="0" smtClean="0"/>
              <a:t>pyruvate</a:t>
            </a:r>
          </a:p>
          <a:p>
            <a:r>
              <a:rPr lang="en-US" sz="2000" strike="sngStrike" dirty="0"/>
              <a:t>Concept 9.3: After pyruvate is oxidized, the citric acid cycle completes the energy-yielding oxidation of organic </a:t>
            </a:r>
            <a:r>
              <a:rPr lang="en-US" sz="2000" strike="sngStrike" dirty="0" smtClean="0"/>
              <a:t>molecules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9.4: During oxidative phosphorylation, chemiosmosis couples electron transport to ATP </a:t>
            </a:r>
            <a:r>
              <a:rPr lang="en-US" b="1" dirty="0" smtClean="0">
                <a:solidFill>
                  <a:srgbClr val="FF0000"/>
                </a:solidFill>
              </a:rPr>
              <a:t>synthesis</a:t>
            </a:r>
          </a:p>
          <a:p>
            <a:r>
              <a:rPr lang="en-US" sz="2000" dirty="0"/>
              <a:t>Concept 9.5: Fermentation and anaerobic </a:t>
            </a:r>
            <a:br>
              <a:rPr lang="en-US" sz="2000" dirty="0"/>
            </a:br>
            <a:r>
              <a:rPr lang="en-US" sz="2000" dirty="0"/>
              <a:t>respiration enable cells to produce ATP </a:t>
            </a:r>
            <a:r>
              <a:rPr lang="en-US" sz="2000" u="sng" dirty="0"/>
              <a:t>WITHOUT</a:t>
            </a:r>
            <a:r>
              <a:rPr lang="en-US" sz="2000" dirty="0"/>
              <a:t> the use of oxygen</a:t>
            </a: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0126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9.4: During oxidative phosphorylation, chemiosmosis couples electron transport to ATP synthesis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30188"/>
            <a:ext cx="8499249" cy="4616372"/>
          </a:xfrm>
        </p:spPr>
        <p:txBody>
          <a:bodyPr/>
          <a:lstStyle/>
          <a:p>
            <a:r>
              <a:rPr lang="en-US" dirty="0" smtClean="0"/>
              <a:t>Following glycolysis and the citric acid cycle, NADH and FADH</a:t>
            </a:r>
            <a:r>
              <a:rPr lang="en-US" baseline="-25000" dirty="0" smtClean="0"/>
              <a:t>2</a:t>
            </a:r>
            <a:r>
              <a:rPr lang="en-US" dirty="0" smtClean="0"/>
              <a:t> account for most of the energy extracted from food</a:t>
            </a:r>
          </a:p>
          <a:p>
            <a:r>
              <a:rPr lang="en-US" dirty="0" smtClean="0"/>
              <a:t>These two electron carriers donate electrons to the electron transport chain, which powers ATP synthesis via oxidative phosphorylation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3927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Pathway of Electron Transport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30438" y="1006210"/>
            <a:ext cx="8499249" cy="5073650"/>
          </a:xfrm>
        </p:spPr>
        <p:txBody>
          <a:bodyPr/>
          <a:lstStyle/>
          <a:p>
            <a:r>
              <a:rPr lang="en-US" dirty="0" smtClean="0"/>
              <a:t>The electron transport chain is in the </a:t>
            </a:r>
            <a:r>
              <a:rPr lang="en-US" b="1" u="sng" dirty="0" smtClean="0"/>
              <a:t>INNER MEMBRANE (CRISTAE) OF THE MITOCHONDRION</a:t>
            </a:r>
          </a:p>
          <a:p>
            <a:r>
              <a:rPr lang="en-US" dirty="0" smtClean="0"/>
              <a:t>Most of the chain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components are proteins,</a:t>
            </a:r>
            <a:br>
              <a:rPr lang="en-US" altLang="ja-JP" dirty="0" smtClean="0"/>
            </a:br>
            <a:r>
              <a:rPr lang="en-US" altLang="ja-JP" dirty="0" smtClean="0"/>
              <a:t>which exist in </a:t>
            </a:r>
            <a:r>
              <a:rPr lang="en-US" altLang="ja-JP" dirty="0" err="1" smtClean="0"/>
              <a:t>multiprotein</a:t>
            </a:r>
            <a:r>
              <a:rPr lang="en-US" altLang="ja-JP" dirty="0" smtClean="0"/>
              <a:t> complexes</a:t>
            </a:r>
          </a:p>
          <a:p>
            <a:r>
              <a:rPr lang="en-US" dirty="0" smtClean="0"/>
              <a:t>The carriers alternate from reduced and oxidized states as they accept and donate electrons (REDOX!!!)</a:t>
            </a:r>
          </a:p>
          <a:p>
            <a:r>
              <a:rPr lang="en-US" dirty="0" smtClean="0"/>
              <a:t>Electrons “drop” in free energy as they go “down” the chain and are finally passed to O</a:t>
            </a:r>
            <a:r>
              <a:rPr lang="en-US" baseline="-25000" dirty="0" smtClean="0"/>
              <a:t>2</a:t>
            </a:r>
            <a:r>
              <a:rPr lang="en-US" dirty="0" smtClean="0"/>
              <a:t>, forming H</a:t>
            </a:r>
            <a:r>
              <a:rPr lang="en-US" baseline="-25000" dirty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2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8" y="844285"/>
            <a:ext cx="8499249" cy="507365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Concept 9.1: Catabolic pathways yield energy by oxidizing organic </a:t>
            </a:r>
            <a:r>
              <a:rPr lang="en-US" b="1" dirty="0" smtClean="0">
                <a:solidFill>
                  <a:srgbClr val="FF0000"/>
                </a:solidFill>
              </a:rPr>
              <a:t>fuels</a:t>
            </a:r>
          </a:p>
          <a:p>
            <a:r>
              <a:rPr lang="en-US" sz="2000" dirty="0"/>
              <a:t>Concept 9.2: Glycolysis harvests chemical energy by oxidizing glucose to </a:t>
            </a:r>
            <a:r>
              <a:rPr lang="en-US" sz="2000" dirty="0" smtClean="0"/>
              <a:t>pyruvate</a:t>
            </a:r>
          </a:p>
          <a:p>
            <a:r>
              <a:rPr lang="en-US" sz="2000" dirty="0"/>
              <a:t>Concept 9.3: After pyruvate is oxidized, the citric acid cycle completes the energy-yielding oxidation of organic </a:t>
            </a:r>
            <a:r>
              <a:rPr lang="en-US" sz="2000" dirty="0" smtClean="0"/>
              <a:t>molecules</a:t>
            </a:r>
          </a:p>
          <a:p>
            <a:r>
              <a:rPr lang="en-US" sz="2000" dirty="0"/>
              <a:t>Concept 9.4: During oxidative phosphorylation, chemiosmosis couples electron transport to ATP </a:t>
            </a:r>
            <a:r>
              <a:rPr lang="en-US" sz="2000" dirty="0" smtClean="0"/>
              <a:t>synthesis</a:t>
            </a:r>
          </a:p>
          <a:p>
            <a:r>
              <a:rPr lang="en-US" sz="2000" dirty="0"/>
              <a:t>Concept 9.5: Fermentation and anaerobic </a:t>
            </a:r>
            <a:br>
              <a:rPr lang="en-US" sz="2000" dirty="0"/>
            </a:br>
            <a:r>
              <a:rPr lang="en-US" sz="2000" dirty="0"/>
              <a:t>respiration enable cells to produce ATP </a:t>
            </a:r>
            <a:r>
              <a:rPr lang="en-US" sz="2000" u="sng" dirty="0"/>
              <a:t>WITHOUT</a:t>
            </a:r>
            <a:r>
              <a:rPr lang="en-US" sz="2000" dirty="0"/>
              <a:t> the use of oxygen</a:t>
            </a: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2935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272910"/>
            <a:ext cx="8499249" cy="5235466"/>
          </a:xfrm>
        </p:spPr>
        <p:txBody>
          <a:bodyPr/>
          <a:lstStyle/>
          <a:p>
            <a:r>
              <a:rPr lang="en-US" dirty="0" smtClean="0"/>
              <a:t>Electrons are </a:t>
            </a:r>
            <a:r>
              <a:rPr lang="en-US" b="1" u="sng" dirty="0" smtClean="0"/>
              <a:t>TRANSFERRED</a:t>
            </a:r>
            <a:r>
              <a:rPr lang="en-US" dirty="0" smtClean="0"/>
              <a:t> from NADH or FADH</a:t>
            </a:r>
            <a:r>
              <a:rPr lang="en-US" baseline="-25000" dirty="0"/>
              <a:t>2</a:t>
            </a:r>
            <a:r>
              <a:rPr lang="en-US" dirty="0" smtClean="0"/>
              <a:t> to the electron transport chain</a:t>
            </a:r>
          </a:p>
          <a:p>
            <a:r>
              <a:rPr lang="en-US" dirty="0" smtClean="0"/>
              <a:t>Electrons are passed through a number of proteins including </a:t>
            </a:r>
            <a:r>
              <a:rPr lang="en-US" b="1" dirty="0" smtClean="0"/>
              <a:t>cytochromes</a:t>
            </a:r>
            <a:r>
              <a:rPr lang="en-US" dirty="0" smtClean="0"/>
              <a:t> (each with an iron atom) to O</a:t>
            </a:r>
            <a:r>
              <a:rPr lang="en-US" baseline="-25000" dirty="0"/>
              <a:t>2</a:t>
            </a:r>
            <a:endParaRPr lang="en-US" dirty="0" smtClean="0"/>
          </a:p>
          <a:p>
            <a:r>
              <a:rPr lang="en-US" dirty="0" smtClean="0"/>
              <a:t>The electron transport chain generates no ATP “directly”</a:t>
            </a:r>
          </a:p>
          <a:p>
            <a:r>
              <a:rPr lang="en-US" dirty="0" smtClean="0"/>
              <a:t>It breaks the large free-energy drop from food to O</a:t>
            </a:r>
            <a:r>
              <a:rPr lang="en-US" baseline="-25000" dirty="0"/>
              <a:t>2</a:t>
            </a:r>
            <a:r>
              <a:rPr lang="en-US" dirty="0" smtClean="0"/>
              <a:t> into smaller steps that release energy in manageable amounts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The Pathway of Electron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Chemiosmosis: The Energy-Coupling Mechanism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272910"/>
            <a:ext cx="8499249" cy="5360972"/>
          </a:xfrm>
        </p:spPr>
        <p:txBody>
          <a:bodyPr/>
          <a:lstStyle/>
          <a:p>
            <a:r>
              <a:rPr lang="en-US" dirty="0" smtClean="0"/>
              <a:t>Electron transfer in the electron transport chain causes proteins to pump H</a:t>
            </a:r>
            <a:r>
              <a:rPr lang="en-US" baseline="30000" dirty="0" smtClean="0">
                <a:latin typeface="Symbol" panose="05050102010706020507" pitchFamily="18" charset="2"/>
              </a:rPr>
              <a:t>+</a:t>
            </a:r>
            <a:r>
              <a:rPr lang="en-US" dirty="0" smtClean="0"/>
              <a:t> </a:t>
            </a:r>
            <a:r>
              <a:rPr lang="en-US" b="1" u="sng" dirty="0" smtClean="0"/>
              <a:t>FROM</a:t>
            </a:r>
            <a:r>
              <a:rPr lang="en-US" dirty="0" smtClean="0"/>
              <a:t> the mitochondrial matrix </a:t>
            </a:r>
            <a:r>
              <a:rPr lang="en-US" b="1" u="sng" dirty="0" smtClean="0"/>
              <a:t>TO</a:t>
            </a:r>
            <a:r>
              <a:rPr lang="en-US" dirty="0" smtClean="0"/>
              <a:t> the </a:t>
            </a:r>
            <a:r>
              <a:rPr lang="en-US" dirty="0" err="1" smtClean="0"/>
              <a:t>intermembrane</a:t>
            </a:r>
            <a:r>
              <a:rPr lang="en-US" dirty="0" smtClean="0"/>
              <a:t> space</a:t>
            </a:r>
          </a:p>
          <a:p>
            <a:r>
              <a:rPr lang="en-US" dirty="0" smtClean="0"/>
              <a:t>H+ then </a:t>
            </a:r>
            <a:r>
              <a:rPr lang="en-US" b="1" u="sng" dirty="0" smtClean="0"/>
              <a:t>MOVES BACK ACROSS THE MEMBRANE</a:t>
            </a:r>
            <a:r>
              <a:rPr lang="en-US" dirty="0" smtClean="0"/>
              <a:t>, passing through the protein complex, </a:t>
            </a:r>
            <a:r>
              <a:rPr lang="en-US" b="1" dirty="0" smtClean="0"/>
              <a:t>ATP synthase</a:t>
            </a:r>
            <a:r>
              <a:rPr lang="en-US" dirty="0" smtClean="0"/>
              <a:t> </a:t>
            </a:r>
          </a:p>
          <a:p>
            <a:r>
              <a:rPr lang="en-US" dirty="0" smtClean="0"/>
              <a:t>ATP synthase uses the exergonic flow of H</a:t>
            </a:r>
            <a:r>
              <a:rPr lang="en-US" baseline="30000" dirty="0" smtClean="0">
                <a:latin typeface="Symbol" panose="05050102010706020507" pitchFamily="18" charset="2"/>
              </a:rPr>
              <a:t>+</a:t>
            </a:r>
            <a:r>
              <a:rPr lang="en-US" dirty="0" smtClean="0"/>
              <a:t> to drive phosphorylation of ATP</a:t>
            </a:r>
          </a:p>
          <a:p>
            <a:r>
              <a:rPr lang="en-US" dirty="0" smtClean="0"/>
              <a:t>This is an example of </a:t>
            </a:r>
            <a:r>
              <a:rPr lang="en-US" b="1" dirty="0" smtClean="0"/>
              <a:t>chemiosmosis</a:t>
            </a:r>
            <a:r>
              <a:rPr lang="en-US" dirty="0" smtClean="0"/>
              <a:t>, the use of energy in a H</a:t>
            </a:r>
            <a:r>
              <a:rPr lang="en-US" baseline="30000" dirty="0" smtClean="0">
                <a:latin typeface="Symbol" panose="05050102010706020507" pitchFamily="18" charset="2"/>
              </a:rPr>
              <a:t>+</a:t>
            </a:r>
            <a:r>
              <a:rPr lang="en-US" dirty="0" smtClean="0"/>
              <a:t> gradient to drive cellular work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0579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15_Chemiosm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25424"/>
            <a:ext cx="8546592" cy="5407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9.15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295400" y="2686050"/>
            <a:ext cx="361950" cy="3365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797800" y="2006600"/>
            <a:ext cx="215900" cy="3365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Left Brace 10"/>
          <p:cNvSpPr/>
          <p:nvPr/>
        </p:nvSpPr>
        <p:spPr bwMode="auto">
          <a:xfrm rot="16200000">
            <a:off x="3743327" y="2813047"/>
            <a:ext cx="174624" cy="4645027"/>
          </a:xfrm>
          <a:prstGeom prst="leftBrace">
            <a:avLst>
              <a:gd name="adj1" fmla="val 23198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4905370" y="2249339"/>
            <a:ext cx="174624" cy="6956435"/>
          </a:xfrm>
          <a:prstGeom prst="leftBrace">
            <a:avLst>
              <a:gd name="adj1" fmla="val 23198"/>
              <a:gd name="adj2" fmla="val 4945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" name="Left Brace 12"/>
          <p:cNvSpPr/>
          <p:nvPr/>
        </p:nvSpPr>
        <p:spPr bwMode="auto">
          <a:xfrm rot="16200000">
            <a:off x="7255937" y="4054478"/>
            <a:ext cx="174624" cy="2153703"/>
          </a:xfrm>
          <a:prstGeom prst="leftBrace">
            <a:avLst>
              <a:gd name="adj1" fmla="val 23198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240" y="1650829"/>
            <a:ext cx="1364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Protein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complex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 electron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carriers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2855" y="4492537"/>
            <a:ext cx="12110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(carrying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electrons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from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food)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8785" y="1411851"/>
            <a:ext cx="1185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synthase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7524" y="5128164"/>
            <a:ext cx="285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Electron transport chain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41491" y="5131158"/>
            <a:ext cx="1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Chemiosmosis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1257" y="5710432"/>
            <a:ext cx="309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Oxidative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phosphorylation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73674" y="3741767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H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+ ½ O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4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58538" y="3741770"/>
            <a:ext cx="52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</a:t>
            </a:r>
            <a:endParaRPr lang="en-US" sz="14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4070" y="4313270"/>
            <a:ext cx="563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ADP</a:t>
            </a:r>
            <a:endParaRPr lang="en-US" sz="14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31637" y="4330204"/>
            <a:ext cx="289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4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29543" y="4324916"/>
            <a:ext cx="3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3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</a:t>
            </a:r>
            <a:endParaRPr lang="en-US" sz="135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66068" y="4410642"/>
            <a:ext cx="227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</a:t>
            </a:r>
            <a:endParaRPr lang="en-US" sz="12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58168" y="4706969"/>
            <a:ext cx="384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20171" y="4330205"/>
            <a:ext cx="53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  <a:endParaRPr lang="en-US" sz="14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58169" y="1946837"/>
            <a:ext cx="384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4338" y="1464240"/>
            <a:ext cx="384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90504" y="1616640"/>
            <a:ext cx="384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92939" y="1781741"/>
            <a:ext cx="384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05940" y="2128874"/>
            <a:ext cx="64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Cyt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400" b="1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</a:t>
            </a:r>
            <a:endParaRPr lang="en-US" sz="1400" b="1" i="1" baseline="300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0844" y="2941675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Q</a:t>
            </a:r>
            <a:endParaRPr lang="en-US" sz="1400" b="1" baseline="300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04045" y="3229542"/>
            <a:ext cx="25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Times"/>
                <a:ea typeface="ＭＳ Ｐゴシック" charset="0"/>
                <a:cs typeface="Times"/>
              </a:rPr>
              <a:t>I</a:t>
            </a:r>
            <a:endParaRPr lang="en-US" sz="1400" b="1" baseline="30000" dirty="0">
              <a:solidFill>
                <a:srgbClr val="FFFFFF"/>
              </a:solidFill>
              <a:latin typeface="Times"/>
              <a:ea typeface="ＭＳ Ｐゴシック" charset="0"/>
              <a:cs typeface="Time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46478" y="3610541"/>
            <a:ext cx="324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Times"/>
                <a:ea typeface="ＭＳ Ｐゴシック" charset="0"/>
                <a:cs typeface="Times"/>
              </a:rPr>
              <a:t>II</a:t>
            </a:r>
            <a:endParaRPr lang="en-US" sz="1400" b="1" baseline="30000" dirty="0">
              <a:solidFill>
                <a:srgbClr val="FFFFFF"/>
              </a:solidFill>
              <a:latin typeface="Times"/>
              <a:ea typeface="ＭＳ Ｐゴシック" charset="0"/>
              <a:cs typeface="Time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50812" y="3157574"/>
            <a:ext cx="39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Times"/>
                <a:ea typeface="ＭＳ Ｐゴシック" charset="0"/>
                <a:cs typeface="Times"/>
              </a:rPr>
              <a:t>III</a:t>
            </a:r>
            <a:endParaRPr lang="en-US" sz="1400" b="1" baseline="30000" dirty="0">
              <a:solidFill>
                <a:srgbClr val="FFFFFF"/>
              </a:solidFill>
              <a:latin typeface="Times"/>
              <a:ea typeface="ＭＳ Ｐゴシック" charset="0"/>
              <a:cs typeface="Time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56846" y="2810440"/>
            <a:ext cx="38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Times"/>
                <a:ea typeface="ＭＳ Ｐゴシック" charset="0"/>
                <a:cs typeface="Times"/>
              </a:rPr>
              <a:t>IV</a:t>
            </a:r>
            <a:endParaRPr lang="en-US" sz="1400" b="1" baseline="30000" dirty="0">
              <a:solidFill>
                <a:srgbClr val="FFFFFF"/>
              </a:solidFill>
              <a:latin typeface="Times"/>
              <a:ea typeface="ＭＳ Ｐゴシック" charset="0"/>
              <a:cs typeface="Time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24845" y="383490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FAD</a:t>
            </a:r>
            <a:endParaRPr lang="en-US" sz="1400" b="1" baseline="300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72913" y="3858194"/>
            <a:ext cx="739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FADH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4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7813" y="4254012"/>
            <a:ext cx="703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NADH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44529" y="4200188"/>
            <a:ext cx="643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NAD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80670" y="5189962"/>
            <a:ext cx="287054" cy="298253"/>
            <a:chOff x="5432214" y="325334"/>
            <a:chExt cx="224367" cy="233119"/>
          </a:xfrm>
        </p:grpSpPr>
        <p:sp>
          <p:nvSpPr>
            <p:cNvPr id="44" name="Oval 4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>
              <a:off x="5432214" y="325334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361213" y="5188148"/>
            <a:ext cx="287054" cy="298253"/>
            <a:chOff x="5432214" y="325334"/>
            <a:chExt cx="224367" cy="233119"/>
          </a:xfrm>
        </p:grpSpPr>
        <p:sp>
          <p:nvSpPr>
            <p:cNvPr id="47" name="Oval 4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8" name="Text Box 31"/>
            <p:cNvSpPr txBox="1">
              <a:spLocks noChangeArrowheads="1"/>
            </p:cNvSpPr>
            <p:nvPr/>
          </p:nvSpPr>
          <p:spPr bwMode="auto">
            <a:xfrm>
              <a:off x="5432214" y="325334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503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3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01863" y="1425310"/>
            <a:ext cx="8499249" cy="5073650"/>
          </a:xfrm>
        </p:spPr>
        <p:txBody>
          <a:bodyPr/>
          <a:lstStyle/>
          <a:p>
            <a:r>
              <a:rPr lang="en-US" dirty="0" smtClean="0"/>
              <a:t>The energy stored in a H</a:t>
            </a:r>
            <a:r>
              <a:rPr lang="en-US" baseline="30000" dirty="0" smtClean="0">
                <a:latin typeface="Symbol" panose="05050102010706020507" pitchFamily="18" charset="2"/>
              </a:rPr>
              <a:t>+</a:t>
            </a:r>
            <a:r>
              <a:rPr lang="en-US" dirty="0" smtClean="0"/>
              <a:t> gradient across a membrane couples the redox reactions of the electron transport chain to ATP synthesis</a:t>
            </a:r>
          </a:p>
          <a:p>
            <a:r>
              <a:rPr lang="en-US" dirty="0" smtClean="0"/>
              <a:t>The H+ gradient is referred to as a </a:t>
            </a:r>
            <a:r>
              <a:rPr lang="en-US" b="1" dirty="0" smtClean="0"/>
              <a:t>proton-motive force</a:t>
            </a:r>
            <a:r>
              <a:rPr lang="en-US" dirty="0" smtClean="0"/>
              <a:t>, emphasizing its capacity to do work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Chemiosmosis: The Energy-Coupling Mechanism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9MiniOxPho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02208"/>
            <a:ext cx="8546592" cy="5053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485" y="2925564"/>
            <a:ext cx="1672253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GLYCOLYSIS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9940" y="2676729"/>
            <a:ext cx="98872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6225" y="2795720"/>
            <a:ext cx="148510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9576" y="4934687"/>
            <a:ext cx="637261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04" y="2666298"/>
            <a:ext cx="191590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PHOSPHORYL-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ATION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476" y="2787845"/>
            <a:ext cx="6651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Multiply 11"/>
          <p:cNvSpPr/>
          <p:nvPr/>
        </p:nvSpPr>
        <p:spPr bwMode="auto">
          <a:xfrm>
            <a:off x="877123" y="2676729"/>
            <a:ext cx="942975" cy="90551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Multiply 12"/>
          <p:cNvSpPr/>
          <p:nvPr/>
        </p:nvSpPr>
        <p:spPr bwMode="auto">
          <a:xfrm>
            <a:off x="2857291" y="2661318"/>
            <a:ext cx="942975" cy="90551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Multiply 13"/>
          <p:cNvSpPr/>
          <p:nvPr/>
        </p:nvSpPr>
        <p:spPr bwMode="auto">
          <a:xfrm>
            <a:off x="4595690" y="2660863"/>
            <a:ext cx="942975" cy="905518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6933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0BA1A11-54F4-4FC6-B8C3-A3E0FCE03EA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29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DC27F6F-5D08-4A56-A52E-A1192498416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40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71E8343-DFAA-41A7-B4FC-E6A0B2C183D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2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CC4F5E6-111E-4A31-ABA5-3FBABCCF25BF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3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9.1: Catabolic pathways yield energy by oxidizing organic fuels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Catabolic pathways </a:t>
            </a:r>
            <a:r>
              <a:rPr lang="en-US" b="1" u="sng" dirty="0" smtClean="0"/>
              <a:t>RELEASE</a:t>
            </a:r>
            <a:r>
              <a:rPr lang="en-US" dirty="0" smtClean="0"/>
              <a:t> stored energy by </a:t>
            </a:r>
            <a:r>
              <a:rPr lang="en-US" b="1" u="sng" dirty="0" smtClean="0"/>
              <a:t>BREAKING DOWN </a:t>
            </a:r>
            <a:r>
              <a:rPr lang="en-US" dirty="0" smtClean="0"/>
              <a:t>complex molecules </a:t>
            </a:r>
          </a:p>
          <a:p>
            <a:r>
              <a:rPr lang="en-US" dirty="0" smtClean="0"/>
              <a:t>Electron transfer plays a major role in these pathways</a:t>
            </a:r>
          </a:p>
          <a:p>
            <a:r>
              <a:rPr lang="en-US" dirty="0" smtClean="0"/>
              <a:t>These processes are central to cellular respiration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8075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Stages of Cellular Respiration: RECAP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Harvesting of energy from glucose has </a:t>
            </a:r>
            <a:r>
              <a:rPr lang="en-US" b="1" u="sng" dirty="0" smtClean="0"/>
              <a:t>FOUR </a:t>
            </a:r>
            <a:r>
              <a:rPr lang="en-US" dirty="0" smtClean="0"/>
              <a:t>stages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Glycolysis</a:t>
            </a:r>
            <a:r>
              <a:rPr lang="en-US" dirty="0" smtClean="0"/>
              <a:t> (breaks down glucose into two molecules of pyruvate)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Pyruvate oxidation </a:t>
            </a:r>
            <a:r>
              <a:rPr lang="en-US" dirty="0" smtClean="0"/>
              <a:t>(converts pyruvates into acetyl CoA’s)</a:t>
            </a:r>
            <a:endParaRPr lang="en-US" b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b="1" dirty="0" smtClean="0"/>
              <a:t>citric acid cycle</a:t>
            </a:r>
            <a:r>
              <a:rPr lang="en-US" dirty="0" smtClean="0"/>
              <a:t> (completes the breakdown of glucose)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Oxidative phosphorylation</a:t>
            </a:r>
            <a:r>
              <a:rPr lang="en-US" dirty="0" smtClean="0"/>
              <a:t> (accounts for most of the ATP synthesis)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3089500"/>
            <a:ext cx="8775700" cy="822325"/>
          </a:xfrm>
        </p:spPr>
        <p:txBody>
          <a:bodyPr/>
          <a:lstStyle/>
          <a:p>
            <a:pPr algn="ctr"/>
            <a:r>
              <a:rPr lang="en-US" dirty="0"/>
              <a:t>WHAT ABOUT ALL THAT ATP?!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600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 Accounting of ATP Production by Cellular Respiration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cellular respiration, most energy flows in this sequence: </a:t>
            </a:r>
          </a:p>
          <a:p>
            <a:pPr marL="341313" indent="-341313">
              <a:buNone/>
            </a:pPr>
            <a:r>
              <a:rPr lang="en-US" dirty="0" smtClean="0"/>
              <a:t>	glucose </a:t>
            </a:r>
            <a:r>
              <a:rPr lang="en-US" dirty="0" smtClean="0">
                <a:sym typeface="Symbol" charset="0"/>
              </a:rPr>
              <a:t>→ </a:t>
            </a:r>
            <a:r>
              <a:rPr lang="en-US" dirty="0" smtClean="0"/>
              <a:t>NADH </a:t>
            </a:r>
            <a:r>
              <a:rPr lang="en-US" dirty="0" smtClean="0">
                <a:sym typeface="Symbol" charset="0"/>
              </a:rPr>
              <a:t>→ </a:t>
            </a:r>
            <a:r>
              <a:rPr lang="en-US" dirty="0" smtClean="0"/>
              <a:t>electron transport chain </a:t>
            </a:r>
            <a:r>
              <a:rPr lang="en-US" dirty="0" smtClean="0">
                <a:sym typeface="Symbol" charset="0"/>
              </a:rPr>
              <a:t>→ </a:t>
            </a:r>
            <a:r>
              <a:rPr lang="en-US" dirty="0" smtClean="0"/>
              <a:t>proton-motive force </a:t>
            </a:r>
            <a:r>
              <a:rPr lang="en-US" dirty="0" smtClean="0">
                <a:sym typeface="Symbol" charset="0"/>
              </a:rPr>
              <a:t>→ </a:t>
            </a:r>
            <a:r>
              <a:rPr lang="en-US" dirty="0" smtClean="0"/>
              <a:t>ATP</a:t>
            </a:r>
          </a:p>
          <a:p>
            <a:r>
              <a:rPr lang="en-US" dirty="0" smtClean="0"/>
              <a:t>About 34% of the energy in a glucose molecule is transferred to ATP during cellular respiration, making about 30-32 ATP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0391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16aATPYieldPerGluco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04" y="408432"/>
            <a:ext cx="6717792" cy="6041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9.16a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4953000" y="960967"/>
            <a:ext cx="880533" cy="241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4944533" y="956733"/>
            <a:ext cx="575734" cy="867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2482555" y="329857"/>
            <a:ext cx="2681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Electron shuttles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span membrane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9329" y="5914906"/>
            <a:ext cx="1261884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+ 2 ATP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1522" y="965484"/>
            <a:ext cx="133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NADH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0070" y="12886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or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5461" y="1675812"/>
            <a:ext cx="139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FADH</a:t>
            </a:r>
            <a:r>
              <a:rPr lang="en-US" sz="235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235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5068" y="3333286"/>
            <a:ext cx="2111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GLYCOLYSIS</a:t>
            </a:r>
            <a:endParaRPr lang="en-US" sz="235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2067" y="3991803"/>
            <a:ext cx="139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Glucose</a:t>
            </a:r>
            <a:endParaRPr lang="en-US" sz="235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2471" y="3993603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235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7280" y="4333509"/>
            <a:ext cx="1484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  <a:endParaRPr lang="en-US" sz="235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8957" y="2219979"/>
            <a:ext cx="133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NADH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0947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16bATPYieldPerGluco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" y="1335024"/>
            <a:ext cx="7613904" cy="4187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9.16b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18031" y="1359983"/>
            <a:ext cx="1368101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FADH</a:t>
            </a:r>
            <a:r>
              <a:rPr lang="en-US" sz="235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235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9607" y="1349310"/>
            <a:ext cx="1306543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6 NADH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7640" y="2570466"/>
            <a:ext cx="1206039" cy="117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CYCLE</a:t>
            </a:r>
            <a:endParaRPr lang="en-US" sz="235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8586" y="2398485"/>
            <a:ext cx="2031325" cy="117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 Acetyl CoA</a:t>
            </a:r>
            <a:endParaRPr lang="en-US" sz="235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2107" y="4974855"/>
            <a:ext cx="1261884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+ 2 ATP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87816" y="1362977"/>
            <a:ext cx="1306543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NADH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1333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16cATPYieldPerGluco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67512"/>
            <a:ext cx="8546592" cy="5522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9.16c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4608" y="709361"/>
            <a:ext cx="1306543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NADH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157" y="1043182"/>
            <a:ext cx="486030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or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388" y="1413862"/>
            <a:ext cx="1368101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FADH</a:t>
            </a:r>
            <a:r>
              <a:rPr lang="en-US" sz="235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235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848" y="2027988"/>
            <a:ext cx="1306543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NADH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0274" y="2037154"/>
            <a:ext cx="1368101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FADH</a:t>
            </a:r>
            <a:r>
              <a:rPr lang="en-US" sz="235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235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2524" y="2037153"/>
            <a:ext cx="1306543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6 NADH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9498" y="3070813"/>
            <a:ext cx="319845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PHOSPHORYLATION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(Electron transport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and chemiosmosis)</a:t>
            </a:r>
            <a:endParaRPr lang="en-US" sz="235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4226" y="5648755"/>
            <a:ext cx="3135037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 about 26 or 28 ATP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9638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16_ATPYieldPerGluco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17448"/>
            <a:ext cx="8546592" cy="5023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9.16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2535767" y="1257300"/>
            <a:ext cx="338666" cy="753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2531533" y="1253067"/>
            <a:ext cx="533400" cy="3852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1041714" y="874123"/>
            <a:ext cx="1641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Electron shuttles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span membrane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900" y="1368022"/>
            <a:ext cx="1045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CYTOSOL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7728" y="1488407"/>
            <a:ext cx="85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NADH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6184" y="1683494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1668" y="1901952"/>
            <a:ext cx="922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FADH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4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897" y="2269119"/>
            <a:ext cx="85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NADH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2947" y="2262769"/>
            <a:ext cx="922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FADH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400" b="1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4897" y="2262769"/>
            <a:ext cx="85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6 NADH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3097" y="1367419"/>
            <a:ext cx="173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MITOCHONDRION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1547" y="2878719"/>
            <a:ext cx="19801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OXIDATIVE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PHOSPHORYLATION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(Electron transport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and chemiosmosis)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2836" y="2986669"/>
            <a:ext cx="793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CYCLE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1557" y="2878719"/>
            <a:ext cx="12788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OXIDATION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 Acetyl CoA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377" y="2885069"/>
            <a:ext cx="1308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GLYCOLYSIS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527" y="3278769"/>
            <a:ext cx="893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Glucose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0677" y="3278769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3177" y="3481969"/>
            <a:ext cx="943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1246" y="4409244"/>
            <a:ext cx="824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+ 2 ATP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64312" y="4409247"/>
            <a:ext cx="824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+ 2 ATP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9278" y="5124682"/>
            <a:ext cx="213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Maximum per glucose: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35706" y="5044249"/>
            <a:ext cx="1249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About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30 or 32 ATP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46132" y="4410819"/>
            <a:ext cx="194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 about 26 or 28 ATP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8540" y="2234109"/>
            <a:ext cx="85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 NADH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519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8" y="844285"/>
            <a:ext cx="8499249" cy="5073650"/>
          </a:xfrm>
        </p:spPr>
        <p:txBody>
          <a:bodyPr/>
          <a:lstStyle/>
          <a:p>
            <a:r>
              <a:rPr lang="en-US" sz="2000" strike="sngStrike" dirty="0"/>
              <a:t>Concept 9.1: Catabolic pathways yield energy by oxidizing organic </a:t>
            </a:r>
            <a:r>
              <a:rPr lang="en-US" sz="2000" strike="sngStrike" dirty="0" smtClean="0"/>
              <a:t>fuels</a:t>
            </a:r>
          </a:p>
          <a:p>
            <a:r>
              <a:rPr lang="en-US" sz="2000" strike="sngStrike" dirty="0"/>
              <a:t>Concept 9.2: Glycolysis harvests chemical energy by oxidizing glucose to </a:t>
            </a:r>
            <a:r>
              <a:rPr lang="en-US" sz="2000" strike="sngStrike" dirty="0" smtClean="0"/>
              <a:t>pyruvate</a:t>
            </a:r>
          </a:p>
          <a:p>
            <a:r>
              <a:rPr lang="en-US" sz="2000" strike="sngStrike" dirty="0"/>
              <a:t>Concept 9.3: After pyruvate is oxidized, the citric acid cycle completes the energy-yielding oxidation of organic </a:t>
            </a:r>
            <a:r>
              <a:rPr lang="en-US" sz="2000" strike="sngStrike" dirty="0" smtClean="0"/>
              <a:t>molecules</a:t>
            </a:r>
          </a:p>
          <a:p>
            <a:r>
              <a:rPr lang="en-US" sz="2000" strike="sngStrike" dirty="0"/>
              <a:t>Concept 9.4: During oxidative phosphorylation, chemiosmosis couples electron transport to ATP </a:t>
            </a:r>
            <a:r>
              <a:rPr lang="en-US" sz="2000" strike="sngStrike" dirty="0" smtClean="0"/>
              <a:t>synthesis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9.5: Fermentation and anaerobic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respiration enable cells to produce ATP </a:t>
            </a:r>
            <a:r>
              <a:rPr lang="en-US" b="1" u="sng" dirty="0">
                <a:solidFill>
                  <a:srgbClr val="FF0000"/>
                </a:solidFill>
              </a:rPr>
              <a:t>WITHOUT</a:t>
            </a:r>
            <a:r>
              <a:rPr lang="en-US" b="1" dirty="0">
                <a:solidFill>
                  <a:srgbClr val="FF0000"/>
                </a:solidFill>
              </a:rPr>
              <a:t> the use of oxygen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6963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9.5: Fermentation and anaerobic </a:t>
            </a:r>
            <a:br>
              <a:rPr lang="en-US" dirty="0" smtClean="0"/>
            </a:br>
            <a:r>
              <a:rPr lang="en-US" dirty="0" smtClean="0"/>
              <a:t>respiration enable cells to produce ATP </a:t>
            </a:r>
            <a:r>
              <a:rPr lang="en-US" u="sng" dirty="0" smtClean="0"/>
              <a:t>WITHOUT</a:t>
            </a:r>
            <a:r>
              <a:rPr lang="en-US" dirty="0" smtClean="0"/>
              <a:t> the use of oxygen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12258"/>
            <a:ext cx="8499249" cy="4634301"/>
          </a:xfrm>
        </p:spPr>
        <p:txBody>
          <a:bodyPr/>
          <a:lstStyle/>
          <a:p>
            <a:r>
              <a:rPr lang="en-US" dirty="0" smtClean="0"/>
              <a:t>Most cellular respiration requires O</a:t>
            </a:r>
            <a:r>
              <a:rPr lang="en-US" baseline="-25000" dirty="0" smtClean="0"/>
              <a:t>2</a:t>
            </a:r>
            <a:r>
              <a:rPr lang="en-US" dirty="0" smtClean="0"/>
              <a:t> to produce ATP</a:t>
            </a:r>
          </a:p>
          <a:p>
            <a:r>
              <a:rPr lang="en-US" dirty="0" smtClean="0"/>
              <a:t>Without O</a:t>
            </a:r>
            <a:r>
              <a:rPr lang="en-US" baseline="-25000" dirty="0"/>
              <a:t>2</a:t>
            </a:r>
            <a:r>
              <a:rPr lang="en-US" dirty="0" smtClean="0"/>
              <a:t>, the electron transport chain will cease to operate </a:t>
            </a:r>
          </a:p>
          <a:p>
            <a:pPr lvl="1"/>
            <a:r>
              <a:rPr lang="en-US" dirty="0" smtClean="0"/>
              <a:t>O</a:t>
            </a:r>
            <a:r>
              <a:rPr lang="en-US" baseline="-25000" dirty="0" smtClean="0"/>
              <a:t>2 </a:t>
            </a:r>
            <a:r>
              <a:rPr lang="en-US" dirty="0"/>
              <a:t>=</a:t>
            </a:r>
            <a:r>
              <a:rPr lang="en-US" baseline="-25000" dirty="0" smtClean="0"/>
              <a:t>  </a:t>
            </a:r>
            <a:r>
              <a:rPr lang="en-US" b="1" u="sng" dirty="0" smtClean="0"/>
              <a:t>TERMINAL ELECTRON ACCEPTOR</a:t>
            </a:r>
            <a:endParaRPr lang="en-US" dirty="0" smtClean="0"/>
          </a:p>
          <a:p>
            <a:r>
              <a:rPr lang="en-US" dirty="0" smtClean="0"/>
              <a:t>In that case, glycolysis couples with anaerobic respiration or</a:t>
            </a:r>
            <a:r>
              <a:rPr lang="en-US" b="1" dirty="0" smtClean="0"/>
              <a:t> fermentation </a:t>
            </a:r>
            <a:r>
              <a:rPr lang="en-US" dirty="0" smtClean="0"/>
              <a:t>to produce ATP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6369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75" y="295788"/>
            <a:ext cx="8534400" cy="5122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9D002D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15924" y="1275187"/>
            <a:ext cx="8531450" cy="2895717"/>
          </a:xfrm>
        </p:spPr>
        <p:txBody>
          <a:bodyPr rIns="0"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Fermentation uses substrate-level phosphorylation instead of an electron transport chain to generate ATP</a:t>
            </a:r>
          </a:p>
          <a:p>
            <a:r>
              <a:rPr lang="en-US" dirty="0"/>
              <a:t>Fermentation consists of glycolysis plus reactions that regenerate NAD</a:t>
            </a:r>
            <a:r>
              <a:rPr lang="en-US" baseline="30000" dirty="0">
                <a:latin typeface="Symbol" panose="05050102010706020507" pitchFamily="18" charset="2"/>
              </a:rPr>
              <a:t>+</a:t>
            </a:r>
            <a:r>
              <a:rPr lang="en-US" dirty="0"/>
              <a:t>, which can be reused by glycolysis</a:t>
            </a:r>
          </a:p>
          <a:p>
            <a:r>
              <a:rPr lang="en-US" dirty="0"/>
              <a:t>Two common </a:t>
            </a:r>
            <a:r>
              <a:rPr lang="en-US" dirty="0" smtClean="0"/>
              <a:t>types: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lcohol fermentation (pyruvate </a:t>
            </a:r>
            <a:r>
              <a:rPr lang="en-US" dirty="0" smtClean="0">
                <a:sym typeface="Wingdings" pitchFamily="2" charset="2"/>
              </a:rPr>
              <a:t> ethanol + CO2)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actic </a:t>
            </a:r>
            <a:r>
              <a:rPr lang="en-US" dirty="0"/>
              <a:t>acid </a:t>
            </a:r>
            <a:r>
              <a:rPr lang="en-US" dirty="0" smtClean="0"/>
              <a:t>fermentation (pyruvate </a:t>
            </a:r>
            <a:r>
              <a:rPr lang="en-US" dirty="0" smtClean="0">
                <a:sym typeface="Wingdings" pitchFamily="2" charset="2"/>
              </a:rPr>
              <a:t> lactate)</a:t>
            </a:r>
            <a:endParaRPr lang="en-US" dirty="0"/>
          </a:p>
          <a:p>
            <a:pPr eaLnBrk="1" hangingPunct="1"/>
            <a:endParaRPr lang="en-US" dirty="0">
              <a:ea typeface="ヒラギノ角ゴ Pro W3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Types of Fermentation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2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75" y="295788"/>
            <a:ext cx="8534400" cy="59644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9D002D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Catabolic Pathways and Production of ATP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15924" y="1270109"/>
            <a:ext cx="8372599" cy="4064893"/>
          </a:xfrm>
        </p:spPr>
        <p:txBody>
          <a:bodyPr rIns="0"/>
          <a:lstStyle/>
          <a:p>
            <a:pPr indent="-350838" eaLnBrk="1" hangingPunct="1"/>
            <a:r>
              <a:rPr lang="en-US" dirty="0" smtClean="0">
                <a:ea typeface="ヒラギノ角ゴ Pro W3" charset="0"/>
              </a:rPr>
              <a:t>The </a:t>
            </a:r>
            <a:r>
              <a:rPr lang="en-US" b="1" u="sng" dirty="0" smtClean="0">
                <a:ea typeface="ヒラギノ角ゴ Pro W3" charset="0"/>
              </a:rPr>
              <a:t>BREAKDOWN</a:t>
            </a:r>
            <a:r>
              <a:rPr lang="en-US" dirty="0" smtClean="0">
                <a:ea typeface="ヒラギノ角ゴ Pro W3" charset="0"/>
              </a:rPr>
              <a:t> of organic molecules is </a:t>
            </a:r>
            <a:r>
              <a:rPr lang="en-US" b="1" u="sng" dirty="0" smtClean="0">
                <a:ea typeface="ヒラギノ角ゴ Pro W3" charset="0"/>
              </a:rPr>
              <a:t>EXERGONIC</a:t>
            </a:r>
          </a:p>
          <a:p>
            <a:pPr indent="-350838"/>
            <a:r>
              <a:rPr lang="en-US" b="1" dirty="0">
                <a:ea typeface="ヒラギノ角ゴ Pro W3" charset="0"/>
              </a:rPr>
              <a:t>Aerobic respiration </a:t>
            </a:r>
            <a:r>
              <a:rPr lang="en-US" dirty="0">
                <a:ea typeface="ヒラギノ角ゴ Pro W3" charset="0"/>
              </a:rPr>
              <a:t>consumes organic molecules and O</a:t>
            </a:r>
            <a:r>
              <a:rPr lang="en-US" baseline="-25000" dirty="0">
                <a:ea typeface="ヒラギノ角ゴ Pro W3" charset="0"/>
              </a:rPr>
              <a:t>2</a:t>
            </a:r>
            <a:r>
              <a:rPr lang="en-US" dirty="0">
                <a:ea typeface="ヒラギノ角ゴ Pro W3" charset="0"/>
              </a:rPr>
              <a:t> and yields ATP</a:t>
            </a:r>
          </a:p>
          <a:p>
            <a:pPr indent="-350838" eaLnBrk="1" hangingPunct="1"/>
            <a:r>
              <a:rPr lang="en-US" b="1" dirty="0" smtClean="0">
                <a:ea typeface="ヒラギノ角ゴ Pro W3" charset="0"/>
              </a:rPr>
              <a:t>Fermentation </a:t>
            </a:r>
            <a:r>
              <a:rPr lang="en-US" dirty="0" smtClean="0">
                <a:ea typeface="ヒラギノ角ゴ Pro W3" charset="0"/>
              </a:rPr>
              <a:t>is a partial degradation of sugars that occurs </a:t>
            </a:r>
            <a:r>
              <a:rPr lang="en-US" u="sng" dirty="0" smtClean="0">
                <a:ea typeface="ヒラギノ角ゴ Pro W3" charset="0"/>
              </a:rPr>
              <a:t>without</a:t>
            </a:r>
            <a:r>
              <a:rPr lang="en-US" dirty="0" smtClean="0">
                <a:ea typeface="ヒラギノ角ゴ Pro W3" charset="0"/>
              </a:rPr>
              <a:t> O</a:t>
            </a:r>
            <a:r>
              <a:rPr lang="en-US" baseline="-25000" dirty="0" smtClean="0">
                <a:ea typeface="ヒラギノ角ゴ Pro W3" charset="0"/>
              </a:rPr>
              <a:t>2</a:t>
            </a:r>
            <a:endParaRPr lang="en-US" dirty="0" smtClean="0">
              <a:ea typeface="ヒラギノ角ゴ Pro W3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8936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73188" y="1444360"/>
            <a:ext cx="8499249" cy="5073650"/>
          </a:xfrm>
        </p:spPr>
        <p:txBody>
          <a:bodyPr/>
          <a:lstStyle/>
          <a:p>
            <a:r>
              <a:rPr lang="en-US" dirty="0" smtClean="0"/>
              <a:t>Cellular respiration produces ~30-32 ATP per glucose molecule; fermentation produces 2 ATP per glucose molecule 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Comparing Fermentation and Aerobic Respiration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749396"/>
            <a:ext cx="4787900" cy="39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18PyruvateCatabolism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" y="175978"/>
            <a:ext cx="708355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9.18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15404" y="129238"/>
            <a:ext cx="109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Glucose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807" y="831971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Glycolysis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6242" y="975907"/>
            <a:ext cx="129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CYTOSOL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541" y="1530475"/>
            <a:ext cx="115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Pyruvate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2440" y="1979208"/>
            <a:ext cx="183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No 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present: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Fermentation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1704" y="1945342"/>
            <a:ext cx="2036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present: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 Aerobic cellular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   respiration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5743" y="3909607"/>
            <a:ext cx="1813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Ethanol,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lactate, or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other products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2459" y="3561264"/>
            <a:ext cx="218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MITOCHONDRION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1359" y="391686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Acetyl CoA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9827" y="4700032"/>
            <a:ext cx="966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CITRIC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ACID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CYCLE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786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0626AB-84D2-437D-85B6-D3097BC8AD66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43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F847E80-A535-4D27-9DBF-AB40E6056AD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549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8" y="844285"/>
            <a:ext cx="8499249" cy="5073650"/>
          </a:xfrm>
        </p:spPr>
        <p:txBody>
          <a:bodyPr/>
          <a:lstStyle/>
          <a:p>
            <a:r>
              <a:rPr lang="en-US" sz="2000" strike="sngStrike" dirty="0"/>
              <a:t>Concept 9.1: Catabolic pathways yield energy by oxidizing organic </a:t>
            </a:r>
            <a:r>
              <a:rPr lang="en-US" sz="2000" strike="sngStrike" dirty="0" smtClean="0"/>
              <a:t>fuels</a:t>
            </a:r>
          </a:p>
          <a:p>
            <a:r>
              <a:rPr lang="en-US" sz="2000" strike="sngStrike" dirty="0"/>
              <a:t>Concept 9.2: Glycolysis harvests chemical energy by oxidizing glucose to </a:t>
            </a:r>
            <a:r>
              <a:rPr lang="en-US" sz="2000" strike="sngStrike" dirty="0" smtClean="0"/>
              <a:t>pyruvate</a:t>
            </a:r>
          </a:p>
          <a:p>
            <a:r>
              <a:rPr lang="en-US" sz="2000" strike="sngStrike" dirty="0"/>
              <a:t>Concept 9.3: After pyruvate is oxidized, the citric acid cycle completes the energy-yielding oxidation of organic </a:t>
            </a:r>
            <a:r>
              <a:rPr lang="en-US" sz="2000" strike="sngStrike" dirty="0" smtClean="0"/>
              <a:t>molecules</a:t>
            </a:r>
          </a:p>
          <a:p>
            <a:r>
              <a:rPr lang="en-US" sz="2000" strike="sngStrike" dirty="0"/>
              <a:t>Concept 9.4: During oxidative phosphorylation, chemiosmosis couples electron transport to ATP </a:t>
            </a:r>
            <a:r>
              <a:rPr lang="en-US" sz="2000" strike="sngStrike" dirty="0" smtClean="0"/>
              <a:t>synthesis</a:t>
            </a:r>
          </a:p>
          <a:p>
            <a:r>
              <a:rPr lang="en-US" sz="2000" strike="sngStrike" dirty="0"/>
              <a:t>Concept 9.5: Fermentation and anaerobic </a:t>
            </a:r>
            <a:br>
              <a:rPr lang="en-US" sz="2000" strike="sngStrike" dirty="0"/>
            </a:br>
            <a:r>
              <a:rPr lang="en-US" sz="2000" strike="sngStrike" dirty="0"/>
              <a:t>respiration enable cells to produce ATP </a:t>
            </a:r>
            <a:r>
              <a:rPr lang="en-US" sz="2000" u="sng" strike="sngStrike" dirty="0"/>
              <a:t>WITHOUT</a:t>
            </a:r>
            <a:r>
              <a:rPr lang="en-US" sz="2000" strike="sngStrike" dirty="0"/>
              <a:t> the use of </a:t>
            </a:r>
            <a:r>
              <a:rPr lang="en-US" sz="2000" strike="sngStrike" dirty="0" smtClean="0"/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2664209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MUST KNOW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INPUTS + OUTPUTS OF MAJOR STEPS</a:t>
            </a:r>
          </a:p>
          <a:p>
            <a:r>
              <a:rPr lang="en-US" dirty="0" smtClean="0"/>
              <a:t>CELLULAR LOCATIONS OF MAJOR STEPS</a:t>
            </a:r>
          </a:p>
          <a:p>
            <a:r>
              <a:rPr lang="en-US" dirty="0" smtClean="0"/>
              <a:t>DO NOT MEMORIZE ENZYMES AND/OR MOLECULAR STRUCTURES/NAMES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5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3463" y="705075"/>
            <a:ext cx="7218362" cy="939575"/>
          </a:xfrm>
        </p:spPr>
        <p:txBody>
          <a:bodyPr/>
          <a:lstStyle/>
          <a:p>
            <a:r>
              <a:rPr lang="en-US" dirty="0" smtClean="0"/>
              <a:t>The next three slides further explain the role of NAD+ in cell respiration </a:t>
            </a:r>
            <a:r>
              <a:rPr lang="en-US" dirty="0" smtClean="0"/>
              <a:t>further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044700"/>
            <a:ext cx="57658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1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Stepwise Energy Harvest via NAD</a:t>
            </a:r>
            <a:r>
              <a:rPr lang="en-US" baseline="30000" dirty="0" smtClean="0">
                <a:latin typeface="Symbol" panose="05050102010706020507" pitchFamily="18" charset="2"/>
              </a:rPr>
              <a:t>+</a:t>
            </a:r>
            <a:r>
              <a:rPr lang="en-US" dirty="0" smtClean="0"/>
              <a:t> and the Electron Transport Chain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30438" y="1253860"/>
            <a:ext cx="8499249" cy="5073650"/>
          </a:xfrm>
        </p:spPr>
        <p:txBody>
          <a:bodyPr/>
          <a:lstStyle/>
          <a:p>
            <a:r>
              <a:rPr lang="en-US" dirty="0" smtClean="0"/>
              <a:t>Electrons from organic compounds are usually first </a:t>
            </a:r>
            <a:r>
              <a:rPr lang="en-US" i="1" dirty="0" smtClean="0"/>
              <a:t>transferred</a:t>
            </a:r>
            <a:r>
              <a:rPr lang="en-US" dirty="0" smtClean="0"/>
              <a:t> to </a:t>
            </a:r>
            <a:r>
              <a:rPr lang="en-US" b="1" dirty="0" smtClean="0"/>
              <a:t>NAD</a:t>
            </a:r>
            <a:r>
              <a:rPr lang="en-US" b="1" baseline="30000" dirty="0" smtClean="0">
                <a:latin typeface="Symbol" panose="05050102010706020507" pitchFamily="18" charset="2"/>
              </a:rPr>
              <a:t>+</a:t>
            </a:r>
            <a:r>
              <a:rPr lang="en-US" dirty="0" smtClean="0"/>
              <a:t>, a coenzyme</a:t>
            </a:r>
          </a:p>
          <a:p>
            <a:r>
              <a:rPr lang="en-US" dirty="0" smtClean="0"/>
              <a:t>As an electron </a:t>
            </a:r>
            <a:r>
              <a:rPr lang="en-US" b="1" u="sng" dirty="0" smtClean="0"/>
              <a:t>ACCEPTOR</a:t>
            </a:r>
            <a:r>
              <a:rPr lang="en-US" dirty="0" smtClean="0"/>
              <a:t>, NAD</a:t>
            </a:r>
            <a:r>
              <a:rPr lang="en-US" b="1" baseline="30000" dirty="0">
                <a:latin typeface="Symbol" panose="05050102010706020507" pitchFamily="18" charset="2"/>
              </a:rPr>
              <a:t>+</a:t>
            </a:r>
            <a:r>
              <a:rPr lang="en-US" dirty="0" smtClean="0"/>
              <a:t> functions as an </a:t>
            </a:r>
            <a:r>
              <a:rPr lang="en-US" b="1" u="sng" dirty="0" smtClean="0"/>
              <a:t>OXIDIZING AGENT</a:t>
            </a:r>
            <a:r>
              <a:rPr lang="en-US" dirty="0" smtClean="0"/>
              <a:t> (gets reduced, gains electrons!) during cellular respiration</a:t>
            </a:r>
          </a:p>
          <a:p>
            <a:pPr lvl="1"/>
            <a:r>
              <a:rPr lang="en-US" dirty="0" smtClean="0"/>
              <a:t>Each NAD</a:t>
            </a:r>
            <a:r>
              <a:rPr lang="en-US" sz="3400" b="1" u="sng" dirty="0" smtClean="0"/>
              <a:t>H</a:t>
            </a:r>
            <a:r>
              <a:rPr lang="en-US" dirty="0" smtClean="0"/>
              <a:t> (the reduced form of NAD</a:t>
            </a:r>
            <a:r>
              <a:rPr lang="en-US" b="1" baseline="30000" dirty="0">
                <a:latin typeface="Symbol" panose="05050102010706020507" pitchFamily="18" charset="2"/>
              </a:rPr>
              <a:t>+</a:t>
            </a:r>
            <a:r>
              <a:rPr lang="en-US" dirty="0" smtClean="0"/>
              <a:t>) represents </a:t>
            </a:r>
            <a:r>
              <a:rPr lang="en-US" b="1" dirty="0" smtClean="0"/>
              <a:t>stored energy </a:t>
            </a:r>
            <a:r>
              <a:rPr lang="en-US" dirty="0" smtClean="0"/>
              <a:t>that is tapped to synthesize ATP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UN04Dehydrogena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3048000"/>
            <a:ext cx="7351776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.UN04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4100" y="3044553"/>
            <a:ext cx="201850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Dehydrogenase</a:t>
            </a:r>
          </a:p>
        </p:txBody>
      </p:sp>
    </p:spTree>
    <p:extLst>
      <p:ext uri="{BB962C8B-B14F-4D97-AF65-F5344CB8AC3E}">
        <p14:creationId xmlns:p14="http://schemas.microsoft.com/office/powerpoint/2010/main" val="38508312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73188" y="1358635"/>
            <a:ext cx="8499249" cy="5073650"/>
          </a:xfrm>
        </p:spPr>
        <p:txBody>
          <a:bodyPr/>
          <a:lstStyle/>
          <a:p>
            <a:r>
              <a:rPr lang="en-US" dirty="0" smtClean="0"/>
              <a:t>NADH passes the electrons to the </a:t>
            </a:r>
            <a:r>
              <a:rPr lang="en-US" b="1" dirty="0" smtClean="0"/>
              <a:t>electron transport chain</a:t>
            </a:r>
          </a:p>
          <a:p>
            <a:r>
              <a:rPr lang="en-US" dirty="0" smtClean="0"/>
              <a:t>Unlike an uncontrolled reaction, the electron transport chain passes electrons in a </a:t>
            </a:r>
            <a:r>
              <a:rPr lang="en-US" b="1" u="sng" dirty="0" smtClean="0"/>
              <a:t>SERIES OF STEPS</a:t>
            </a:r>
            <a:r>
              <a:rPr lang="en-US" dirty="0" smtClean="0"/>
              <a:t> instead of one </a:t>
            </a:r>
            <a:r>
              <a:rPr lang="en-US" dirty="0" smtClean="0">
                <a:latin typeface="Stencil"/>
                <a:cs typeface="Stencil"/>
              </a:rPr>
              <a:t>explosive</a:t>
            </a:r>
            <a:r>
              <a:rPr lang="en-US" dirty="0" smtClean="0"/>
              <a:t> reaction</a:t>
            </a:r>
          </a:p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pulls electrons down the chain in an energy-yielding tumble</a:t>
            </a:r>
          </a:p>
          <a:p>
            <a:r>
              <a:rPr lang="en-US" dirty="0" smtClean="0"/>
              <a:t>The energy yielded is used to regenerate ATP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Stepwise Energy Harvest via NAD</a:t>
            </a:r>
            <a:r>
              <a:rPr lang="en-US" baseline="30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 and the Electron Transport Chain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8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97" y="1272910"/>
            <a:ext cx="8499249" cy="3742280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ヒラギノ角ゴ Pro W3" charset="0"/>
              </a:rPr>
              <a:t>Cellular respiration </a:t>
            </a:r>
            <a:r>
              <a:rPr lang="en-US" dirty="0" smtClean="0">
                <a:ea typeface="ヒラギノ角ゴ Pro W3" charset="0"/>
              </a:rPr>
              <a:t>includes </a:t>
            </a:r>
            <a:r>
              <a:rPr lang="en-US" b="1" u="sng" dirty="0" smtClean="0">
                <a:ea typeface="ヒラギノ角ゴ Pro W3" charset="0"/>
              </a:rPr>
              <a:t>BOTH</a:t>
            </a:r>
            <a:r>
              <a:rPr lang="en-US" dirty="0" smtClean="0">
                <a:ea typeface="ヒラギノ角ゴ Pro W3" charset="0"/>
              </a:rPr>
              <a:t> aerobic and anaerobic respiration but is often used to refer to aerobic respiration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Although carbohydrates, fats, and proteins are all consumed as fuel, it is helpful to trace cellular respiration with the sugar </a:t>
            </a:r>
            <a:r>
              <a:rPr lang="en-US" b="1" u="sng" dirty="0" smtClean="0">
                <a:ea typeface="ヒラギノ角ゴ Pro W3" charset="0"/>
              </a:rPr>
              <a:t>GLUCOSE</a:t>
            </a:r>
          </a:p>
          <a:p>
            <a:pPr>
              <a:buNone/>
            </a:pPr>
            <a:r>
              <a:rPr lang="en-US" dirty="0" smtClean="0">
                <a:ea typeface="ヒラギノ角ゴ Pro W3" charset="0"/>
              </a:rPr>
              <a:t>   </a:t>
            </a:r>
            <a:r>
              <a:rPr lang="en-US" sz="2400" dirty="0" smtClean="0">
                <a:ea typeface="ヒラギノ角ゴ Pro W3" charset="0"/>
              </a:rPr>
              <a:t>C</a:t>
            </a:r>
            <a:r>
              <a:rPr lang="en-US" sz="2400" baseline="-25000" dirty="0" smtClean="0">
                <a:ea typeface="ヒラギノ角ゴ Pro W3" charset="0"/>
              </a:rPr>
              <a:t>6</a:t>
            </a:r>
            <a:r>
              <a:rPr lang="en-US" sz="2400" dirty="0" smtClean="0">
                <a:ea typeface="ヒラギノ角ゴ Pro W3" charset="0"/>
              </a:rPr>
              <a:t>H</a:t>
            </a:r>
            <a:r>
              <a:rPr lang="en-US" sz="2400" baseline="-25000" dirty="0" smtClean="0">
                <a:ea typeface="ヒラギノ角ゴ Pro W3" charset="0"/>
              </a:rPr>
              <a:t>12</a:t>
            </a:r>
            <a:r>
              <a:rPr lang="en-US" sz="2400" dirty="0" smtClean="0">
                <a:ea typeface="ヒラギノ角ゴ Pro W3" charset="0"/>
              </a:rPr>
              <a:t>O</a:t>
            </a:r>
            <a:r>
              <a:rPr lang="en-US" sz="2400" baseline="-25000" dirty="0" smtClean="0">
                <a:ea typeface="ヒラギノ角ゴ Pro W3" charset="0"/>
              </a:rPr>
              <a:t>6</a:t>
            </a:r>
            <a:r>
              <a:rPr lang="en-US" sz="2400" dirty="0" smtClean="0">
                <a:ea typeface="ヒラギノ角ゴ Pro W3" charset="0"/>
              </a:rPr>
              <a:t> </a:t>
            </a:r>
            <a:r>
              <a:rPr lang="en-US" sz="2400" dirty="0" smtClean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400" dirty="0" smtClean="0">
                <a:ea typeface="ヒラギノ角ゴ Pro W3" charset="0"/>
              </a:rPr>
              <a:t> 6 O</a:t>
            </a:r>
            <a:r>
              <a:rPr lang="en-US" sz="2400" baseline="-25000" dirty="0" smtClean="0">
                <a:ea typeface="ヒラギノ角ゴ Pro W3" charset="0"/>
              </a:rPr>
              <a:t>2</a:t>
            </a:r>
            <a:r>
              <a:rPr lang="en-US" sz="2400" dirty="0" smtClean="0">
                <a:ea typeface="ヒラギノ角ゴ Pro W3" charset="0"/>
              </a:rPr>
              <a:t> </a:t>
            </a:r>
            <a:r>
              <a:rPr lang="en-US" sz="2400" dirty="0" smtClean="0">
                <a:latin typeface="Symbol Std"/>
                <a:ea typeface="ヒラギノ角ゴ Pro W3" charset="0"/>
                <a:cs typeface="Symbol Std"/>
                <a:sym typeface="Symbol" charset="0"/>
              </a:rPr>
              <a:t>→</a:t>
            </a:r>
            <a:r>
              <a:rPr lang="en-US" sz="2400" dirty="0" smtClean="0">
                <a:ea typeface="ヒラギノ角ゴ Pro W3" charset="0"/>
                <a:sym typeface="Symbol" charset="0"/>
              </a:rPr>
              <a:t> </a:t>
            </a:r>
            <a:r>
              <a:rPr lang="en-US" sz="2400" dirty="0" smtClean="0">
                <a:ea typeface="ヒラギノ角ゴ Pro W3" charset="0"/>
              </a:rPr>
              <a:t>6 CO</a:t>
            </a:r>
            <a:r>
              <a:rPr lang="en-US" sz="2400" baseline="-25000" dirty="0" smtClean="0">
                <a:ea typeface="ヒラギノ角ゴ Pro W3" charset="0"/>
              </a:rPr>
              <a:t>2</a:t>
            </a:r>
            <a:r>
              <a:rPr lang="en-US" sz="2400" dirty="0" smtClean="0">
                <a:ea typeface="ヒラギノ角ゴ Pro W3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400" dirty="0" smtClean="0">
                <a:ea typeface="ヒラギノ角ゴ Pro W3" charset="0"/>
              </a:rPr>
              <a:t> 6 H</a:t>
            </a:r>
            <a:r>
              <a:rPr lang="en-US" sz="2400" baseline="-25000" dirty="0" smtClean="0">
                <a:ea typeface="ヒラギノ角ゴ Pro W3" charset="0"/>
              </a:rPr>
              <a:t>2</a:t>
            </a:r>
            <a:r>
              <a:rPr lang="en-US" sz="2400" dirty="0" smtClean="0">
                <a:ea typeface="ヒラギノ角ゴ Pro W3" charset="0"/>
              </a:rPr>
              <a:t>O </a:t>
            </a:r>
            <a:r>
              <a:rPr lang="en-US" sz="2400" dirty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400" dirty="0" smtClean="0">
                <a:ea typeface="ヒラギノ角ゴ Pro W3" charset="0"/>
              </a:rPr>
              <a:t> Energy (ATP </a:t>
            </a:r>
            <a:r>
              <a:rPr lang="en-US" sz="2400" dirty="0">
                <a:latin typeface="Symbol" panose="05050102010706020507" pitchFamily="18" charset="2"/>
                <a:ea typeface="ヒラギノ角ゴ Pro W3" charset="0"/>
                <a:cs typeface="Symbol Std"/>
              </a:rPr>
              <a:t>+</a:t>
            </a:r>
            <a:r>
              <a:rPr lang="en-US" sz="2400" dirty="0" smtClean="0">
                <a:ea typeface="ヒラギノ角ゴ Pro W3" charset="0"/>
              </a:rPr>
              <a:t> heat)</a:t>
            </a:r>
            <a:endParaRPr lang="en-US" sz="2400" dirty="0">
              <a:ea typeface="ヒラギノ角ゴ Pro W3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8275" y="295788"/>
            <a:ext cx="8534400" cy="59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D002D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>
                <a:ea typeface="ヒラギノ角ゴ Pro W3" charset="0"/>
              </a:rPr>
              <a:t>Catabolic Pathways and Production of ATP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145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Animation: Cellular Respiration</a:t>
            </a:r>
            <a:br>
              <a:rPr lang="en-US" altLang="en-US" dirty="0" smtClean="0"/>
            </a:br>
            <a:endParaRPr lang="en-US" dirty="0"/>
          </a:p>
        </p:txBody>
      </p:sp>
      <p:pic>
        <p:nvPicPr>
          <p:cNvPr id="2" name="CellularRespi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7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Principle of Redox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Chemical reactions that transfer electrons between reactants are called oxidation-reduction reactions, or </a:t>
            </a:r>
            <a:r>
              <a:rPr lang="en-US" b="1" dirty="0" smtClean="0"/>
              <a:t>redox reactions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oxidation</a:t>
            </a:r>
            <a:r>
              <a:rPr lang="en-US" dirty="0" smtClean="0"/>
              <a:t>, a substance loses electrons,</a:t>
            </a:r>
            <a:br>
              <a:rPr lang="en-US" dirty="0" smtClean="0"/>
            </a:br>
            <a:r>
              <a:rPr lang="en-US" dirty="0" smtClean="0"/>
              <a:t>or is oxidized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reduction</a:t>
            </a:r>
            <a:r>
              <a:rPr lang="en-US" dirty="0" smtClean="0"/>
              <a:t>, a substance gains electrons, or is reduced (the amount of positive charge is reduced)</a:t>
            </a:r>
          </a:p>
          <a:p>
            <a:r>
              <a:rPr lang="en-US" b="1" u="sng" dirty="0" smtClean="0"/>
              <a:t>OIL RIG</a:t>
            </a:r>
            <a:endParaRPr lang="en-US" b="1" u="sng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75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Campbell_10e_Lecture_Template</Template>
  <TotalTime>4342</TotalTime>
  <Words>3361</Words>
  <Application>Microsoft Macintosh PowerPoint</Application>
  <PresentationFormat>On-screen Show (4:3)</PresentationFormat>
  <Paragraphs>750</Paragraphs>
  <Slides>80</Slides>
  <Notes>77</Notes>
  <HiddenSlides>0</HiddenSlides>
  <MMClips>1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80</vt:i4>
      </vt:variant>
    </vt:vector>
  </HeadingPairs>
  <TitlesOfParts>
    <vt:vector size="99" baseType="lpstr">
      <vt:lpstr>Campbell_10e_Lecture_Template</vt:lpstr>
      <vt:lpstr>2_Blank</vt:lpstr>
      <vt:lpstr>11_Blank</vt:lpstr>
      <vt:lpstr>14_Blank</vt:lpstr>
      <vt:lpstr>68_Blank</vt:lpstr>
      <vt:lpstr>16_Blank</vt:lpstr>
      <vt:lpstr>17_Blank</vt:lpstr>
      <vt:lpstr>24_Blank</vt:lpstr>
      <vt:lpstr>69_Blank</vt:lpstr>
      <vt:lpstr>30_Blank</vt:lpstr>
      <vt:lpstr>31_Blank</vt:lpstr>
      <vt:lpstr>70_Blank</vt:lpstr>
      <vt:lpstr>71_Blank</vt:lpstr>
      <vt:lpstr>50_Blank</vt:lpstr>
      <vt:lpstr>53_Blank</vt:lpstr>
      <vt:lpstr>54_Blank</vt:lpstr>
      <vt:lpstr>55_Blank</vt:lpstr>
      <vt:lpstr>56_Blank</vt:lpstr>
      <vt:lpstr>61_Blank</vt:lpstr>
      <vt:lpstr>PowerPoint Presentation</vt:lpstr>
      <vt:lpstr>YOU MUST KNOW</vt:lpstr>
      <vt:lpstr> </vt:lpstr>
      <vt:lpstr>Overview</vt:lpstr>
      <vt:lpstr>Overview</vt:lpstr>
      <vt:lpstr>Concept 9.1: Catabolic pathways yield energy by oxidizing organic fuels</vt:lpstr>
      <vt:lpstr>Catabolic Pathways and Production of ATP</vt:lpstr>
      <vt:lpstr> </vt:lpstr>
      <vt:lpstr>The Principle of Redox</vt:lpstr>
      <vt:lpstr>Figure 9.UN01</vt:lpstr>
      <vt:lpstr> </vt:lpstr>
      <vt:lpstr>Oxidation of Organic Fuel Molecules During Cellular Respiration</vt:lpstr>
      <vt:lpstr>The Stages of Cellular Respiration: A Preview</vt:lpstr>
      <vt:lpstr>Figure 9.UN05</vt:lpstr>
      <vt:lpstr>Figure 9.6-3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9.UN06</vt:lpstr>
      <vt:lpstr>Overview</vt:lpstr>
      <vt:lpstr>Concept 9.2: Glycolysis harvests chemical energy by oxidizing glucose to pyruvate</vt:lpstr>
      <vt:lpstr>Figure 9.8</vt:lpstr>
      <vt:lpstr>Figure 9.9a</vt:lpstr>
      <vt:lpstr>Figure 9.9b</vt:lpstr>
      <vt:lpstr>PowerPoint Presentation</vt:lpstr>
      <vt:lpstr>Figure 9.UN06</vt:lpstr>
      <vt:lpstr>PowerPoint Presentation</vt:lpstr>
      <vt:lpstr>PowerPoint Presentation</vt:lpstr>
      <vt:lpstr>PowerPoint Presentation</vt:lpstr>
      <vt:lpstr>Figure 9.UN07</vt:lpstr>
      <vt:lpstr>Oxidation of Pyruvate to Acetyl CoA</vt:lpstr>
      <vt:lpstr>Figure 9.10</vt:lpstr>
      <vt:lpstr>PowerPoint Presentation</vt:lpstr>
      <vt:lpstr>Figure 9.UN07</vt:lpstr>
      <vt:lpstr>Figure 9.UN08</vt:lpstr>
      <vt:lpstr>Overview</vt:lpstr>
      <vt:lpstr>The Citric Acid Cycle</vt:lpstr>
      <vt:lpstr> </vt:lpstr>
      <vt:lpstr>Figure 9.11</vt:lpstr>
      <vt:lpstr>PowerPoint Presentation</vt:lpstr>
      <vt:lpstr>PowerPoint Presentation</vt:lpstr>
      <vt:lpstr>PowerPoint Presentation</vt:lpstr>
      <vt:lpstr>Figure 9.UN09</vt:lpstr>
      <vt:lpstr>Overview</vt:lpstr>
      <vt:lpstr>Concept 9.4: During oxidative phosphorylation, chemiosmosis couples electron transport to ATP synthesis</vt:lpstr>
      <vt:lpstr>The Pathway of Electron Transport</vt:lpstr>
      <vt:lpstr> </vt:lpstr>
      <vt:lpstr>Chemiosmosis: The Energy-Coupling Mechanism</vt:lpstr>
      <vt:lpstr>Figure 9.15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Stages of Cellular Respiration: RECAP</vt:lpstr>
      <vt:lpstr>WHAT ABOUT ALL THAT ATP?! </vt:lpstr>
      <vt:lpstr>An Accounting of ATP Production by Cellular Respiration</vt:lpstr>
      <vt:lpstr>Figure 9.16a</vt:lpstr>
      <vt:lpstr>Figure 9.16b</vt:lpstr>
      <vt:lpstr>Figure 9.16c</vt:lpstr>
      <vt:lpstr>Figure 9.16</vt:lpstr>
      <vt:lpstr>Overview</vt:lpstr>
      <vt:lpstr>Concept 9.5: Fermentation and anaerobic  respiration enable cells to produce ATP WITHOUT the use of oxygen</vt:lpstr>
      <vt:lpstr> </vt:lpstr>
      <vt:lpstr> </vt:lpstr>
      <vt:lpstr>Figure 9.18</vt:lpstr>
      <vt:lpstr>PowerPoint Presentation</vt:lpstr>
      <vt:lpstr>PowerPoint Presentation</vt:lpstr>
      <vt:lpstr>Overview</vt:lpstr>
      <vt:lpstr>YOU MUST KNOW</vt:lpstr>
      <vt:lpstr>The next three slides further explain the role of NAD+ in cell respiration further</vt:lpstr>
      <vt:lpstr>Stepwise Energy Harvest via NAD+ and the Electron Transport Chain</vt:lpstr>
      <vt:lpstr>Figure 9.UN04</vt:lpstr>
      <vt:lpstr> </vt:lpstr>
      <vt:lpstr>Animation: Cellular Respiration 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HaiderAli Bhatti</cp:lastModifiedBy>
  <cp:revision>488</cp:revision>
  <cp:lastPrinted>2005-03-24T12:52:04Z</cp:lastPrinted>
  <dcterms:created xsi:type="dcterms:W3CDTF">2010-10-31T21:38:30Z</dcterms:created>
  <dcterms:modified xsi:type="dcterms:W3CDTF">2017-10-23T16:15:55Z</dcterms:modified>
</cp:coreProperties>
</file>