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82" r:id="rId4"/>
    <p:sldId id="258" r:id="rId5"/>
    <p:sldId id="261" r:id="rId6"/>
    <p:sldId id="284" r:id="rId7"/>
    <p:sldId id="263" r:id="rId8"/>
    <p:sldId id="285" r:id="rId9"/>
    <p:sldId id="264" r:id="rId10"/>
    <p:sldId id="286" r:id="rId11"/>
    <p:sldId id="265" r:id="rId12"/>
    <p:sldId id="266" r:id="rId13"/>
    <p:sldId id="287" r:id="rId14"/>
    <p:sldId id="268" r:id="rId15"/>
    <p:sldId id="288" r:id="rId16"/>
    <p:sldId id="270" r:id="rId17"/>
    <p:sldId id="293" r:id="rId18"/>
    <p:sldId id="275" r:id="rId19"/>
    <p:sldId id="290" r:id="rId20"/>
    <p:sldId id="277" r:id="rId21"/>
    <p:sldId id="292"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24"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3B3EA8-59BC-4C1E-8071-6ECC9CFFC65B}" type="datetimeFigureOut">
              <a:rPr lang="en-US" smtClean="0"/>
              <a:t>10/24/17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447838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3B3EA8-59BC-4C1E-8071-6ECC9CFFC65B}" type="datetimeFigureOut">
              <a:rPr lang="en-US" smtClean="0"/>
              <a:t>10/24/17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3677695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3B3EA8-59BC-4C1E-8071-6ECC9CFFC65B}" type="datetimeFigureOut">
              <a:rPr lang="en-US" smtClean="0"/>
              <a:t>10/24/17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720637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3B3EA8-59BC-4C1E-8071-6ECC9CFFC65B}" type="datetimeFigureOut">
              <a:rPr lang="en-US" smtClean="0"/>
              <a:t>10/24/17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271022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3B3EA8-59BC-4C1E-8071-6ECC9CFFC65B}" type="datetimeFigureOut">
              <a:rPr lang="en-US" smtClean="0"/>
              <a:t>10/24/17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3550665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3B3EA8-59BC-4C1E-8071-6ECC9CFFC65B}" type="datetimeFigureOut">
              <a:rPr lang="en-US" smtClean="0"/>
              <a:t>10/24/17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3717598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3B3EA8-59BC-4C1E-8071-6ECC9CFFC65B}" type="datetimeFigureOut">
              <a:rPr lang="en-US" smtClean="0"/>
              <a:t>10/24/17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2173876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3B3EA8-59BC-4C1E-8071-6ECC9CFFC65B}" type="datetimeFigureOut">
              <a:rPr lang="en-US" smtClean="0"/>
              <a:t>10/24/17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126421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B3EA8-59BC-4C1E-8071-6ECC9CFFC65B}" type="datetimeFigureOut">
              <a:rPr lang="en-US" smtClean="0"/>
              <a:t>10/24/17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415662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3B3EA8-59BC-4C1E-8071-6ECC9CFFC65B}" type="datetimeFigureOut">
              <a:rPr lang="en-US" smtClean="0"/>
              <a:t>10/24/17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1286271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3B3EA8-59BC-4C1E-8071-6ECC9CFFC65B}" type="datetimeFigureOut">
              <a:rPr lang="en-US" smtClean="0"/>
              <a:t>10/24/17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19549208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B3EA8-59BC-4C1E-8071-6ECC9CFFC65B}" type="datetimeFigureOut">
              <a:rPr lang="en-US" smtClean="0"/>
              <a:t>10/24/17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DF609-E7D1-445F-AB20-768C11F89B09}" type="slidenum">
              <a:rPr lang="en-US" smtClean="0"/>
              <a:t>‹#›</a:t>
            </a:fld>
            <a:endParaRPr lang="en-US"/>
          </a:p>
        </p:txBody>
      </p:sp>
    </p:spTree>
    <p:extLst>
      <p:ext uri="{BB962C8B-B14F-4D97-AF65-F5344CB8AC3E}">
        <p14:creationId xmlns:p14="http://schemas.microsoft.com/office/powerpoint/2010/main" val="9200785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Biology – Ch. 9 – Respiration</a:t>
            </a:r>
            <a:endParaRPr lang="en-US" dirty="0"/>
          </a:p>
        </p:txBody>
      </p:sp>
      <p:sp>
        <p:nvSpPr>
          <p:cNvPr id="3" name="Subtitle 2"/>
          <p:cNvSpPr>
            <a:spLocks noGrp="1"/>
          </p:cNvSpPr>
          <p:nvPr>
            <p:ph type="subTitle" idx="1"/>
          </p:nvPr>
        </p:nvSpPr>
        <p:spPr/>
        <p:txBody>
          <a:bodyPr/>
          <a:lstStyle/>
          <a:p>
            <a:r>
              <a:rPr lang="en-US" dirty="0" smtClean="0"/>
              <a:t>AP Exam Questions</a:t>
            </a:r>
            <a:endParaRPr lang="en-US" dirty="0"/>
          </a:p>
        </p:txBody>
      </p:sp>
    </p:spTree>
    <p:extLst>
      <p:ext uri="{BB962C8B-B14F-4D97-AF65-F5344CB8AC3E}">
        <p14:creationId xmlns:p14="http://schemas.microsoft.com/office/powerpoint/2010/main" val="5204132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Which </a:t>
            </a:r>
            <a:r>
              <a:rPr lang="en-US" dirty="0"/>
              <a:t>kind of metabolic poison would most directly interfere with glycolysis?</a:t>
            </a:r>
          </a:p>
          <a:p>
            <a:pPr marL="400050" lvl="1" indent="0">
              <a:buNone/>
            </a:pPr>
            <a:r>
              <a:rPr lang="en-US" dirty="0"/>
              <a:t>A) an agent that reacts with oxygen and depletes its concentration in the cell</a:t>
            </a:r>
          </a:p>
          <a:p>
            <a:pPr marL="400050" lvl="1" indent="0">
              <a:buNone/>
            </a:pPr>
            <a:r>
              <a:rPr lang="en-US" dirty="0"/>
              <a:t>B) an agent that binds to pyruvate and inactivates it</a:t>
            </a:r>
          </a:p>
          <a:p>
            <a:pPr marL="400050" lvl="1" indent="0">
              <a:buNone/>
            </a:pPr>
            <a:r>
              <a:rPr lang="en-US" b="1" dirty="0"/>
              <a:t>C) an agent that closely mimics the structure of glucose but is not metabolized</a:t>
            </a:r>
          </a:p>
          <a:p>
            <a:pPr marL="400050" lvl="1" indent="0">
              <a:buNone/>
            </a:pPr>
            <a:r>
              <a:rPr lang="en-US" dirty="0"/>
              <a:t>D) an agent that reacts with NADH and oxidizes it to NAD+</a:t>
            </a:r>
          </a:p>
          <a:p>
            <a:pPr marL="0" indent="0">
              <a:buNone/>
            </a:pPr>
            <a:r>
              <a:rPr lang="en-US" dirty="0" smtClean="0"/>
              <a:t>Topic</a:t>
            </a:r>
            <a:r>
              <a:rPr lang="en-US" dirty="0"/>
              <a:t>:  Concept 9.2</a:t>
            </a:r>
          </a:p>
          <a:p>
            <a:pPr marL="0" indent="0">
              <a:buNone/>
            </a:pPr>
            <a:r>
              <a:rPr lang="en-US" dirty="0"/>
              <a:t>Skill:  </a:t>
            </a:r>
            <a:r>
              <a:rPr lang="en-US" dirty="0" smtClean="0"/>
              <a:t>Synthesis/Evaluation</a:t>
            </a:r>
            <a:endParaRPr lang="en-US" dirty="0"/>
          </a:p>
          <a:p>
            <a:pPr marL="0" indent="0">
              <a:buNone/>
            </a:pPr>
            <a:endParaRPr lang="en-US" dirty="0"/>
          </a:p>
        </p:txBody>
      </p:sp>
    </p:spTree>
    <p:extLst>
      <p:ext uri="{BB962C8B-B14F-4D97-AF65-F5344CB8AC3E}">
        <p14:creationId xmlns:p14="http://schemas.microsoft.com/office/powerpoint/2010/main" val="10194045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next 5 questions…</a:t>
            </a:r>
            <a:endParaRPr lang="en-US" dirty="0"/>
          </a:p>
        </p:txBody>
      </p:sp>
      <p:sp>
        <p:nvSpPr>
          <p:cNvPr id="3" name="Content Placeholder 2"/>
          <p:cNvSpPr>
            <a:spLocks noGrp="1"/>
          </p:cNvSpPr>
          <p:nvPr>
            <p:ph idx="1"/>
          </p:nvPr>
        </p:nvSpPr>
        <p:spPr/>
        <p:txBody>
          <a:bodyPr/>
          <a:lstStyle/>
          <a:p>
            <a:r>
              <a:rPr lang="en-US" dirty="0" smtClean="0"/>
              <a:t>Work in your groups to come up with ONE consensus answer</a:t>
            </a:r>
          </a:p>
          <a:p>
            <a:r>
              <a:rPr lang="en-US" dirty="0" smtClean="0"/>
              <a:t>Be prepared to explain your reasoning! (one “volunteer”)</a:t>
            </a:r>
            <a:endParaRPr lang="en-US" dirty="0"/>
          </a:p>
        </p:txBody>
      </p:sp>
    </p:spTree>
    <p:extLst>
      <p:ext uri="{BB962C8B-B14F-4D97-AF65-F5344CB8AC3E}">
        <p14:creationId xmlns:p14="http://schemas.microsoft.com/office/powerpoint/2010/main" val="32915359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During </a:t>
            </a:r>
            <a:r>
              <a:rPr lang="en-US" dirty="0"/>
              <a:t>aerobic respiration, electrons travel downhill in which sequence?</a:t>
            </a:r>
          </a:p>
          <a:p>
            <a:pPr marL="0" indent="0">
              <a:buNone/>
            </a:pPr>
            <a:r>
              <a:rPr lang="en-US" dirty="0"/>
              <a:t>A) food → citric acid cycle → ATP → NAD+</a:t>
            </a:r>
          </a:p>
          <a:p>
            <a:pPr marL="0" indent="0">
              <a:buNone/>
            </a:pPr>
            <a:r>
              <a:rPr lang="en-US" dirty="0"/>
              <a:t>B) food → NADH → electron transport chain → oxygen</a:t>
            </a:r>
          </a:p>
          <a:p>
            <a:pPr marL="0" indent="0">
              <a:buNone/>
            </a:pPr>
            <a:r>
              <a:rPr lang="en-US" dirty="0"/>
              <a:t>C) glucose → pyruvate → ATP → oxygen</a:t>
            </a:r>
          </a:p>
          <a:p>
            <a:pPr marL="0" indent="0">
              <a:buNone/>
            </a:pPr>
            <a:r>
              <a:rPr lang="en-US" dirty="0"/>
              <a:t>D) glucose → ATP → electron transport chain → NADH</a:t>
            </a:r>
          </a:p>
          <a:p>
            <a:pPr marL="0" indent="0">
              <a:buNone/>
            </a:pPr>
            <a:r>
              <a:rPr lang="en-US" dirty="0" smtClean="0"/>
              <a:t>Topic</a:t>
            </a:r>
            <a:r>
              <a:rPr lang="en-US" dirty="0"/>
              <a:t>:  Concept 9.3</a:t>
            </a:r>
          </a:p>
          <a:p>
            <a:pPr marL="0" indent="0">
              <a:buNone/>
            </a:pPr>
            <a:r>
              <a:rPr lang="en-US" dirty="0"/>
              <a:t>Skill:  Application/Analysis</a:t>
            </a:r>
          </a:p>
          <a:p>
            <a:pPr marL="0" indent="0">
              <a:buNone/>
            </a:pPr>
            <a:endParaRPr lang="en-US" dirty="0"/>
          </a:p>
        </p:txBody>
      </p:sp>
    </p:spTree>
    <p:extLst>
      <p:ext uri="{BB962C8B-B14F-4D97-AF65-F5344CB8AC3E}">
        <p14:creationId xmlns:p14="http://schemas.microsoft.com/office/powerpoint/2010/main" val="37842767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During </a:t>
            </a:r>
            <a:r>
              <a:rPr lang="en-US" dirty="0"/>
              <a:t>aerobic respiration, electrons travel downhill in which sequence?</a:t>
            </a:r>
          </a:p>
          <a:p>
            <a:pPr marL="0" indent="0">
              <a:buNone/>
            </a:pPr>
            <a:r>
              <a:rPr lang="en-US" dirty="0"/>
              <a:t>A) food → citric acid cycle → ATP → NAD+</a:t>
            </a:r>
          </a:p>
          <a:p>
            <a:pPr marL="0" indent="0">
              <a:buNone/>
            </a:pPr>
            <a:r>
              <a:rPr lang="en-US" b="1" dirty="0"/>
              <a:t>B) food → NADH → electron transport chain → oxygen</a:t>
            </a:r>
          </a:p>
          <a:p>
            <a:pPr marL="0" indent="0">
              <a:buNone/>
            </a:pPr>
            <a:r>
              <a:rPr lang="en-US" dirty="0"/>
              <a:t>C) glucose → pyruvate → ATP → oxygen</a:t>
            </a:r>
          </a:p>
          <a:p>
            <a:pPr marL="0" indent="0">
              <a:buNone/>
            </a:pPr>
            <a:r>
              <a:rPr lang="en-US" dirty="0"/>
              <a:t>D) glucose → ATP → electron transport chain → NADH</a:t>
            </a:r>
          </a:p>
          <a:p>
            <a:pPr marL="0" indent="0">
              <a:buNone/>
            </a:pPr>
            <a:r>
              <a:rPr lang="en-US" dirty="0" smtClean="0"/>
              <a:t>Topic</a:t>
            </a:r>
            <a:r>
              <a:rPr lang="en-US" dirty="0"/>
              <a:t>:  Concept 9.3</a:t>
            </a:r>
          </a:p>
          <a:p>
            <a:pPr marL="0" indent="0">
              <a:buNone/>
            </a:pPr>
            <a:r>
              <a:rPr lang="en-US" dirty="0"/>
              <a:t>Skill:  Application/Analysis</a:t>
            </a:r>
          </a:p>
          <a:p>
            <a:pPr marL="0" indent="0">
              <a:buNone/>
            </a:pPr>
            <a:endParaRPr lang="en-US" dirty="0"/>
          </a:p>
        </p:txBody>
      </p:sp>
    </p:spTree>
    <p:extLst>
      <p:ext uri="{BB962C8B-B14F-4D97-AF65-F5344CB8AC3E}">
        <p14:creationId xmlns:p14="http://schemas.microsoft.com/office/powerpoint/2010/main" val="94134986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Which </a:t>
            </a:r>
            <a:r>
              <a:rPr lang="en-US" dirty="0"/>
              <a:t>of the following intermediary metabolites enters the citric acid cycle and is formed, in part, by the removal of a carbon (CO2) from one molecule of pyruvate?</a:t>
            </a:r>
          </a:p>
          <a:p>
            <a:pPr marL="400050" lvl="1" indent="0">
              <a:buNone/>
            </a:pPr>
            <a:r>
              <a:rPr lang="en-US" dirty="0"/>
              <a:t>A) lactate</a:t>
            </a:r>
          </a:p>
          <a:p>
            <a:pPr marL="400050" lvl="1" indent="0">
              <a:buNone/>
            </a:pPr>
            <a:r>
              <a:rPr lang="en-US" dirty="0"/>
              <a:t>B) glyceraldehydes-3-phosphate</a:t>
            </a:r>
          </a:p>
          <a:p>
            <a:pPr marL="400050" lvl="1" indent="0">
              <a:buNone/>
            </a:pPr>
            <a:r>
              <a:rPr lang="en-US" dirty="0"/>
              <a:t>C) oxaloacetate</a:t>
            </a:r>
          </a:p>
          <a:p>
            <a:pPr marL="400050" lvl="1" indent="0">
              <a:buNone/>
            </a:pPr>
            <a:r>
              <a:rPr lang="en-US" dirty="0"/>
              <a:t>D) acetyl CoA</a:t>
            </a:r>
          </a:p>
          <a:p>
            <a:pPr marL="0" indent="0">
              <a:buNone/>
            </a:pPr>
            <a:r>
              <a:rPr lang="en-US" dirty="0" smtClean="0"/>
              <a:t>Topic</a:t>
            </a:r>
            <a:r>
              <a:rPr lang="en-US" dirty="0"/>
              <a:t>:  Concept 9.3</a:t>
            </a:r>
          </a:p>
          <a:p>
            <a:pPr marL="0" indent="0">
              <a:buNone/>
            </a:pPr>
            <a:r>
              <a:rPr lang="en-US" dirty="0"/>
              <a:t>Skill:  Knowledge/Comprehension</a:t>
            </a:r>
          </a:p>
          <a:p>
            <a:pPr marL="0" indent="0">
              <a:buNone/>
            </a:pPr>
            <a:endParaRPr lang="en-US" dirty="0"/>
          </a:p>
        </p:txBody>
      </p:sp>
    </p:spTree>
    <p:extLst>
      <p:ext uri="{BB962C8B-B14F-4D97-AF65-F5344CB8AC3E}">
        <p14:creationId xmlns:p14="http://schemas.microsoft.com/office/powerpoint/2010/main" val="342049354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Which </a:t>
            </a:r>
            <a:r>
              <a:rPr lang="en-US" dirty="0"/>
              <a:t>of the following intermediary metabolites enters the citric acid cycle and is formed, in part, by the removal of a carbon (CO2) from one molecule of pyruvate?</a:t>
            </a:r>
          </a:p>
          <a:p>
            <a:pPr marL="400050" lvl="1" indent="0">
              <a:buNone/>
            </a:pPr>
            <a:r>
              <a:rPr lang="en-US" dirty="0"/>
              <a:t>A) lactate</a:t>
            </a:r>
          </a:p>
          <a:p>
            <a:pPr marL="400050" lvl="1" indent="0">
              <a:buNone/>
            </a:pPr>
            <a:r>
              <a:rPr lang="en-US" dirty="0"/>
              <a:t>B) glyceraldehydes-3-phosphate</a:t>
            </a:r>
          </a:p>
          <a:p>
            <a:pPr marL="400050" lvl="1" indent="0">
              <a:buNone/>
            </a:pPr>
            <a:r>
              <a:rPr lang="en-US" dirty="0"/>
              <a:t>C) oxaloacetate</a:t>
            </a:r>
          </a:p>
          <a:p>
            <a:pPr marL="400050" lvl="1" indent="0">
              <a:buNone/>
            </a:pPr>
            <a:r>
              <a:rPr lang="en-US" b="1" dirty="0"/>
              <a:t>D) acetyl CoA</a:t>
            </a:r>
          </a:p>
          <a:p>
            <a:pPr marL="0" indent="0">
              <a:buNone/>
            </a:pPr>
            <a:r>
              <a:rPr lang="en-US" dirty="0" smtClean="0"/>
              <a:t>Topic</a:t>
            </a:r>
            <a:r>
              <a:rPr lang="en-US" dirty="0"/>
              <a:t>:  Concept 9.3</a:t>
            </a:r>
          </a:p>
          <a:p>
            <a:pPr marL="0" indent="0">
              <a:buNone/>
            </a:pPr>
            <a:r>
              <a:rPr lang="en-US" dirty="0"/>
              <a:t>Skill:  Knowledge/Comprehension</a:t>
            </a:r>
          </a:p>
          <a:p>
            <a:pPr marL="0" indent="0">
              <a:buNone/>
            </a:pPr>
            <a:endParaRPr lang="en-US" dirty="0"/>
          </a:p>
        </p:txBody>
      </p:sp>
    </p:spTree>
    <p:extLst>
      <p:ext uri="{BB962C8B-B14F-4D97-AF65-F5344CB8AC3E}">
        <p14:creationId xmlns:p14="http://schemas.microsoft.com/office/powerpoint/2010/main" val="32777665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a:xfrm>
            <a:off x="457200" y="1295400"/>
            <a:ext cx="8153400" cy="5029200"/>
          </a:xfrm>
        </p:spPr>
        <p:txBody>
          <a:bodyPr>
            <a:noAutofit/>
          </a:bodyPr>
          <a:lstStyle/>
          <a:p>
            <a:pPr marL="0" indent="0">
              <a:buNone/>
            </a:pPr>
            <a:r>
              <a:rPr lang="en-US" sz="2400" dirty="0" smtClean="0"/>
              <a:t>If </a:t>
            </a:r>
            <a:r>
              <a:rPr lang="en-US" sz="2400" dirty="0"/>
              <a:t>a cell is able to synthesize 30 ATP molecules for each molecule of glucose completely oxidized by carbon dioxide and water, how many ATP molecules can the cell synthesize for each molecule of pyruvate oxidized to carbon dioxide and water?</a:t>
            </a:r>
          </a:p>
          <a:p>
            <a:pPr marL="400050" lvl="1" indent="0">
              <a:buNone/>
            </a:pPr>
            <a:r>
              <a:rPr lang="en-US" sz="2000" dirty="0"/>
              <a:t>A) 0</a:t>
            </a:r>
          </a:p>
          <a:p>
            <a:pPr marL="400050" lvl="1" indent="0">
              <a:buNone/>
            </a:pPr>
            <a:r>
              <a:rPr lang="en-US" sz="2000" dirty="0"/>
              <a:t>B) </a:t>
            </a:r>
            <a:r>
              <a:rPr lang="en-US" sz="2000" dirty="0" smtClean="0"/>
              <a:t>15</a:t>
            </a:r>
            <a:endParaRPr lang="en-US" sz="2000" dirty="0"/>
          </a:p>
          <a:p>
            <a:pPr marL="400050" lvl="1" indent="0">
              <a:buNone/>
            </a:pPr>
            <a:r>
              <a:rPr lang="en-US" sz="2000" dirty="0"/>
              <a:t>C) 12</a:t>
            </a:r>
          </a:p>
          <a:p>
            <a:pPr marL="400050" lvl="1" indent="0">
              <a:buNone/>
            </a:pPr>
            <a:r>
              <a:rPr lang="en-US" sz="2000" dirty="0"/>
              <a:t>D) </a:t>
            </a:r>
            <a:r>
              <a:rPr lang="en-US" sz="2000" dirty="0" smtClean="0"/>
              <a:t>14</a:t>
            </a:r>
          </a:p>
          <a:p>
            <a:pPr marL="400050" lvl="1" indent="0">
              <a:buNone/>
            </a:pPr>
            <a:r>
              <a:rPr lang="en-US" sz="2000" dirty="0" smtClean="0"/>
              <a:t>E) 9 + 10 = 21</a:t>
            </a:r>
            <a:endParaRPr lang="en-US" sz="2000" dirty="0" smtClean="0"/>
          </a:p>
          <a:p>
            <a:pPr marL="0" indent="0">
              <a:buNone/>
            </a:pPr>
            <a:r>
              <a:rPr lang="en-US" sz="2400" dirty="0" smtClean="0"/>
              <a:t>Topic:  Concept 9.4</a:t>
            </a:r>
          </a:p>
          <a:p>
            <a:pPr marL="0" indent="0">
              <a:buNone/>
            </a:pPr>
            <a:r>
              <a:rPr lang="en-US" sz="2400" dirty="0" smtClean="0"/>
              <a:t>Skill</a:t>
            </a:r>
            <a:r>
              <a:rPr lang="en-US" sz="2400" dirty="0"/>
              <a:t>:  </a:t>
            </a:r>
            <a:r>
              <a:rPr lang="en-US" sz="2400" dirty="0" smtClean="0"/>
              <a:t>Synthesis/Evaluation</a:t>
            </a:r>
            <a:endParaRPr lang="en-US" sz="2400" dirty="0"/>
          </a:p>
          <a:p>
            <a:pPr marL="0" indent="0">
              <a:buNone/>
            </a:pPr>
            <a:endParaRPr lang="en-US" sz="2400" dirty="0"/>
          </a:p>
        </p:txBody>
      </p:sp>
    </p:spTree>
    <p:extLst>
      <p:ext uri="{BB962C8B-B14F-4D97-AF65-F5344CB8AC3E}">
        <p14:creationId xmlns:p14="http://schemas.microsoft.com/office/powerpoint/2010/main" val="41734281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a:xfrm>
            <a:off x="457200" y="1295400"/>
            <a:ext cx="8153400" cy="5029200"/>
          </a:xfrm>
        </p:spPr>
        <p:txBody>
          <a:bodyPr>
            <a:noAutofit/>
          </a:bodyPr>
          <a:lstStyle/>
          <a:p>
            <a:pPr marL="0" indent="0">
              <a:buNone/>
            </a:pPr>
            <a:r>
              <a:rPr lang="en-US" sz="2400" dirty="0" smtClean="0"/>
              <a:t>If </a:t>
            </a:r>
            <a:r>
              <a:rPr lang="en-US" sz="2400" dirty="0"/>
              <a:t>a cell is able to synthesize 30 ATP molecules for each molecule of glucose completely oxidized by carbon dioxide and water, how many ATP molecules can the cell synthesize for each molecule of pyruvate oxidized to carbon dioxide and water?</a:t>
            </a:r>
          </a:p>
          <a:p>
            <a:pPr marL="400050" lvl="1" indent="0">
              <a:buNone/>
            </a:pPr>
            <a:r>
              <a:rPr lang="en-US" sz="2000" dirty="0"/>
              <a:t>A) 0</a:t>
            </a:r>
          </a:p>
          <a:p>
            <a:pPr marL="400050" lvl="1" indent="0">
              <a:buNone/>
            </a:pPr>
            <a:r>
              <a:rPr lang="en-US" sz="2000" dirty="0"/>
              <a:t>B) </a:t>
            </a:r>
            <a:r>
              <a:rPr lang="en-US" sz="2000" dirty="0" smtClean="0"/>
              <a:t>15</a:t>
            </a:r>
            <a:endParaRPr lang="en-US" sz="2000" dirty="0"/>
          </a:p>
          <a:p>
            <a:pPr marL="400050" lvl="1" indent="0">
              <a:buNone/>
            </a:pPr>
            <a:r>
              <a:rPr lang="en-US" sz="2000" dirty="0"/>
              <a:t>C) 12</a:t>
            </a:r>
          </a:p>
          <a:p>
            <a:pPr marL="400050" lvl="1" indent="0">
              <a:buNone/>
            </a:pPr>
            <a:r>
              <a:rPr lang="en-US" sz="2000" b="1" dirty="0"/>
              <a:t>D) </a:t>
            </a:r>
            <a:r>
              <a:rPr lang="en-US" sz="2000" b="1" dirty="0" smtClean="0"/>
              <a:t>14</a:t>
            </a:r>
          </a:p>
          <a:p>
            <a:pPr marL="400050" lvl="1" indent="0">
              <a:buNone/>
            </a:pPr>
            <a:r>
              <a:rPr lang="en-US" sz="2000" dirty="0" smtClean="0"/>
              <a:t>E) 9 + 10 = 21</a:t>
            </a:r>
            <a:endParaRPr lang="en-US" sz="2000" dirty="0" smtClean="0"/>
          </a:p>
          <a:p>
            <a:pPr marL="0" indent="0">
              <a:buNone/>
            </a:pPr>
            <a:r>
              <a:rPr lang="en-US" sz="2400" dirty="0" smtClean="0"/>
              <a:t>Topic:  Concept 9.4</a:t>
            </a:r>
          </a:p>
          <a:p>
            <a:pPr marL="0" indent="0">
              <a:buNone/>
            </a:pPr>
            <a:r>
              <a:rPr lang="en-US" sz="2400" dirty="0" smtClean="0"/>
              <a:t>Skill</a:t>
            </a:r>
            <a:r>
              <a:rPr lang="en-US" sz="2400" dirty="0"/>
              <a:t>:  </a:t>
            </a:r>
            <a:r>
              <a:rPr lang="en-US" sz="2400" dirty="0" smtClean="0"/>
              <a:t>Synthesis/Evaluation</a:t>
            </a:r>
            <a:endParaRPr lang="en-US" sz="2400" dirty="0"/>
          </a:p>
          <a:p>
            <a:pPr marL="0" indent="0">
              <a:buNone/>
            </a:pPr>
            <a:endParaRPr lang="en-US" sz="2400" dirty="0"/>
          </a:p>
        </p:txBody>
      </p:sp>
    </p:spTree>
    <p:extLst>
      <p:ext uri="{BB962C8B-B14F-4D97-AF65-F5344CB8AC3E}">
        <p14:creationId xmlns:p14="http://schemas.microsoft.com/office/powerpoint/2010/main" val="227088734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In </a:t>
            </a:r>
            <a:r>
              <a:rPr lang="en-US" dirty="0"/>
              <a:t>cellular respiration, the energy for most ATP synthesis is supplied by</a:t>
            </a:r>
          </a:p>
          <a:p>
            <a:pPr marL="400050" lvl="1" indent="0">
              <a:buNone/>
            </a:pPr>
            <a:r>
              <a:rPr lang="en-US" dirty="0"/>
              <a:t>A) high energy phosphate bonds in organic molecules.</a:t>
            </a:r>
          </a:p>
          <a:p>
            <a:pPr marL="400050" lvl="1" indent="0">
              <a:buNone/>
            </a:pPr>
            <a:r>
              <a:rPr lang="en-US" dirty="0"/>
              <a:t>B) a proton gradient across a membrane.</a:t>
            </a:r>
          </a:p>
          <a:p>
            <a:pPr marL="400050" lvl="1" indent="0">
              <a:buNone/>
            </a:pPr>
            <a:r>
              <a:rPr lang="en-US" dirty="0"/>
              <a:t>C) converting oxygen to ATP.</a:t>
            </a:r>
          </a:p>
          <a:p>
            <a:pPr marL="400050" lvl="1" indent="0">
              <a:buNone/>
            </a:pPr>
            <a:r>
              <a:rPr lang="en-US" dirty="0"/>
              <a:t>D) transferring electrons from organic molecules to pyruvate.</a:t>
            </a:r>
          </a:p>
          <a:p>
            <a:pPr marL="0" indent="0">
              <a:buNone/>
            </a:pPr>
            <a:r>
              <a:rPr lang="en-US" dirty="0" smtClean="0"/>
              <a:t>Topic</a:t>
            </a:r>
            <a:r>
              <a:rPr lang="en-US" dirty="0"/>
              <a:t>:  Concept 9.4</a:t>
            </a:r>
          </a:p>
          <a:p>
            <a:pPr marL="0" indent="0">
              <a:buNone/>
            </a:pPr>
            <a:r>
              <a:rPr lang="en-US" dirty="0"/>
              <a:t>Skill:  Knowledge/Comprehension</a:t>
            </a:r>
          </a:p>
          <a:p>
            <a:pPr marL="0" indent="0">
              <a:buNone/>
            </a:pPr>
            <a:endParaRPr lang="en-US" dirty="0"/>
          </a:p>
        </p:txBody>
      </p:sp>
    </p:spTree>
    <p:extLst>
      <p:ext uri="{BB962C8B-B14F-4D97-AF65-F5344CB8AC3E}">
        <p14:creationId xmlns:p14="http://schemas.microsoft.com/office/powerpoint/2010/main" val="97460616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In </a:t>
            </a:r>
            <a:r>
              <a:rPr lang="en-US" dirty="0"/>
              <a:t>cellular respiration, the energy for most ATP synthesis is supplied by</a:t>
            </a:r>
          </a:p>
          <a:p>
            <a:pPr marL="400050" lvl="1" indent="0">
              <a:buNone/>
            </a:pPr>
            <a:r>
              <a:rPr lang="en-US" dirty="0"/>
              <a:t>A) high energy phosphate bonds in organic molecules.</a:t>
            </a:r>
          </a:p>
          <a:p>
            <a:pPr marL="400050" lvl="1" indent="0">
              <a:buNone/>
            </a:pPr>
            <a:r>
              <a:rPr lang="en-US" b="1" dirty="0"/>
              <a:t>B) a proton gradient across a membrane.</a:t>
            </a:r>
          </a:p>
          <a:p>
            <a:pPr marL="400050" lvl="1" indent="0">
              <a:buNone/>
            </a:pPr>
            <a:r>
              <a:rPr lang="en-US" dirty="0"/>
              <a:t>C) converting oxygen to ATP.</a:t>
            </a:r>
          </a:p>
          <a:p>
            <a:pPr marL="400050" lvl="1" indent="0">
              <a:buNone/>
            </a:pPr>
            <a:r>
              <a:rPr lang="en-US" dirty="0"/>
              <a:t>D) transferring electrons from organic molecules to pyruvate.</a:t>
            </a:r>
          </a:p>
          <a:p>
            <a:pPr marL="0" indent="0">
              <a:buNone/>
            </a:pPr>
            <a:r>
              <a:rPr lang="en-US" dirty="0" smtClean="0"/>
              <a:t>Topic</a:t>
            </a:r>
            <a:r>
              <a:rPr lang="en-US" dirty="0"/>
              <a:t>:  Concept 9.4</a:t>
            </a:r>
          </a:p>
          <a:p>
            <a:pPr marL="0" indent="0">
              <a:buNone/>
            </a:pPr>
            <a:r>
              <a:rPr lang="en-US" dirty="0"/>
              <a:t>Skill:  Knowledge/Comprehension</a:t>
            </a:r>
          </a:p>
          <a:p>
            <a:pPr marL="0" indent="0">
              <a:buNone/>
            </a:pPr>
            <a:endParaRPr lang="en-US" dirty="0"/>
          </a:p>
        </p:txBody>
      </p:sp>
    </p:spTree>
    <p:extLst>
      <p:ext uri="{BB962C8B-B14F-4D97-AF65-F5344CB8AC3E}">
        <p14:creationId xmlns:p14="http://schemas.microsoft.com/office/powerpoint/2010/main" val="24845854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a:t>
            </a:r>
            <a:endParaRPr lang="en-US" dirty="0"/>
          </a:p>
        </p:txBody>
      </p:sp>
      <p:sp>
        <p:nvSpPr>
          <p:cNvPr id="3" name="Content Placeholder 2"/>
          <p:cNvSpPr>
            <a:spLocks noGrp="1"/>
          </p:cNvSpPr>
          <p:nvPr>
            <p:ph idx="1"/>
          </p:nvPr>
        </p:nvSpPr>
        <p:spPr/>
        <p:txBody>
          <a:bodyPr/>
          <a:lstStyle/>
          <a:p>
            <a:r>
              <a:rPr lang="en-US" dirty="0" smtClean="0"/>
              <a:t>Use your notes to write down the COMPLETE overall chemical equation for cell respiration and LABEL…</a:t>
            </a:r>
          </a:p>
          <a:p>
            <a:pPr lvl="1"/>
            <a:r>
              <a:rPr lang="en-US" dirty="0" smtClean="0"/>
              <a:t>Reduction</a:t>
            </a:r>
          </a:p>
          <a:p>
            <a:pPr lvl="1"/>
            <a:r>
              <a:rPr lang="en-US" dirty="0" smtClean="0"/>
              <a:t>Oxidation</a:t>
            </a:r>
          </a:p>
          <a:p>
            <a:pPr lvl="1"/>
            <a:r>
              <a:rPr lang="en-US" dirty="0" smtClean="0"/>
              <a:t>Reducing agent</a:t>
            </a:r>
          </a:p>
          <a:p>
            <a:pPr lvl="1"/>
            <a:r>
              <a:rPr lang="en-US" dirty="0" smtClean="0"/>
              <a:t>Oxidizing agent</a:t>
            </a:r>
            <a:endParaRPr lang="en-US" dirty="0"/>
          </a:p>
        </p:txBody>
      </p:sp>
    </p:spTree>
    <p:extLst>
      <p:ext uri="{BB962C8B-B14F-4D97-AF65-F5344CB8AC3E}">
        <p14:creationId xmlns:p14="http://schemas.microsoft.com/office/powerpoint/2010/main" val="126059964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 </a:t>
            </a:r>
            <a:r>
              <a:rPr lang="en-US" dirty="0"/>
              <a:t>a mitochondrion, if the matrix ATP concentration is high, and the </a:t>
            </a:r>
            <a:r>
              <a:rPr lang="en-US" dirty="0" err="1"/>
              <a:t>intermembrane</a:t>
            </a:r>
            <a:r>
              <a:rPr lang="en-US" dirty="0"/>
              <a:t> space proton concentration is too low to generate sufficient proton-motive force, then</a:t>
            </a:r>
          </a:p>
          <a:p>
            <a:pPr marL="400050" lvl="1" indent="0">
              <a:buNone/>
            </a:pPr>
            <a:r>
              <a:rPr lang="en-US" dirty="0"/>
              <a:t>A) ATP synthase will increase the rate of ATP synthesis.</a:t>
            </a:r>
          </a:p>
          <a:p>
            <a:pPr marL="400050" lvl="1" indent="0">
              <a:buNone/>
            </a:pPr>
            <a:r>
              <a:rPr lang="en-US" dirty="0"/>
              <a:t>B) ATP synthase will stop working.</a:t>
            </a:r>
          </a:p>
          <a:p>
            <a:pPr marL="400050" lvl="1" indent="0">
              <a:buNone/>
            </a:pPr>
            <a:r>
              <a:rPr lang="en-US" dirty="0"/>
              <a:t>C) ATP synthase will hydrolyze ATP and pump protons into the </a:t>
            </a:r>
            <a:r>
              <a:rPr lang="en-US" dirty="0" err="1"/>
              <a:t>intermembrane</a:t>
            </a:r>
            <a:r>
              <a:rPr lang="en-US" dirty="0"/>
              <a:t> space.</a:t>
            </a:r>
          </a:p>
          <a:p>
            <a:pPr marL="400050" lvl="1" indent="0">
              <a:buNone/>
            </a:pPr>
            <a:r>
              <a:rPr lang="en-US" dirty="0"/>
              <a:t>D</a:t>
            </a:r>
            <a:r>
              <a:rPr lang="en-US" dirty="0" smtClean="0"/>
              <a:t>) You die a terrible, gruesome, and rather lonely death</a:t>
            </a:r>
          </a:p>
          <a:p>
            <a:pPr marL="0" indent="0">
              <a:buNone/>
            </a:pPr>
            <a:r>
              <a:rPr lang="en-US" dirty="0" smtClean="0"/>
              <a:t>Topic</a:t>
            </a:r>
            <a:r>
              <a:rPr lang="en-US" dirty="0"/>
              <a:t>:  Concept 9.4</a:t>
            </a:r>
          </a:p>
          <a:p>
            <a:pPr marL="0" indent="0">
              <a:buNone/>
            </a:pPr>
            <a:r>
              <a:rPr lang="en-US" dirty="0"/>
              <a:t>Skill:  Application/Analysis</a:t>
            </a:r>
          </a:p>
          <a:p>
            <a:pPr marL="0" indent="0">
              <a:buNone/>
            </a:pPr>
            <a:endParaRPr lang="en-US" dirty="0"/>
          </a:p>
        </p:txBody>
      </p:sp>
    </p:spTree>
    <p:extLst>
      <p:ext uri="{BB962C8B-B14F-4D97-AF65-F5344CB8AC3E}">
        <p14:creationId xmlns:p14="http://schemas.microsoft.com/office/powerpoint/2010/main" val="235174418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 </a:t>
            </a:r>
            <a:r>
              <a:rPr lang="en-US" dirty="0"/>
              <a:t>a mitochondrion, if the matrix ATP concentration is high, and the </a:t>
            </a:r>
            <a:r>
              <a:rPr lang="en-US" dirty="0" err="1"/>
              <a:t>intermembrane</a:t>
            </a:r>
            <a:r>
              <a:rPr lang="en-US" dirty="0"/>
              <a:t> space proton concentration is too low to generate sufficient proton-motive force, then</a:t>
            </a:r>
          </a:p>
          <a:p>
            <a:pPr marL="400050" lvl="1" indent="0">
              <a:buNone/>
            </a:pPr>
            <a:r>
              <a:rPr lang="en-US" dirty="0"/>
              <a:t>A) ATP synthase will increase the rate of ATP synthesis.</a:t>
            </a:r>
          </a:p>
          <a:p>
            <a:pPr marL="400050" lvl="1" indent="0">
              <a:buNone/>
            </a:pPr>
            <a:r>
              <a:rPr lang="en-US" dirty="0"/>
              <a:t>B) ATP synthase will stop working.</a:t>
            </a:r>
          </a:p>
          <a:p>
            <a:pPr marL="400050" lvl="1" indent="0">
              <a:buNone/>
            </a:pPr>
            <a:r>
              <a:rPr lang="en-US" b="1" dirty="0"/>
              <a:t>C) ATP synthase will hydrolyze ATP and pump protons into the </a:t>
            </a:r>
            <a:r>
              <a:rPr lang="en-US" b="1" dirty="0" err="1"/>
              <a:t>intermembrane</a:t>
            </a:r>
            <a:r>
              <a:rPr lang="en-US" b="1" dirty="0"/>
              <a:t> space.</a:t>
            </a:r>
          </a:p>
          <a:p>
            <a:pPr marL="400050" lvl="1" indent="0">
              <a:buNone/>
            </a:pPr>
            <a:r>
              <a:rPr lang="en-US" dirty="0"/>
              <a:t>D</a:t>
            </a:r>
            <a:r>
              <a:rPr lang="en-US" dirty="0" smtClean="0"/>
              <a:t>) You die a terrible, gruesome, and rather lonely death</a:t>
            </a:r>
          </a:p>
          <a:p>
            <a:pPr marL="0" indent="0">
              <a:buNone/>
            </a:pPr>
            <a:r>
              <a:rPr lang="en-US" dirty="0" smtClean="0"/>
              <a:t>Topic</a:t>
            </a:r>
            <a:r>
              <a:rPr lang="en-US" dirty="0"/>
              <a:t>:  Concept 9.4</a:t>
            </a:r>
          </a:p>
          <a:p>
            <a:pPr marL="0" indent="0">
              <a:buNone/>
            </a:pPr>
            <a:r>
              <a:rPr lang="en-US" dirty="0"/>
              <a:t>Skill:  Application/Analysis</a:t>
            </a:r>
          </a:p>
          <a:p>
            <a:pPr marL="0" indent="0">
              <a:buNone/>
            </a:pPr>
            <a:endParaRPr lang="en-US" dirty="0"/>
          </a:p>
        </p:txBody>
      </p:sp>
    </p:spTree>
    <p:extLst>
      <p:ext uri="{BB962C8B-B14F-4D97-AF65-F5344CB8AC3E}">
        <p14:creationId xmlns:p14="http://schemas.microsoft.com/office/powerpoint/2010/main" val="397634234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9-15</a:t>
            </a:r>
            <a:endParaRPr lang="en-US" dirty="0"/>
          </a:p>
        </p:txBody>
      </p:sp>
      <p:sp>
        <p:nvSpPr>
          <p:cNvPr id="3" name="Content Placeholder 2"/>
          <p:cNvSpPr>
            <a:spLocks noGrp="1"/>
          </p:cNvSpPr>
          <p:nvPr>
            <p:ph idx="1"/>
          </p:nvPr>
        </p:nvSpPr>
        <p:spPr/>
        <p:txBody>
          <a:bodyPr/>
          <a:lstStyle/>
          <a:p>
            <a:r>
              <a:rPr lang="en-US" dirty="0" smtClean="0"/>
              <a:t>Independently complete these questions. Be sure to use the strategies we’ve discussed! </a:t>
            </a:r>
            <a:endParaRPr lang="en-US" dirty="0"/>
          </a:p>
        </p:txBody>
      </p:sp>
    </p:spTree>
    <p:extLst>
      <p:ext uri="{BB962C8B-B14F-4D97-AF65-F5344CB8AC3E}">
        <p14:creationId xmlns:p14="http://schemas.microsoft.com/office/powerpoint/2010/main" val="372152006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9-15 Answers</a:t>
            </a:r>
            <a:endParaRPr lang="en-US" dirty="0"/>
          </a:p>
        </p:txBody>
      </p:sp>
      <p:sp>
        <p:nvSpPr>
          <p:cNvPr id="3" name="Content Placeholder 2"/>
          <p:cNvSpPr>
            <a:spLocks noGrp="1"/>
          </p:cNvSpPr>
          <p:nvPr>
            <p:ph idx="1"/>
          </p:nvPr>
        </p:nvSpPr>
        <p:spPr/>
        <p:txBody>
          <a:bodyPr/>
          <a:lstStyle/>
          <a:p>
            <a:pPr marL="0" indent="0">
              <a:buNone/>
            </a:pPr>
            <a:r>
              <a:rPr lang="en-US" dirty="0" smtClean="0"/>
              <a:t>9. B</a:t>
            </a:r>
          </a:p>
          <a:p>
            <a:pPr marL="0" indent="0">
              <a:buNone/>
            </a:pPr>
            <a:r>
              <a:rPr lang="en-US" dirty="0" smtClean="0"/>
              <a:t>10. A</a:t>
            </a:r>
          </a:p>
          <a:p>
            <a:pPr marL="0" indent="0">
              <a:buNone/>
            </a:pPr>
            <a:r>
              <a:rPr lang="en-US" dirty="0" smtClean="0"/>
              <a:t>11. B</a:t>
            </a:r>
          </a:p>
          <a:p>
            <a:pPr marL="0" indent="0">
              <a:buNone/>
            </a:pPr>
            <a:r>
              <a:rPr lang="en-US" dirty="0" smtClean="0"/>
              <a:t>12. D</a:t>
            </a:r>
          </a:p>
          <a:p>
            <a:pPr marL="0" indent="0">
              <a:buNone/>
            </a:pPr>
            <a:r>
              <a:rPr lang="en-US" dirty="0" smtClean="0"/>
              <a:t>13. B</a:t>
            </a:r>
          </a:p>
          <a:p>
            <a:pPr marL="0" indent="0">
              <a:buNone/>
            </a:pPr>
            <a:r>
              <a:rPr lang="en-US" dirty="0" smtClean="0"/>
              <a:t>14. B</a:t>
            </a:r>
          </a:p>
          <a:p>
            <a:pPr marL="0" indent="0">
              <a:buNone/>
            </a:pPr>
            <a:r>
              <a:rPr lang="en-US" dirty="0" smtClean="0"/>
              <a:t>15. A  </a:t>
            </a:r>
            <a:endParaRPr lang="en-US" dirty="0"/>
          </a:p>
        </p:txBody>
      </p:sp>
    </p:spTree>
    <p:extLst>
      <p:ext uri="{BB962C8B-B14F-4D97-AF65-F5344CB8AC3E}">
        <p14:creationId xmlns:p14="http://schemas.microsoft.com/office/powerpoint/2010/main" val="333309230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p:txBody>
          <a:bodyPr/>
          <a:lstStyle/>
          <a:p>
            <a:r>
              <a:rPr lang="en-US" dirty="0" smtClean="0"/>
              <a:t>In groups, come up with your own multiple choice question/answer from any topic covered thus far.</a:t>
            </a:r>
          </a:p>
          <a:p>
            <a:r>
              <a:rPr lang="en-US" dirty="0" smtClean="0"/>
              <a:t>Be sure to appropriately classify it using Bloom’s taxonomy. </a:t>
            </a:r>
          </a:p>
          <a:p>
            <a:pPr lvl="1"/>
            <a:r>
              <a:rPr lang="en-US" dirty="0" smtClean="0"/>
              <a:t>Level 1: Knowledge/comprehension</a:t>
            </a:r>
          </a:p>
          <a:p>
            <a:pPr lvl="1"/>
            <a:r>
              <a:rPr lang="en-US" dirty="0" smtClean="0"/>
              <a:t>Level 2: Application/analysis</a:t>
            </a:r>
          </a:p>
          <a:p>
            <a:pPr lvl="1"/>
            <a:r>
              <a:rPr lang="en-US" dirty="0" smtClean="0"/>
              <a:t>Level 3: Synthesis/evaluation</a:t>
            </a:r>
          </a:p>
          <a:p>
            <a:pPr marL="457200" lvl="1" indent="0">
              <a:buNone/>
            </a:pPr>
            <a:endParaRPr lang="en-US" dirty="0"/>
          </a:p>
        </p:txBody>
      </p:sp>
    </p:spTree>
    <p:extLst>
      <p:ext uri="{BB962C8B-B14F-4D97-AF65-F5344CB8AC3E}">
        <p14:creationId xmlns:p14="http://schemas.microsoft.com/office/powerpoint/2010/main" val="8821283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Today, we’ll be answering and analyzing real AP biology multiple choice exam questions on cell respiration (Ch. 9.1-9.5).</a:t>
            </a:r>
          </a:p>
          <a:p>
            <a:pPr lvl="1"/>
            <a:r>
              <a:rPr lang="en-US" dirty="0" smtClean="0"/>
              <a:t>I will walk us through questions 1-3.</a:t>
            </a:r>
          </a:p>
          <a:p>
            <a:pPr lvl="1"/>
            <a:r>
              <a:rPr lang="en-US" dirty="0" smtClean="0"/>
              <a:t>We will complete questions 4-8 as a class in groups.</a:t>
            </a:r>
          </a:p>
          <a:p>
            <a:pPr lvl="1"/>
            <a:r>
              <a:rPr lang="en-US" dirty="0" smtClean="0"/>
              <a:t>You will complete questions 9-15 independently using the strategies learned today. </a:t>
            </a:r>
            <a:endParaRPr lang="en-US" dirty="0"/>
          </a:p>
        </p:txBody>
      </p:sp>
    </p:spTree>
    <p:extLst>
      <p:ext uri="{BB962C8B-B14F-4D97-AF65-F5344CB8AC3E}">
        <p14:creationId xmlns:p14="http://schemas.microsoft.com/office/powerpoint/2010/main" val="36728256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Bloom’s taxonomy</a:t>
            </a:r>
            <a:endParaRPr lang="en-US" dirty="0"/>
          </a:p>
        </p:txBody>
      </p:sp>
      <p:sp>
        <p:nvSpPr>
          <p:cNvPr id="3" name="Content Placeholder 2"/>
          <p:cNvSpPr>
            <a:spLocks noGrp="1"/>
          </p:cNvSpPr>
          <p:nvPr>
            <p:ph idx="1"/>
          </p:nvPr>
        </p:nvSpPr>
        <p:spPr/>
        <p:txBody>
          <a:bodyPr/>
          <a:lstStyle/>
          <a:p>
            <a:r>
              <a:rPr lang="en-US" dirty="0" smtClean="0"/>
              <a:t>Levels of Questions</a:t>
            </a:r>
          </a:p>
          <a:p>
            <a:pPr lvl="1"/>
            <a:r>
              <a:rPr lang="en-US" dirty="0" smtClean="0"/>
              <a:t>Level 1: Knowledge/comprehension</a:t>
            </a:r>
          </a:p>
          <a:p>
            <a:pPr lvl="1"/>
            <a:r>
              <a:rPr lang="en-US" dirty="0" smtClean="0"/>
              <a:t>Level 2: Application/analysis</a:t>
            </a:r>
          </a:p>
          <a:p>
            <a:pPr lvl="1"/>
            <a:r>
              <a:rPr lang="en-US" dirty="0" smtClean="0"/>
              <a:t>Level 3: Synthesis/evaluation</a:t>
            </a:r>
            <a:endParaRPr lang="en-US" dirty="0"/>
          </a:p>
        </p:txBody>
      </p:sp>
    </p:spTree>
    <p:extLst>
      <p:ext uri="{BB962C8B-B14F-4D97-AF65-F5344CB8AC3E}">
        <p14:creationId xmlns:p14="http://schemas.microsoft.com/office/powerpoint/2010/main" val="25673329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dirty="0"/>
              <a:t>oxygen consumed during cellular respiration is involved directly in which process or event?</a:t>
            </a:r>
          </a:p>
          <a:p>
            <a:pPr marL="400050" lvl="1" indent="0">
              <a:buNone/>
            </a:pPr>
            <a:r>
              <a:rPr lang="en-US" dirty="0"/>
              <a:t>A) glycolysis</a:t>
            </a:r>
          </a:p>
          <a:p>
            <a:pPr marL="400050" lvl="1" indent="0">
              <a:buNone/>
            </a:pPr>
            <a:r>
              <a:rPr lang="en-US" dirty="0"/>
              <a:t>B) accepting electrons at the end of the electron transport chain</a:t>
            </a:r>
          </a:p>
          <a:p>
            <a:pPr marL="400050" lvl="1" indent="0">
              <a:buNone/>
            </a:pPr>
            <a:r>
              <a:rPr lang="en-US" dirty="0"/>
              <a:t>C) the citric acid cycle</a:t>
            </a:r>
          </a:p>
          <a:p>
            <a:pPr marL="400050" lvl="1" indent="0">
              <a:buNone/>
            </a:pPr>
            <a:r>
              <a:rPr lang="en-US" dirty="0"/>
              <a:t>D) the oxidation of pyruvate to acetyl CoA</a:t>
            </a:r>
          </a:p>
          <a:p>
            <a:pPr marL="0" indent="0">
              <a:buNone/>
            </a:pPr>
            <a:r>
              <a:rPr lang="en-US" dirty="0" smtClean="0"/>
              <a:t>Topic</a:t>
            </a:r>
            <a:r>
              <a:rPr lang="en-US" dirty="0"/>
              <a:t>:  Concept 9.1</a:t>
            </a:r>
          </a:p>
          <a:p>
            <a:pPr marL="0" indent="0">
              <a:buNone/>
            </a:pPr>
            <a:r>
              <a:rPr lang="en-US" dirty="0"/>
              <a:t>Skill:  Knowledge/Comprehension</a:t>
            </a:r>
          </a:p>
          <a:p>
            <a:pPr marL="0" indent="0">
              <a:buNone/>
            </a:pPr>
            <a:endParaRPr lang="en-US" dirty="0"/>
          </a:p>
        </p:txBody>
      </p:sp>
    </p:spTree>
    <p:extLst>
      <p:ext uri="{BB962C8B-B14F-4D97-AF65-F5344CB8AC3E}">
        <p14:creationId xmlns:p14="http://schemas.microsoft.com/office/powerpoint/2010/main" val="418476028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dirty="0"/>
              <a:t>oxygen consumed during cellular respiration is involved directly in which process or event?</a:t>
            </a:r>
          </a:p>
          <a:p>
            <a:pPr marL="400050" lvl="1" indent="0">
              <a:buNone/>
            </a:pPr>
            <a:r>
              <a:rPr lang="en-US" dirty="0"/>
              <a:t>A) glycolysis</a:t>
            </a:r>
          </a:p>
          <a:p>
            <a:pPr marL="400050" lvl="1" indent="0">
              <a:buNone/>
            </a:pPr>
            <a:r>
              <a:rPr lang="en-US" b="1" dirty="0"/>
              <a:t>B) accepting electrons at the end of the electron transport chain</a:t>
            </a:r>
          </a:p>
          <a:p>
            <a:pPr marL="400050" lvl="1" indent="0">
              <a:buNone/>
            </a:pPr>
            <a:r>
              <a:rPr lang="en-US" dirty="0"/>
              <a:t>C) the citric acid cycle</a:t>
            </a:r>
          </a:p>
          <a:p>
            <a:pPr marL="400050" lvl="1" indent="0">
              <a:buNone/>
            </a:pPr>
            <a:r>
              <a:rPr lang="en-US" dirty="0"/>
              <a:t>D) the oxidation of pyruvate to acetyl CoA</a:t>
            </a:r>
          </a:p>
          <a:p>
            <a:pPr marL="0" indent="0">
              <a:buNone/>
            </a:pPr>
            <a:r>
              <a:rPr lang="en-US" dirty="0" smtClean="0"/>
              <a:t>Topic</a:t>
            </a:r>
            <a:r>
              <a:rPr lang="en-US" dirty="0"/>
              <a:t>:  Concept 9.1</a:t>
            </a:r>
          </a:p>
          <a:p>
            <a:pPr marL="0" indent="0">
              <a:buNone/>
            </a:pPr>
            <a:r>
              <a:rPr lang="en-US" dirty="0"/>
              <a:t>Skill:  Knowledge/Comprehension</a:t>
            </a:r>
          </a:p>
          <a:p>
            <a:pPr marL="0" indent="0">
              <a:buNone/>
            </a:pPr>
            <a:endParaRPr lang="en-US" dirty="0"/>
          </a:p>
        </p:txBody>
      </p:sp>
    </p:spTree>
    <p:extLst>
      <p:ext uri="{BB962C8B-B14F-4D97-AF65-F5344CB8AC3E}">
        <p14:creationId xmlns:p14="http://schemas.microsoft.com/office/powerpoint/2010/main" val="9959416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ATP made during glycolysis is generated by</a:t>
            </a:r>
          </a:p>
          <a:p>
            <a:pPr marL="400050" lvl="1" indent="0">
              <a:buNone/>
            </a:pPr>
            <a:r>
              <a:rPr lang="en-US" dirty="0"/>
              <a:t>A) substrate-level phosphorylation.</a:t>
            </a:r>
          </a:p>
          <a:p>
            <a:pPr marL="400050" lvl="1" indent="0">
              <a:buNone/>
            </a:pPr>
            <a:r>
              <a:rPr lang="en-US" dirty="0"/>
              <a:t>B) electron transport.</a:t>
            </a:r>
          </a:p>
          <a:p>
            <a:pPr marL="400050" lvl="1" indent="0">
              <a:buNone/>
            </a:pPr>
            <a:r>
              <a:rPr lang="en-US" dirty="0"/>
              <a:t>C) photophosphorylation.</a:t>
            </a:r>
          </a:p>
          <a:p>
            <a:pPr marL="400050" lvl="1" indent="0">
              <a:buNone/>
            </a:pPr>
            <a:r>
              <a:rPr lang="en-US" dirty="0"/>
              <a:t>D) chemiosmosis.</a:t>
            </a:r>
          </a:p>
          <a:p>
            <a:pPr marL="0" indent="0">
              <a:buNone/>
            </a:pPr>
            <a:r>
              <a:rPr lang="en-US" dirty="0" smtClean="0"/>
              <a:t>Topic</a:t>
            </a:r>
            <a:r>
              <a:rPr lang="en-US" dirty="0"/>
              <a:t>:  Concept 9.1</a:t>
            </a:r>
          </a:p>
          <a:p>
            <a:pPr marL="0" indent="0">
              <a:buNone/>
            </a:pPr>
            <a:r>
              <a:rPr lang="en-US" dirty="0"/>
              <a:t>Skill:  Knowledge/Comprehension</a:t>
            </a:r>
          </a:p>
        </p:txBody>
      </p:sp>
    </p:spTree>
    <p:extLst>
      <p:ext uri="{BB962C8B-B14F-4D97-AF65-F5344CB8AC3E}">
        <p14:creationId xmlns:p14="http://schemas.microsoft.com/office/powerpoint/2010/main" val="369686371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ATP made during glycolysis is generated by</a:t>
            </a:r>
          </a:p>
          <a:p>
            <a:pPr marL="400050" lvl="1" indent="0">
              <a:buNone/>
            </a:pPr>
            <a:r>
              <a:rPr lang="en-US" b="1" dirty="0"/>
              <a:t>A) substrate-level phosphorylation.</a:t>
            </a:r>
          </a:p>
          <a:p>
            <a:pPr marL="400050" lvl="1" indent="0">
              <a:buNone/>
            </a:pPr>
            <a:r>
              <a:rPr lang="en-US" dirty="0"/>
              <a:t>B) electron transport.</a:t>
            </a:r>
          </a:p>
          <a:p>
            <a:pPr marL="400050" lvl="1" indent="0">
              <a:buNone/>
            </a:pPr>
            <a:r>
              <a:rPr lang="en-US" dirty="0"/>
              <a:t>C) photophosphorylation.</a:t>
            </a:r>
          </a:p>
          <a:p>
            <a:pPr marL="400050" lvl="1" indent="0">
              <a:buNone/>
            </a:pPr>
            <a:r>
              <a:rPr lang="en-US" dirty="0"/>
              <a:t>D) chemiosmosis.</a:t>
            </a:r>
          </a:p>
          <a:p>
            <a:pPr marL="0" indent="0">
              <a:buNone/>
            </a:pPr>
            <a:r>
              <a:rPr lang="en-US" dirty="0" smtClean="0"/>
              <a:t>Topic</a:t>
            </a:r>
            <a:r>
              <a:rPr lang="en-US" dirty="0"/>
              <a:t>:  Concept 9.1</a:t>
            </a:r>
          </a:p>
          <a:p>
            <a:pPr marL="0" indent="0">
              <a:buNone/>
            </a:pPr>
            <a:r>
              <a:rPr lang="en-US" dirty="0"/>
              <a:t>Skill:  Knowledge/Comprehension</a:t>
            </a:r>
          </a:p>
        </p:txBody>
      </p:sp>
    </p:spTree>
    <p:extLst>
      <p:ext uri="{BB962C8B-B14F-4D97-AF65-F5344CB8AC3E}">
        <p14:creationId xmlns:p14="http://schemas.microsoft.com/office/powerpoint/2010/main" val="1570370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Which </a:t>
            </a:r>
            <a:r>
              <a:rPr lang="en-US" dirty="0"/>
              <a:t>kind of metabolic poison would most directly interfere with glycolysis?</a:t>
            </a:r>
          </a:p>
          <a:p>
            <a:pPr marL="400050" lvl="1" indent="0">
              <a:buNone/>
            </a:pPr>
            <a:r>
              <a:rPr lang="en-US" dirty="0"/>
              <a:t>A) an agent that reacts with oxygen and depletes its concentration in the cell</a:t>
            </a:r>
          </a:p>
          <a:p>
            <a:pPr marL="400050" lvl="1" indent="0">
              <a:buNone/>
            </a:pPr>
            <a:r>
              <a:rPr lang="en-US" dirty="0"/>
              <a:t>B) an agent that binds to pyruvate and inactivates it</a:t>
            </a:r>
          </a:p>
          <a:p>
            <a:pPr marL="400050" lvl="1" indent="0">
              <a:buNone/>
            </a:pPr>
            <a:r>
              <a:rPr lang="en-US" dirty="0"/>
              <a:t>C) an agent that closely mimics the structure of glucose but is not metabolized</a:t>
            </a:r>
          </a:p>
          <a:p>
            <a:pPr marL="400050" lvl="1" indent="0">
              <a:buNone/>
            </a:pPr>
            <a:r>
              <a:rPr lang="en-US" dirty="0"/>
              <a:t>D) an agent that reacts with NADH and oxidizes it to NAD+</a:t>
            </a:r>
          </a:p>
          <a:p>
            <a:pPr marL="0" indent="0">
              <a:buNone/>
            </a:pPr>
            <a:r>
              <a:rPr lang="en-US" dirty="0" smtClean="0"/>
              <a:t>Topic</a:t>
            </a:r>
            <a:r>
              <a:rPr lang="en-US" dirty="0"/>
              <a:t>:  Concept 9.2</a:t>
            </a:r>
          </a:p>
          <a:p>
            <a:pPr marL="0" indent="0">
              <a:buNone/>
            </a:pPr>
            <a:r>
              <a:rPr lang="en-US" dirty="0"/>
              <a:t>Skill:  </a:t>
            </a:r>
            <a:r>
              <a:rPr lang="en-US" dirty="0" smtClean="0"/>
              <a:t>Synthesis/Evaluation</a:t>
            </a:r>
            <a:endParaRPr lang="en-US" dirty="0"/>
          </a:p>
          <a:p>
            <a:pPr marL="0" indent="0">
              <a:buNone/>
            </a:pPr>
            <a:endParaRPr lang="en-US" dirty="0"/>
          </a:p>
        </p:txBody>
      </p:sp>
    </p:spTree>
    <p:extLst>
      <p:ext uri="{BB962C8B-B14F-4D97-AF65-F5344CB8AC3E}">
        <p14:creationId xmlns:p14="http://schemas.microsoft.com/office/powerpoint/2010/main" val="169175836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TotalTime>
  <Words>1288</Words>
  <Application>Microsoft Macintosh PowerPoint</Application>
  <PresentationFormat>On-screen Show (4:3)</PresentationFormat>
  <Paragraphs>167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AP Biology – Ch. 9 – Respiration</vt:lpstr>
      <vt:lpstr>Do Now</vt:lpstr>
      <vt:lpstr>Overview</vt:lpstr>
      <vt:lpstr>Bloom’s taxonomy</vt:lpstr>
      <vt:lpstr>Question 1</vt:lpstr>
      <vt:lpstr>Question 1</vt:lpstr>
      <vt:lpstr>Question 2</vt:lpstr>
      <vt:lpstr>Question 2</vt:lpstr>
      <vt:lpstr>Question 3</vt:lpstr>
      <vt:lpstr>Question 3</vt:lpstr>
      <vt:lpstr>For the next 5 questions…</vt:lpstr>
      <vt:lpstr>Question 4</vt:lpstr>
      <vt:lpstr>Question 4</vt:lpstr>
      <vt:lpstr>Question 5</vt:lpstr>
      <vt:lpstr>Question 5</vt:lpstr>
      <vt:lpstr>Question 6</vt:lpstr>
      <vt:lpstr>Question 6</vt:lpstr>
      <vt:lpstr>Question 7</vt:lpstr>
      <vt:lpstr>Question 7</vt:lpstr>
      <vt:lpstr>Question 8</vt:lpstr>
      <vt:lpstr>Question 8</vt:lpstr>
      <vt:lpstr>Questions 9-15</vt:lpstr>
      <vt:lpstr>Questions 9-15 Answers</vt:lpstr>
      <vt:lpstr>Exit Ticket</vt:lpstr>
    </vt:vector>
  </TitlesOfParts>
  <Company>epsd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Biology – Ch. 8 – Metabolism</dc:title>
  <dc:creator>Crystal DiCosmo-Ponticello</dc:creator>
  <cp:lastModifiedBy>HaiderAli Bhatti</cp:lastModifiedBy>
  <cp:revision>16</cp:revision>
  <dcterms:created xsi:type="dcterms:W3CDTF">2016-09-27T15:59:56Z</dcterms:created>
  <dcterms:modified xsi:type="dcterms:W3CDTF">2017-10-24T16:20:23Z</dcterms:modified>
</cp:coreProperties>
</file>