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slideLayouts/slideLayout20.xml" ContentType="application/vnd.openxmlformats-officedocument.presentationml.slideLayout+xml"/>
  <Override PartName="/ppt/theme/theme9.xml" ContentType="application/vnd.openxmlformats-officedocument.theme+xml"/>
  <Override PartName="/ppt/slideLayouts/slideLayout21.xml" ContentType="application/vnd.openxmlformats-officedocument.presentationml.slideLayout+xml"/>
  <Override PartName="/ppt/theme/theme10.xml" ContentType="application/vnd.openxmlformats-officedocument.theme+xml"/>
  <Override PartName="/ppt/slideLayouts/slideLayout22.xml" ContentType="application/vnd.openxmlformats-officedocument.presentationml.slideLayout+xml"/>
  <Override PartName="/ppt/theme/theme11.xml" ContentType="application/vnd.openxmlformats-officedocument.theme+xml"/>
  <Override PartName="/ppt/slideLayouts/slideLayout23.xml" ContentType="application/vnd.openxmlformats-officedocument.presentationml.slideLayout+xml"/>
  <Override PartName="/ppt/theme/theme12.xml" ContentType="application/vnd.openxmlformats-officedocument.theme+xml"/>
  <Override PartName="/ppt/slideLayouts/slideLayout24.xml" ContentType="application/vnd.openxmlformats-officedocument.presentationml.slideLayout+xml"/>
  <Override PartName="/ppt/theme/theme13.xml" ContentType="application/vnd.openxmlformats-officedocument.theme+xml"/>
  <Override PartName="/ppt/slideLayouts/slideLayout25.xml" ContentType="application/vnd.openxmlformats-officedocument.presentationml.slideLayout+xml"/>
  <Override PartName="/ppt/theme/theme14.xml" ContentType="application/vnd.openxmlformats-officedocument.theme+xml"/>
  <Override PartName="/ppt/slideLayouts/slideLayout26.xml" ContentType="application/vnd.openxmlformats-officedocument.presentationml.slideLayout+xml"/>
  <Override PartName="/ppt/theme/theme15.xml" ContentType="application/vnd.openxmlformats-officedocument.theme+xml"/>
  <Override PartName="/ppt/slideLayouts/slideLayout27.xml" ContentType="application/vnd.openxmlformats-officedocument.presentationml.slideLayout+xml"/>
  <Override PartName="/ppt/theme/theme16.xml" ContentType="application/vnd.openxmlformats-officedocument.theme+xml"/>
  <Override PartName="/ppt/slideLayouts/slideLayout28.xml" ContentType="application/vnd.openxmlformats-officedocument.presentationml.slideLayout+xml"/>
  <Override PartName="/ppt/theme/theme17.xml" ContentType="application/vnd.openxmlformats-officedocument.theme+xml"/>
  <Override PartName="/ppt/slideLayouts/slideLayout29.xml" ContentType="application/vnd.openxmlformats-officedocument.presentationml.slideLayout+xml"/>
  <Override PartName="/ppt/theme/theme18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9.xml" ContentType="application/vnd.openxmlformats-officedocument.theme+xml"/>
  <Override PartName="/ppt/slideLayouts/slideLayout32.xml" ContentType="application/vnd.openxmlformats-officedocument.presentationml.slideLayout+xml"/>
  <Override PartName="/ppt/theme/theme20.xml" ContentType="application/vnd.openxmlformats-officedocument.theme+xml"/>
  <Override PartName="/ppt/slideLayouts/slideLayout33.xml" ContentType="application/vnd.openxmlformats-officedocument.presentationml.slideLayout+xml"/>
  <Override PartName="/ppt/theme/theme21.xml" ContentType="application/vnd.openxmlformats-officedocument.theme+xml"/>
  <Override PartName="/ppt/slideLayouts/slideLayout34.xml" ContentType="application/vnd.openxmlformats-officedocument.presentationml.slideLayout+xml"/>
  <Override PartName="/ppt/theme/theme22.xml" ContentType="application/vnd.openxmlformats-officedocument.theme+xml"/>
  <Override PartName="/ppt/slideLayouts/slideLayout35.xml" ContentType="application/vnd.openxmlformats-officedocument.presentationml.slideLayout+xml"/>
  <Override PartName="/ppt/theme/theme23.xml" ContentType="application/vnd.openxmlformats-officedocument.theme+xml"/>
  <Override PartName="/ppt/slideLayouts/slideLayout36.xml" ContentType="application/vnd.openxmlformats-officedocument.presentationml.slideLayout+xml"/>
  <Override PartName="/ppt/theme/theme24.xml" ContentType="application/vnd.openxmlformats-officedocument.theme+xml"/>
  <Override PartName="/ppt/slideLayouts/slideLayout37.xml" ContentType="application/vnd.openxmlformats-officedocument.presentationml.slideLayout+xml"/>
  <Override PartName="/ppt/theme/theme25.xml" ContentType="application/vnd.openxmlformats-officedocument.theme+xml"/>
  <Override PartName="/ppt/slideLayouts/slideLayout38.xml" ContentType="application/vnd.openxmlformats-officedocument.presentationml.slideLayout+xml"/>
  <Override PartName="/ppt/theme/theme26.xml" ContentType="application/vnd.openxmlformats-officedocument.theme+xml"/>
  <Override PartName="/ppt/slideLayouts/slideLayout39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8" r:id="rId1"/>
    <p:sldMasterId id="2147483866" r:id="rId2"/>
    <p:sldMasterId id="2147483874" r:id="rId3"/>
    <p:sldMasterId id="2147483878" r:id="rId4"/>
    <p:sldMasterId id="2147483880" r:id="rId5"/>
    <p:sldMasterId id="2147483882" r:id="rId6"/>
    <p:sldMasterId id="2147483884" r:id="rId7"/>
    <p:sldMasterId id="2147483886" r:id="rId8"/>
    <p:sldMasterId id="2147483888" r:id="rId9"/>
    <p:sldMasterId id="2147483902" r:id="rId10"/>
    <p:sldMasterId id="2147483908" r:id="rId11"/>
    <p:sldMasterId id="2147483914" r:id="rId12"/>
    <p:sldMasterId id="2147483916" r:id="rId13"/>
    <p:sldMasterId id="2147483918" r:id="rId14"/>
    <p:sldMasterId id="2147483920" r:id="rId15"/>
    <p:sldMasterId id="2147483922" r:id="rId16"/>
    <p:sldMasterId id="2147483924" r:id="rId17"/>
    <p:sldMasterId id="2147483926" r:id="rId18"/>
    <p:sldMasterId id="2147483928" r:id="rId19"/>
    <p:sldMasterId id="2147483930" r:id="rId20"/>
    <p:sldMasterId id="2147483936" r:id="rId21"/>
    <p:sldMasterId id="2147483942" r:id="rId22"/>
    <p:sldMasterId id="2147483956" r:id="rId23"/>
    <p:sldMasterId id="2147483960" r:id="rId24"/>
    <p:sldMasterId id="2147483980" r:id="rId25"/>
    <p:sldMasterId id="2147483984" r:id="rId26"/>
    <p:sldMasterId id="2147483988" r:id="rId27"/>
  </p:sldMasterIdLst>
  <p:notesMasterIdLst>
    <p:notesMasterId r:id="rId109"/>
  </p:notesMasterIdLst>
  <p:handoutMasterIdLst>
    <p:handoutMasterId r:id="rId110"/>
  </p:handoutMasterIdLst>
  <p:sldIdLst>
    <p:sldId id="256" r:id="rId28"/>
    <p:sldId id="495" r:id="rId29"/>
    <p:sldId id="300" r:id="rId30"/>
    <p:sldId id="303" r:id="rId31"/>
    <p:sldId id="305" r:id="rId32"/>
    <p:sldId id="497" r:id="rId33"/>
    <p:sldId id="498" r:id="rId34"/>
    <p:sldId id="301" r:id="rId35"/>
    <p:sldId id="307" r:id="rId36"/>
    <p:sldId id="308" r:id="rId37"/>
    <p:sldId id="433" r:id="rId38"/>
    <p:sldId id="309" r:id="rId39"/>
    <p:sldId id="437" r:id="rId40"/>
    <p:sldId id="311" r:id="rId41"/>
    <p:sldId id="490" r:id="rId42"/>
    <p:sldId id="312" r:id="rId43"/>
    <p:sldId id="511" r:id="rId44"/>
    <p:sldId id="512" r:id="rId45"/>
    <p:sldId id="499" r:id="rId46"/>
    <p:sldId id="314" r:id="rId47"/>
    <p:sldId id="316" r:id="rId48"/>
    <p:sldId id="443" r:id="rId49"/>
    <p:sldId id="317" r:id="rId50"/>
    <p:sldId id="444" r:id="rId51"/>
    <p:sldId id="322" r:id="rId52"/>
    <p:sldId id="323" r:id="rId53"/>
    <p:sldId id="451" r:id="rId54"/>
    <p:sldId id="324" r:id="rId55"/>
    <p:sldId id="454" r:id="rId56"/>
    <p:sldId id="325" r:id="rId57"/>
    <p:sldId id="326" r:id="rId58"/>
    <p:sldId id="327" r:id="rId59"/>
    <p:sldId id="503" r:id="rId60"/>
    <p:sldId id="506" r:id="rId61"/>
    <p:sldId id="328" r:id="rId62"/>
    <p:sldId id="329" r:id="rId63"/>
    <p:sldId id="457" r:id="rId64"/>
    <p:sldId id="458" r:id="rId65"/>
    <p:sldId id="331" r:id="rId66"/>
    <p:sldId id="459" r:id="rId67"/>
    <p:sldId id="460" r:id="rId68"/>
    <p:sldId id="333" r:id="rId69"/>
    <p:sldId id="461" r:id="rId70"/>
    <p:sldId id="462" r:id="rId71"/>
    <p:sldId id="507" r:id="rId72"/>
    <p:sldId id="335" r:id="rId73"/>
    <p:sldId id="463" r:id="rId74"/>
    <p:sldId id="508" r:id="rId75"/>
    <p:sldId id="339" r:id="rId76"/>
    <p:sldId id="465" r:id="rId77"/>
    <p:sldId id="513" r:id="rId78"/>
    <p:sldId id="514" r:id="rId79"/>
    <p:sldId id="515" r:id="rId80"/>
    <p:sldId id="500" r:id="rId81"/>
    <p:sldId id="340" r:id="rId82"/>
    <p:sldId id="468" r:id="rId83"/>
    <p:sldId id="341" r:id="rId84"/>
    <p:sldId id="471" r:id="rId85"/>
    <p:sldId id="494" r:id="rId86"/>
    <p:sldId id="516" r:id="rId87"/>
    <p:sldId id="517" r:id="rId88"/>
    <p:sldId id="518" r:id="rId89"/>
    <p:sldId id="501" r:id="rId90"/>
    <p:sldId id="509" r:id="rId91"/>
    <p:sldId id="439" r:id="rId92"/>
    <p:sldId id="440" r:id="rId93"/>
    <p:sldId id="510" r:id="rId94"/>
    <p:sldId id="441" r:id="rId95"/>
    <p:sldId id="442" r:id="rId96"/>
    <p:sldId id="519" r:id="rId97"/>
    <p:sldId id="520" r:id="rId98"/>
    <p:sldId id="521" r:id="rId99"/>
    <p:sldId id="522" r:id="rId100"/>
    <p:sldId id="350" r:id="rId101"/>
    <p:sldId id="492" r:id="rId102"/>
    <p:sldId id="478" r:id="rId103"/>
    <p:sldId id="480" r:id="rId104"/>
    <p:sldId id="502" r:id="rId105"/>
    <p:sldId id="337" r:id="rId106"/>
    <p:sldId id="338" r:id="rId107"/>
    <p:sldId id="464" r:id="rId108"/>
  </p:sldIdLst>
  <p:sldSz cx="9144000" cy="6858000" type="screen4x3"/>
  <p:notesSz cx="6858000" cy="9144000"/>
  <p:custDataLst>
    <p:tags r:id="rId11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96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8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AF8E"/>
    <a:srgbClr val="D2B239"/>
    <a:srgbClr val="EFC335"/>
    <a:srgbClr val="9D002D"/>
    <a:srgbClr val="D9CB27"/>
    <a:srgbClr val="C9C439"/>
    <a:srgbClr val="ADAE2B"/>
    <a:srgbClr val="B2B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0" autoAdjust="0"/>
    <p:restoredTop sz="94907" autoAdjust="0"/>
  </p:normalViewPr>
  <p:slideViewPr>
    <p:cSldViewPr snapToGrid="0" showGuides="1">
      <p:cViewPr>
        <p:scale>
          <a:sx n="100" d="100"/>
          <a:sy n="100" d="100"/>
        </p:scale>
        <p:origin x="-1072" y="-440"/>
      </p:cViewPr>
      <p:guideLst>
        <p:guide orient="horz" pos="1296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13" d="100"/>
          <a:sy n="113" d="100"/>
        </p:scale>
        <p:origin x="-322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74.xml"/><Relationship Id="rId102" Type="http://schemas.openxmlformats.org/officeDocument/2006/relationships/slide" Target="slides/slide75.xml"/><Relationship Id="rId103" Type="http://schemas.openxmlformats.org/officeDocument/2006/relationships/slide" Target="slides/slide76.xml"/><Relationship Id="rId104" Type="http://schemas.openxmlformats.org/officeDocument/2006/relationships/slide" Target="slides/slide77.xml"/><Relationship Id="rId105" Type="http://schemas.openxmlformats.org/officeDocument/2006/relationships/slide" Target="slides/slide78.xml"/><Relationship Id="rId106" Type="http://schemas.openxmlformats.org/officeDocument/2006/relationships/slide" Target="slides/slide79.xml"/><Relationship Id="rId107" Type="http://schemas.openxmlformats.org/officeDocument/2006/relationships/slide" Target="slides/slide8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8" Type="http://schemas.openxmlformats.org/officeDocument/2006/relationships/slide" Target="slides/slide81.xml"/><Relationship Id="rId10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3.xml"/><Relationship Id="rId31" Type="http://schemas.openxmlformats.org/officeDocument/2006/relationships/slide" Target="slides/slide4.xml"/><Relationship Id="rId32" Type="http://schemas.openxmlformats.org/officeDocument/2006/relationships/slide" Target="slides/slide5.xml"/><Relationship Id="rId33" Type="http://schemas.openxmlformats.org/officeDocument/2006/relationships/slide" Target="slides/slide6.xml"/><Relationship Id="rId34" Type="http://schemas.openxmlformats.org/officeDocument/2006/relationships/slide" Target="slides/slide7.xml"/><Relationship Id="rId35" Type="http://schemas.openxmlformats.org/officeDocument/2006/relationships/slide" Target="slides/slide8.xml"/><Relationship Id="rId36" Type="http://schemas.openxmlformats.org/officeDocument/2006/relationships/slide" Target="slides/slide9.xml"/><Relationship Id="rId37" Type="http://schemas.openxmlformats.org/officeDocument/2006/relationships/slide" Target="slides/slide10.xml"/><Relationship Id="rId38" Type="http://schemas.openxmlformats.org/officeDocument/2006/relationships/slide" Target="slides/slide11.xml"/><Relationship Id="rId39" Type="http://schemas.openxmlformats.org/officeDocument/2006/relationships/slide" Target="slides/slide12.xml"/><Relationship Id="rId50" Type="http://schemas.openxmlformats.org/officeDocument/2006/relationships/slide" Target="slides/slide23.xml"/><Relationship Id="rId51" Type="http://schemas.openxmlformats.org/officeDocument/2006/relationships/slide" Target="slides/slide24.xml"/><Relationship Id="rId52" Type="http://schemas.openxmlformats.org/officeDocument/2006/relationships/slide" Target="slides/slide25.xml"/><Relationship Id="rId53" Type="http://schemas.openxmlformats.org/officeDocument/2006/relationships/slide" Target="slides/slide26.xml"/><Relationship Id="rId54" Type="http://schemas.openxmlformats.org/officeDocument/2006/relationships/slide" Target="slides/slide27.xml"/><Relationship Id="rId55" Type="http://schemas.openxmlformats.org/officeDocument/2006/relationships/slide" Target="slides/slide28.xml"/><Relationship Id="rId56" Type="http://schemas.openxmlformats.org/officeDocument/2006/relationships/slide" Target="slides/slide29.xml"/><Relationship Id="rId57" Type="http://schemas.openxmlformats.org/officeDocument/2006/relationships/slide" Target="slides/slide30.xml"/><Relationship Id="rId58" Type="http://schemas.openxmlformats.org/officeDocument/2006/relationships/slide" Target="slides/slide31.xml"/><Relationship Id="rId59" Type="http://schemas.openxmlformats.org/officeDocument/2006/relationships/slide" Target="slides/slide32.xml"/><Relationship Id="rId70" Type="http://schemas.openxmlformats.org/officeDocument/2006/relationships/slide" Target="slides/slide43.xml"/><Relationship Id="rId71" Type="http://schemas.openxmlformats.org/officeDocument/2006/relationships/slide" Target="slides/slide44.xml"/><Relationship Id="rId72" Type="http://schemas.openxmlformats.org/officeDocument/2006/relationships/slide" Target="slides/slide45.xml"/><Relationship Id="rId73" Type="http://schemas.openxmlformats.org/officeDocument/2006/relationships/slide" Target="slides/slide46.xml"/><Relationship Id="rId74" Type="http://schemas.openxmlformats.org/officeDocument/2006/relationships/slide" Target="slides/slide47.xml"/><Relationship Id="rId75" Type="http://schemas.openxmlformats.org/officeDocument/2006/relationships/slide" Target="slides/slide48.xml"/><Relationship Id="rId76" Type="http://schemas.openxmlformats.org/officeDocument/2006/relationships/slide" Target="slides/slide49.xml"/><Relationship Id="rId77" Type="http://schemas.openxmlformats.org/officeDocument/2006/relationships/slide" Target="slides/slide50.xml"/><Relationship Id="rId78" Type="http://schemas.openxmlformats.org/officeDocument/2006/relationships/slide" Target="slides/slide51.xml"/><Relationship Id="rId79" Type="http://schemas.openxmlformats.org/officeDocument/2006/relationships/slide" Target="slides/slide52.xml"/><Relationship Id="rId110" Type="http://schemas.openxmlformats.org/officeDocument/2006/relationships/handoutMaster" Target="handoutMasters/handoutMaster1.xml"/><Relationship Id="rId90" Type="http://schemas.openxmlformats.org/officeDocument/2006/relationships/slide" Target="slides/slide63.xml"/><Relationship Id="rId91" Type="http://schemas.openxmlformats.org/officeDocument/2006/relationships/slide" Target="slides/slide64.xml"/><Relationship Id="rId92" Type="http://schemas.openxmlformats.org/officeDocument/2006/relationships/slide" Target="slides/slide65.xml"/><Relationship Id="rId93" Type="http://schemas.openxmlformats.org/officeDocument/2006/relationships/slide" Target="slides/slide66.xml"/><Relationship Id="rId94" Type="http://schemas.openxmlformats.org/officeDocument/2006/relationships/slide" Target="slides/slide67.xml"/><Relationship Id="rId95" Type="http://schemas.openxmlformats.org/officeDocument/2006/relationships/slide" Target="slides/slide68.xml"/><Relationship Id="rId96" Type="http://schemas.openxmlformats.org/officeDocument/2006/relationships/slide" Target="slides/slide69.xml"/><Relationship Id="rId97" Type="http://schemas.openxmlformats.org/officeDocument/2006/relationships/slide" Target="slides/slide70.xml"/><Relationship Id="rId98" Type="http://schemas.openxmlformats.org/officeDocument/2006/relationships/slide" Target="slides/slide71.xml"/><Relationship Id="rId99" Type="http://schemas.openxmlformats.org/officeDocument/2006/relationships/slide" Target="slides/slide72.xml"/><Relationship Id="rId111" Type="http://schemas.openxmlformats.org/officeDocument/2006/relationships/printerSettings" Target="printerSettings/printerSettings1.bin"/><Relationship Id="rId112" Type="http://schemas.openxmlformats.org/officeDocument/2006/relationships/tags" Target="tags/tag1.xml"/><Relationship Id="rId113" Type="http://schemas.openxmlformats.org/officeDocument/2006/relationships/presProps" Target="presProps.xml"/><Relationship Id="rId114" Type="http://schemas.openxmlformats.org/officeDocument/2006/relationships/viewProps" Target="viewProps.xml"/><Relationship Id="rId115" Type="http://schemas.openxmlformats.org/officeDocument/2006/relationships/theme" Target="theme/theme1.xml"/><Relationship Id="rId116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" Target="slides/slide1.xml"/><Relationship Id="rId29" Type="http://schemas.openxmlformats.org/officeDocument/2006/relationships/slide" Target="slides/slide2.xml"/><Relationship Id="rId40" Type="http://schemas.openxmlformats.org/officeDocument/2006/relationships/slide" Target="slides/slide13.xml"/><Relationship Id="rId41" Type="http://schemas.openxmlformats.org/officeDocument/2006/relationships/slide" Target="slides/slide14.xml"/><Relationship Id="rId42" Type="http://schemas.openxmlformats.org/officeDocument/2006/relationships/slide" Target="slides/slide15.xml"/><Relationship Id="rId43" Type="http://schemas.openxmlformats.org/officeDocument/2006/relationships/slide" Target="slides/slide16.xml"/><Relationship Id="rId44" Type="http://schemas.openxmlformats.org/officeDocument/2006/relationships/slide" Target="slides/slide17.xml"/><Relationship Id="rId45" Type="http://schemas.openxmlformats.org/officeDocument/2006/relationships/slide" Target="slides/slide18.xml"/><Relationship Id="rId46" Type="http://schemas.openxmlformats.org/officeDocument/2006/relationships/slide" Target="slides/slide19.xml"/><Relationship Id="rId47" Type="http://schemas.openxmlformats.org/officeDocument/2006/relationships/slide" Target="slides/slide20.xml"/><Relationship Id="rId48" Type="http://schemas.openxmlformats.org/officeDocument/2006/relationships/slide" Target="slides/slide21.xml"/><Relationship Id="rId49" Type="http://schemas.openxmlformats.org/officeDocument/2006/relationships/slide" Target="slides/slide22.xml"/><Relationship Id="rId60" Type="http://schemas.openxmlformats.org/officeDocument/2006/relationships/slide" Target="slides/slide33.xml"/><Relationship Id="rId61" Type="http://schemas.openxmlformats.org/officeDocument/2006/relationships/slide" Target="slides/slide34.xml"/><Relationship Id="rId62" Type="http://schemas.openxmlformats.org/officeDocument/2006/relationships/slide" Target="slides/slide35.xml"/><Relationship Id="rId63" Type="http://schemas.openxmlformats.org/officeDocument/2006/relationships/slide" Target="slides/slide36.xml"/><Relationship Id="rId64" Type="http://schemas.openxmlformats.org/officeDocument/2006/relationships/slide" Target="slides/slide37.xml"/><Relationship Id="rId65" Type="http://schemas.openxmlformats.org/officeDocument/2006/relationships/slide" Target="slides/slide38.xml"/><Relationship Id="rId66" Type="http://schemas.openxmlformats.org/officeDocument/2006/relationships/slide" Target="slides/slide39.xml"/><Relationship Id="rId67" Type="http://schemas.openxmlformats.org/officeDocument/2006/relationships/slide" Target="slides/slide40.xml"/><Relationship Id="rId68" Type="http://schemas.openxmlformats.org/officeDocument/2006/relationships/slide" Target="slides/slide41.xml"/><Relationship Id="rId69" Type="http://schemas.openxmlformats.org/officeDocument/2006/relationships/slide" Target="slides/slide42.xml"/><Relationship Id="rId100" Type="http://schemas.openxmlformats.org/officeDocument/2006/relationships/slide" Target="slides/slide73.xml"/><Relationship Id="rId80" Type="http://schemas.openxmlformats.org/officeDocument/2006/relationships/slide" Target="slides/slide53.xml"/><Relationship Id="rId81" Type="http://schemas.openxmlformats.org/officeDocument/2006/relationships/slide" Target="slides/slide54.xml"/><Relationship Id="rId82" Type="http://schemas.openxmlformats.org/officeDocument/2006/relationships/slide" Target="slides/slide55.xml"/><Relationship Id="rId83" Type="http://schemas.openxmlformats.org/officeDocument/2006/relationships/slide" Target="slides/slide56.xml"/><Relationship Id="rId84" Type="http://schemas.openxmlformats.org/officeDocument/2006/relationships/slide" Target="slides/slide57.xml"/><Relationship Id="rId85" Type="http://schemas.openxmlformats.org/officeDocument/2006/relationships/slide" Target="slides/slide58.xml"/><Relationship Id="rId86" Type="http://schemas.openxmlformats.org/officeDocument/2006/relationships/slide" Target="slides/slide59.xml"/><Relationship Id="rId87" Type="http://schemas.openxmlformats.org/officeDocument/2006/relationships/slide" Target="slides/slide60.xml"/><Relationship Id="rId88" Type="http://schemas.openxmlformats.org/officeDocument/2006/relationships/slide" Target="slides/slide61.xml"/><Relationship Id="rId89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428B83D0-9A38-8449-8AD4-55F227EFFF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72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8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8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8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51450E68-1DA1-7749-89F8-62C3E1ECFD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08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AB257163-1558-CA4A-AD2B-452869352182}" type="slidenum">
              <a:rPr lang="en-US" sz="1200">
                <a:latin typeface="Times New Roman" charset="0"/>
              </a:rPr>
              <a:pPr/>
              <a:t>1</a:t>
            </a:fld>
            <a:endParaRPr lang="en-US" sz="1200">
              <a:latin typeface="Times New Roman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238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19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10.4a Zooming in on the location of photosynthesis in a plant (part 1: detail of art)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AFF4311-B9C8-45CC-A343-2E8033624D08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11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7687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70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10.5 Tracking atoms through photosynthesis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43F4CFA-A589-4DCD-8C11-3CA3E386A814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13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5517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06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10.UN01 In-text figure, photosynthesis equation, p. 189</a:t>
            </a:r>
          </a:p>
        </p:txBody>
      </p:sp>
      <p:sp>
        <p:nvSpPr>
          <p:cNvPr id="1341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415CE6C-487C-44DB-8C8B-053FEF45F169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15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9401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19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are products of the light reactions of photosynthesis that are utilized in the Calvin cycle?</a:t>
            </a:r>
          </a:p>
          <a:p>
            <a:r>
              <a:rPr lang="en-US" smtClean="0"/>
              <a:t>https://www.polleverywhere.com/multiple_choice_polls/iRDAeHG9UCgtLpO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78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statements is a correct distinction between autotrophs and heterotrophs?</a:t>
            </a:r>
          </a:p>
          <a:p>
            <a:r>
              <a:rPr lang="en-US" smtClean="0"/>
              <a:t>https://www.polleverywhere.com/multiple_choice_polls/A2Kz0nBDpF4gp1A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93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69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2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3829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30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31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10.7 The electromagnetic spectrum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B809CE4-F709-4263-B160-BF2867559D57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22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2566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33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10.8 Why leaves are green: interaction of light with chloroplasts</a:t>
            </a: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1FCD1C3-22BD-4FF8-A1AB-AC3AB1BFC038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24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89782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984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066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10.12 Excitation of isolated chlorophyll by light</a:t>
            </a: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9C83B4D-9BF7-4190-AE5B-605F16B1E168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27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56678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505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10.13a The structure and function of a photosystem (part 1: function)</a:t>
            </a: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29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3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080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657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625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909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204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916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756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OEC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137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10.14-1 How linear electron flow during the light reactions generates ATP and NADPH (step 1)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5C6996D-29C6-44E5-B61F-799CEEE17E0D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37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92851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10.14-2 How linear electron flow during the light reactions generates ATP and NADPH (step 2)</a:t>
            </a: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EF22B6C-57B2-4268-A466-77DBD43435C8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38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74687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54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829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10.14-3 How linear electron flow during the light reactions generates ATP and NADPH (step 3)</a:t>
            </a: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A9E93EC-BBC2-43F5-9DB5-66E1D0F292F0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40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96232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10.14-4 How linear electron flow during the light reactions generates ATP and NADPH (step 4)</a:t>
            </a: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60C49D7-006A-493F-B45D-9ED7F6238475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41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09501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865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10.14-5 How linear electron flow during the light reactions generates ATP and NADPH (step 5)</a:t>
            </a: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083B4F6-4A0B-4B46-B746-FA491385773A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43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15932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10.15 A mechanical analogy for linear electron flow during the light reactions</a:t>
            </a: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DB9D115-5399-4989-820C-95511220E616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44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99165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004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957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10.16 Cyclic electron flow</a:t>
            </a: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4808CA0-DE6C-47E8-9B0E-0C5EF00AA92E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47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98922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678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88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179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10.18 The light reactions and chemiosmosis: Current model of the organization of the thylakoid membrane</a:t>
            </a: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97BFE76-B8C4-4557-8598-E11461675EF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50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58057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is directly associated with photosystem I?</a:t>
            </a:r>
          </a:p>
          <a:p>
            <a:r>
              <a:rPr lang="en-US" smtClean="0"/>
              <a:t>https://www.polleverywhere.com/multiple_choice_polls/9cGrWQCDpngdGj1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387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are the products of linear electron flow?</a:t>
            </a:r>
          </a:p>
          <a:p>
            <a:r>
              <a:rPr lang="en-US" smtClean="0"/>
              <a:t>https://www.polleverywhere.com/multiple_choice_polls/lMKdJq6WEhgYkue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141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 a plant cell, where are ATP synthase complexes located?</a:t>
            </a:r>
          </a:p>
          <a:p>
            <a:r>
              <a:rPr lang="en-US" smtClean="0"/>
              <a:t>https://www.polleverywhere.com/multiple_choice_polls/XiBCybmKnljEdHc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228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282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918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10.UN03 In-text figure, Calvin cycle schematic, p. 200 </a:t>
            </a:r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5AB66B0-3153-40B2-9DA4-74C01136A5E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56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2909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840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10.19-3 The Calvin cycle (step 3)</a:t>
            </a: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18DA4F3-0521-4698-BDE6-4D45958A98F1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58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63884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10.UN06 Summary of key concepts: Calvin cycle </a:t>
            </a:r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114AA91-D272-459B-BCF8-B6E66D05B1FE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59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6414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154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is the primary function of the Calvin cycle?</a:t>
            </a:r>
          </a:p>
          <a:p>
            <a:r>
              <a:rPr lang="en-US" smtClean="0"/>
              <a:t>https://www.polleverywhere.com/multiple_choice_polls/RyVHjcsBSVAT5aB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55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Where do the enzymatic reactions of the Calvin cycle take place?</a:t>
            </a:r>
          </a:p>
          <a:p>
            <a:r>
              <a:rPr lang="en-US" smtClean="0"/>
              <a:t>https://www.polleverywhere.com/multiple_choice_polls/EMiXSkQagT60ScA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460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Reactions that consume CO2 take place in</a:t>
            </a:r>
          </a:p>
          <a:p>
            <a:r>
              <a:rPr lang="en-US" smtClean="0"/>
              <a:t>https://www.polleverywhere.com/multiple_choice_polls/J5MnYAzZeNbzUHs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854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941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5797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10.6-1 An overview of photosynthesis: cooperation of the light reactions and the Calvin cycle (step 1)</a:t>
            </a: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84A4CC-FCC0-42FF-A8E0-5722BB567889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65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02288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10.6-2 An overview of photosynthesis: cooperation of the light reactions and the Calvin cycle (step 2) </a:t>
            </a: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8174A15-6040-4787-AB1D-2710A7925617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66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26107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5928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10.6-3 An overview of photosynthesis: cooperation of the light reactions and the Calvin cycle (step 3) </a:t>
            </a: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9D877A2-DCE8-442D-AB2D-FE372E2A928B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68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579482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10.6-4 An overview of photosynthesis: cooperation of the light reactions and the Calvin cycle (step 4)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848F558-1747-4D76-80E7-DDD95D08509C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69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359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8295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statements best represents the relationships between the light reactions and the Calvin cycle?</a:t>
            </a:r>
          </a:p>
          <a:p>
            <a:r>
              <a:rPr lang="en-US" smtClean="0"/>
              <a:t>https://www.polleverywhere.com/multiple_choice_polls/Ry8MKlDLQZqYfMY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4585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sequences correctly represents the flow of electrons during photosynthesis?</a:t>
            </a:r>
          </a:p>
          <a:p>
            <a:r>
              <a:rPr lang="en-US" smtClean="0"/>
              <a:t>https://www.polleverywhere.com/multiple_choice_polls/tUukKyywC6tjicQ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7716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 the thylakoid membranes, what is the main role of the pigment molecules in a light-harvesting complex?</a:t>
            </a:r>
          </a:p>
          <a:p>
            <a:r>
              <a:rPr lang="en-US" smtClean="0"/>
              <a:t>https://www.polleverywhere.com/multiple_choice_polls/sr3PRuGo7rr8lHI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4855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4450" y="685800"/>
            <a:ext cx="4267200" cy="3200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71138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4646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10.22b A review of photosynthesis (part 2)</a:t>
            </a:r>
          </a:p>
        </p:txBody>
      </p:sp>
      <p:sp>
        <p:nvSpPr>
          <p:cNvPr id="1239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A974ABF-503E-40F9-B309-7CAB66DA90F7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75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729923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10.22a A review of photosynthesis (part 1)</a:t>
            </a:r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6E31935-1C61-45BD-B4B5-195AC5582D2C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76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6736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10.23 Make connections: the working cell </a:t>
            </a: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5A0E463-6B20-454A-A448-D74302D79842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77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811139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6393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75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1999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2613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Figure 10.17 Comparison of chemiosmosis in mitochondria and chloroplasts</a:t>
            </a: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1F88071-CD9C-4D8A-9D71-79D36B911133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81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2849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56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CAA3C"/>
                    </a:gs>
                    <a:gs pos="100000">
                      <a:srgbClr val="5EBDB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     © 2014 Pearson Education, Inc.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0"/>
          <p:cNvSpPr txBox="1">
            <a:spLocks noChangeArrowheads="1"/>
          </p:cNvSpPr>
          <p:nvPr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0894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82563" y="190500"/>
            <a:ext cx="3089275" cy="1096963"/>
          </a:xfrm>
        </p:spPr>
        <p:txBody>
          <a:bodyPr anchor="ctr"/>
          <a:lstStyle>
            <a:lvl1pPr marL="0" indent="0">
              <a:defRPr sz="500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11" name="Text Box 31"/>
          <p:cNvSpPr txBox="1">
            <a:spLocks noChangeArrowheads="1"/>
          </p:cNvSpPr>
          <p:nvPr userDrawn="1"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3" name="Text Box 50"/>
          <p:cNvSpPr txBox="1">
            <a:spLocks noChangeArrowheads="1"/>
          </p:cNvSpPr>
          <p:nvPr userDrawn="1"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0839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50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4813" y="182563"/>
            <a:ext cx="2203450" cy="61706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3" y="182563"/>
            <a:ext cx="6457950" cy="61706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0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EEC5658_10_Ima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18" y="0"/>
            <a:ext cx="9153676" cy="6865257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5" name="Text Box 31"/>
          <p:cNvSpPr txBox="1">
            <a:spLocks noChangeArrowheads="1"/>
          </p:cNvSpPr>
          <p:nvPr userDrawn="1"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CAA3C"/>
                    </a:gs>
                    <a:gs pos="100000">
                      <a:srgbClr val="5EBDB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     © 2014 Pearson Education, Inc.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0"/>
          <p:cNvSpPr txBox="1">
            <a:spLocks noChangeArrowheads="1"/>
          </p:cNvSpPr>
          <p:nvPr userDrawn="1"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0894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82563" y="190500"/>
            <a:ext cx="3089275" cy="1096963"/>
          </a:xfrm>
        </p:spPr>
        <p:txBody>
          <a:bodyPr anchor="ctr"/>
          <a:lstStyle>
            <a:lvl1pPr marL="0" indent="0">
              <a:defRPr sz="500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3206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154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263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139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52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056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708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6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FF6600"/>
              </a:buClr>
              <a:defRPr/>
            </a:lvl1pPr>
            <a:lvl2pPr marL="740664" indent="-283464">
              <a:buClr>
                <a:srgbClr val="FF6600"/>
              </a:buClr>
              <a:defRPr/>
            </a:lvl2pPr>
            <a:lvl3pPr marL="1143000" indent="-228600">
              <a:buClr>
                <a:srgbClr val="FF6600"/>
              </a:buClr>
              <a:defRPr/>
            </a:lvl3pPr>
            <a:lvl4pPr marL="1600200" indent="-228600">
              <a:buClr>
                <a:srgbClr val="FF6600"/>
              </a:buClr>
              <a:defRPr/>
            </a:lvl4pPr>
            <a:lvl5pPr marL="2057400" indent="-228600">
              <a:buClr>
                <a:srgbClr val="FF660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585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982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36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38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292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3423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751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479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597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53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322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5996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570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71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251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61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6052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2627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1575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9657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526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345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463" y="1279525"/>
            <a:ext cx="4311650" cy="5073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8513" y="1279525"/>
            <a:ext cx="4311650" cy="5073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13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12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27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501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9098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4926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theme" Target="../theme/theme27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913" y="1272910"/>
            <a:ext cx="8499249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b="0" dirty="0">
                <a:solidFill>
                  <a:srgbClr val="000000"/>
                </a:solidFill>
                <a:latin typeface="Arial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6132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697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/>
          <a:ea typeface="Geneva" charset="0"/>
          <a:cs typeface="Arial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347472" indent="-347472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800">
          <a:solidFill>
            <a:schemeClr val="tx1"/>
          </a:solidFill>
          <a:latin typeface="Arial" charset="0"/>
          <a:ea typeface="Geneva" charset="0"/>
          <a:cs typeface="+mn-cs"/>
        </a:defRPr>
      </a:lvl1pPr>
      <a:lvl2pPr marL="740664" indent="-283464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90568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0507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3938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2311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9384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16290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9467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613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3669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626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9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4725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3314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4556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7851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5627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5196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6821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6179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4887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154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1159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6356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3503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277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3582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8607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hyperlink" Target="http://www.mediaresource.org/instruct.htm" TargetMode="External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A_C7bmm_Ws" TargetMode="External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2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4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hyperlink" Target="http://www.jayhosler.com/jshblog/?p=937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4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5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6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notesSlide" Target="../notesSlides/notesSlide73.xml"/><Relationship Id="rId5" Type="http://schemas.openxmlformats.org/officeDocument/2006/relationships/image" Target="../media/image4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2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43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4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400" b="1">
                <a:latin typeface="Tahoma" charset="0"/>
              </a:rPr>
              <a:t>0</a:t>
            </a:r>
          </a:p>
        </p:txBody>
      </p:sp>
      <p:sp>
        <p:nvSpPr>
          <p:cNvPr id="3075" name="Text Box 11"/>
          <p:cNvSpPr txBox="1">
            <a:spLocks noChangeArrowheads="1"/>
          </p:cNvSpPr>
          <p:nvPr/>
        </p:nvSpPr>
        <p:spPr bwMode="auto">
          <a:xfrm>
            <a:off x="-23373" y="1633538"/>
            <a:ext cx="158651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D001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FC33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9600" dirty="0" smtClean="0">
                <a:solidFill>
                  <a:srgbClr val="D2B239"/>
                </a:solidFill>
              </a:rPr>
              <a:t>10</a:t>
            </a:r>
            <a:endParaRPr lang="en-US" sz="9600" dirty="0">
              <a:solidFill>
                <a:srgbClr val="D2B239"/>
              </a:solidFill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044825"/>
            <a:ext cx="3789363" cy="960438"/>
          </a:xfrm>
          <a:extLst>
            <a:ext uri="{909E8E84-426E-40dd-AFC4-6F175D3DCCD1}">
              <a14:hiddenFill xmlns:a14="http://schemas.microsoft.com/office/drawing/2010/main">
                <a:solidFill>
                  <a:srgbClr val="9D0016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AF8E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ctr"/>
          <a:lstStyle/>
          <a:p>
            <a:pPr marL="152400" indent="0" eaLnBrk="1" hangingPunct="1">
              <a:buClr>
                <a:schemeClr val="tx2"/>
              </a:buClr>
              <a:buFont typeface="Wingdings" charset="0"/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Photosynthesis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127000" y="3054060"/>
            <a:ext cx="1314380" cy="242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2B2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895" y="1398960"/>
            <a:ext cx="8527836" cy="4420044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ヒラギノ角ゴ Pro W3" charset="0"/>
              </a:rPr>
              <a:t>A chloroplast has an envelope of two membranes surrounding a dense fluid called the </a:t>
            </a:r>
            <a:r>
              <a:rPr lang="en-US" b="1" dirty="0" err="1" smtClean="0">
                <a:ea typeface="ヒラギノ角ゴ Pro W3" charset="0"/>
              </a:rPr>
              <a:t>stroma</a:t>
            </a:r>
            <a:endParaRPr lang="en-US" b="1" dirty="0" smtClean="0">
              <a:ea typeface="ヒラギノ角ゴ Pro W3" charset="0"/>
            </a:endParaRPr>
          </a:p>
          <a:p>
            <a:pPr eaLnBrk="1" hangingPunct="1"/>
            <a:r>
              <a:rPr lang="en-US" b="1" dirty="0" smtClean="0">
                <a:ea typeface="ヒラギノ角ゴ Pro W3" charset="0"/>
              </a:rPr>
              <a:t>Thylakoids </a:t>
            </a:r>
            <a:r>
              <a:rPr lang="en-US" dirty="0" smtClean="0">
                <a:ea typeface="ヒラギノ角ゴ Pro W3" charset="0"/>
              </a:rPr>
              <a:t>are connected sacs in the chloroplast which compose a third membrane system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Thylakoids may be stacked in columns called </a:t>
            </a:r>
            <a:r>
              <a:rPr lang="en-US" i="1" dirty="0" smtClean="0">
                <a:ea typeface="ヒラギノ角ゴ Pro W3" charset="0"/>
              </a:rPr>
              <a:t>grana</a:t>
            </a:r>
          </a:p>
          <a:p>
            <a:pPr eaLnBrk="1" hangingPunct="1"/>
            <a:r>
              <a:rPr lang="en-US" b="1" dirty="0" smtClean="0">
                <a:ea typeface="ヒラギノ角ゴ Pro W3" charset="0"/>
              </a:rPr>
              <a:t>Chlorophyll</a:t>
            </a:r>
            <a:r>
              <a:rPr lang="en-US" dirty="0" smtClean="0">
                <a:ea typeface="ヒラギノ角ゴ Pro W3" charset="0"/>
              </a:rPr>
              <a:t>, the pigment which gives leaves their green color, resides in the thylakoid membranes</a:t>
            </a:r>
            <a:endParaRPr lang="en-US" dirty="0">
              <a:ea typeface="ヒラギノ角ゴ Pro W3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Chloroplasts: The Sites of Photosynthesis </a:t>
            </a:r>
            <a:br>
              <a:rPr lang="en-US" dirty="0" smtClean="0"/>
            </a:br>
            <a:r>
              <a:rPr lang="en-US" dirty="0" smtClean="0"/>
              <a:t>in Plants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863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0_04aChloroplast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3"/>
          <a:stretch/>
        </p:blipFill>
        <p:spPr>
          <a:xfrm>
            <a:off x="1118616" y="198120"/>
            <a:ext cx="6906768" cy="6375400"/>
          </a:xfrm>
          <a:prstGeom prst="rect">
            <a:avLst/>
          </a:prstGeom>
        </p:spPr>
      </p:pic>
      <p:sp>
        <p:nvSpPr>
          <p:cNvPr id="34818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10.4a</a:t>
            </a:r>
          </a:p>
        </p:txBody>
      </p:sp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5435600" y="132081"/>
            <a:ext cx="254793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100" b="1" dirty="0">
                <a:solidFill>
                  <a:srgbClr val="000000"/>
                </a:solidFill>
                <a:ea typeface="ＭＳ Ｐゴシック" pitchFamily="34" charset="-128"/>
              </a:rPr>
              <a:t>Leaf cross section</a:t>
            </a:r>
          </a:p>
        </p:txBody>
      </p:sp>
      <p:cxnSp>
        <p:nvCxnSpPr>
          <p:cNvPr id="34820" name="Straight Connector 5"/>
          <p:cNvCxnSpPr>
            <a:cxnSpLocks noChangeShapeType="1"/>
          </p:cNvCxnSpPr>
          <p:nvPr/>
        </p:nvCxnSpPr>
        <p:spPr bwMode="auto">
          <a:xfrm>
            <a:off x="7548563" y="822643"/>
            <a:ext cx="0" cy="84772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4821" name="Freeform 6"/>
          <p:cNvSpPr>
            <a:spLocks/>
          </p:cNvSpPr>
          <p:nvPr/>
        </p:nvSpPr>
        <p:spPr bwMode="auto">
          <a:xfrm>
            <a:off x="6108700" y="828993"/>
            <a:ext cx="482600" cy="330200"/>
          </a:xfrm>
          <a:custGeom>
            <a:avLst/>
            <a:gdLst>
              <a:gd name="T0" fmla="*/ 483370 w 483370"/>
              <a:gd name="T1" fmla="*/ 317116 h 329431"/>
              <a:gd name="T2" fmla="*/ 267855 w 483370"/>
              <a:gd name="T3" fmla="*/ 0 h 329431"/>
              <a:gd name="T4" fmla="*/ 0 w 483370"/>
              <a:gd name="T5" fmla="*/ 329431 h 3294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3370" h="329431">
                <a:moveTo>
                  <a:pt x="483370" y="317116"/>
                </a:moveTo>
                <a:lnTo>
                  <a:pt x="267855" y="0"/>
                </a:lnTo>
                <a:lnTo>
                  <a:pt x="0" y="329431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4822" name="Left Brace 7"/>
          <p:cNvSpPr>
            <a:spLocks/>
          </p:cNvSpPr>
          <p:nvPr/>
        </p:nvSpPr>
        <p:spPr bwMode="auto">
          <a:xfrm>
            <a:off x="5214938" y="1159193"/>
            <a:ext cx="169862" cy="993775"/>
          </a:xfrm>
          <a:prstGeom prst="leftBrace">
            <a:avLst>
              <a:gd name="adj1" fmla="val 35482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4823" name="Freeform 8"/>
          <p:cNvSpPr>
            <a:spLocks/>
          </p:cNvSpPr>
          <p:nvPr/>
        </p:nvSpPr>
        <p:spPr bwMode="auto">
          <a:xfrm>
            <a:off x="5849938" y="2192655"/>
            <a:ext cx="517525" cy="742950"/>
          </a:xfrm>
          <a:custGeom>
            <a:avLst/>
            <a:gdLst>
              <a:gd name="T0" fmla="*/ 0 w 517236"/>
              <a:gd name="T1" fmla="*/ 0 h 741988"/>
              <a:gd name="T2" fmla="*/ 197042 w 517236"/>
              <a:gd name="T3" fmla="*/ 741988 h 741988"/>
              <a:gd name="T4" fmla="*/ 517236 w 517236"/>
              <a:gd name="T5" fmla="*/ 406400 h 7419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17236" h="741988">
                <a:moveTo>
                  <a:pt x="0" y="0"/>
                </a:moveTo>
                <a:lnTo>
                  <a:pt x="197042" y="741988"/>
                </a:lnTo>
                <a:lnTo>
                  <a:pt x="517236" y="406400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4824" name="Freeform 9"/>
          <p:cNvSpPr>
            <a:spLocks/>
          </p:cNvSpPr>
          <p:nvPr/>
        </p:nvSpPr>
        <p:spPr bwMode="auto">
          <a:xfrm>
            <a:off x="4921250" y="3970655"/>
            <a:ext cx="1379538" cy="1668463"/>
          </a:xfrm>
          <a:custGeom>
            <a:avLst/>
            <a:gdLst>
              <a:gd name="T0" fmla="*/ 0 w 1379455"/>
              <a:gd name="T1" fmla="*/ 219959 h 1668545"/>
              <a:gd name="T2" fmla="*/ 474482 w 1379455"/>
              <a:gd name="T3" fmla="*/ 0 h 1668545"/>
              <a:gd name="T4" fmla="*/ 1379455 w 1379455"/>
              <a:gd name="T5" fmla="*/ 1668545 h 16685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9455" h="1668545">
                <a:moveTo>
                  <a:pt x="0" y="219959"/>
                </a:moveTo>
                <a:lnTo>
                  <a:pt x="474482" y="0"/>
                </a:lnTo>
                <a:lnTo>
                  <a:pt x="1379455" y="1668545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4" name="TextBox 48"/>
          <p:cNvSpPr txBox="1">
            <a:spLocks noChangeArrowheads="1"/>
          </p:cNvSpPr>
          <p:nvPr/>
        </p:nvSpPr>
        <p:spPr bwMode="auto">
          <a:xfrm>
            <a:off x="5380135" y="2899373"/>
            <a:ext cx="12490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100" b="1" dirty="0">
                <a:solidFill>
                  <a:srgbClr val="000000"/>
                </a:solidFill>
                <a:ea typeface="ＭＳ Ｐゴシック" pitchFamily="34" charset="-128"/>
              </a:rPr>
              <a:t>Stomata</a:t>
            </a:r>
          </a:p>
        </p:txBody>
      </p:sp>
      <p:sp>
        <p:nvSpPr>
          <p:cNvPr id="15" name="TextBox 49"/>
          <p:cNvSpPr txBox="1">
            <a:spLocks noChangeArrowheads="1"/>
          </p:cNvSpPr>
          <p:nvPr/>
        </p:nvSpPr>
        <p:spPr bwMode="auto">
          <a:xfrm>
            <a:off x="4521731" y="3639995"/>
            <a:ext cx="16808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100" b="1" dirty="0">
                <a:solidFill>
                  <a:srgbClr val="000000"/>
                </a:solidFill>
                <a:ea typeface="ＭＳ Ｐゴシック" pitchFamily="34" charset="-128"/>
              </a:rPr>
              <a:t>Chloroplast</a:t>
            </a:r>
          </a:p>
        </p:txBody>
      </p:sp>
      <p:sp>
        <p:nvSpPr>
          <p:cNvPr id="16" name="TextBox 56"/>
          <p:cNvSpPr txBox="1">
            <a:spLocks noChangeArrowheads="1"/>
          </p:cNvSpPr>
          <p:nvPr/>
        </p:nvSpPr>
        <p:spPr bwMode="auto">
          <a:xfrm>
            <a:off x="3822699" y="1516911"/>
            <a:ext cx="15282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100" b="1" dirty="0">
                <a:solidFill>
                  <a:srgbClr val="000000"/>
                </a:solidFill>
                <a:ea typeface="ＭＳ Ｐゴシック" pitchFamily="34" charset="-128"/>
              </a:rPr>
              <a:t>Mesophyll</a:t>
            </a:r>
          </a:p>
        </p:txBody>
      </p:sp>
      <p:sp>
        <p:nvSpPr>
          <p:cNvPr id="17" name="TextBox 57"/>
          <p:cNvSpPr txBox="1">
            <a:spLocks noChangeArrowheads="1"/>
          </p:cNvSpPr>
          <p:nvPr/>
        </p:nvSpPr>
        <p:spPr bwMode="auto">
          <a:xfrm>
            <a:off x="5434541" y="536368"/>
            <a:ext cx="18806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100" b="1" dirty="0">
                <a:solidFill>
                  <a:srgbClr val="000000"/>
                </a:solidFill>
                <a:ea typeface="ＭＳ Ｐゴシック" pitchFamily="34" charset="-128"/>
              </a:rPr>
              <a:t>Chloroplasts</a:t>
            </a:r>
          </a:p>
        </p:txBody>
      </p:sp>
      <p:sp>
        <p:nvSpPr>
          <p:cNvPr id="18" name="TextBox 58"/>
          <p:cNvSpPr txBox="1">
            <a:spLocks noChangeArrowheads="1"/>
          </p:cNvSpPr>
          <p:nvPr/>
        </p:nvSpPr>
        <p:spPr bwMode="auto">
          <a:xfrm>
            <a:off x="7200370" y="534778"/>
            <a:ext cx="9699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100" b="1" dirty="0">
                <a:solidFill>
                  <a:srgbClr val="000000"/>
                </a:solidFill>
                <a:ea typeface="ＭＳ Ｐゴシック" pitchFamily="34" charset="-128"/>
              </a:rPr>
              <a:t>Vein</a:t>
            </a:r>
          </a:p>
        </p:txBody>
      </p:sp>
      <p:sp>
        <p:nvSpPr>
          <p:cNvPr id="19" name="TextBox 50"/>
          <p:cNvSpPr txBox="1">
            <a:spLocks noChangeArrowheads="1"/>
          </p:cNvSpPr>
          <p:nvPr/>
        </p:nvSpPr>
        <p:spPr bwMode="auto">
          <a:xfrm>
            <a:off x="6115155" y="3716345"/>
            <a:ext cx="1501470" cy="663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n-US" sz="2100" b="1" dirty="0">
                <a:solidFill>
                  <a:srgbClr val="000000"/>
                </a:solidFill>
                <a:ea typeface="ＭＳ Ｐゴシック" pitchFamily="34" charset="-128"/>
              </a:rPr>
              <a:t>Mesophyll</a:t>
            </a:r>
          </a:p>
          <a:p>
            <a:pPr algn="ctr" eaLnBrk="0" hangingPunct="0">
              <a:lnSpc>
                <a:spcPts val="2200"/>
              </a:lnSpc>
            </a:pPr>
            <a:r>
              <a:rPr lang="en-US" sz="2100" b="1" dirty="0">
                <a:solidFill>
                  <a:srgbClr val="000000"/>
                </a:solidFill>
                <a:ea typeface="ＭＳ Ｐゴシック" pitchFamily="34" charset="-128"/>
              </a:rPr>
              <a:t>cell</a:t>
            </a:r>
          </a:p>
        </p:txBody>
      </p:sp>
      <p:sp>
        <p:nvSpPr>
          <p:cNvPr id="24" name="TextBox 47"/>
          <p:cNvSpPr txBox="1">
            <a:spLocks noChangeArrowheads="1"/>
          </p:cNvSpPr>
          <p:nvPr/>
        </p:nvSpPr>
        <p:spPr bwMode="auto">
          <a:xfrm>
            <a:off x="6969007" y="6308184"/>
            <a:ext cx="9850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100" b="1" dirty="0">
                <a:solidFill>
                  <a:srgbClr val="000000"/>
                </a:solidFill>
                <a:ea typeface="ＭＳ Ｐゴシック" pitchFamily="34" charset="-128"/>
              </a:rPr>
              <a:t>20 </a:t>
            </a:r>
            <a:r>
              <a:rPr lang="el-GR" sz="2100" b="1" dirty="0">
                <a:solidFill>
                  <a:srgbClr val="000000"/>
                </a:solidFill>
                <a:ea typeface="ＭＳ Ｐゴシック" pitchFamily="34" charset="-128"/>
              </a:rPr>
              <a:t>μ</a:t>
            </a:r>
            <a:r>
              <a:rPr lang="en-US" sz="2100" b="1" dirty="0">
                <a:solidFill>
                  <a:srgbClr val="000000"/>
                </a:solidFill>
                <a:ea typeface="ＭＳ Ｐゴシック" pitchFamily="34" charset="-128"/>
              </a:rPr>
              <a:t>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472" y="6191135"/>
            <a:ext cx="640629" cy="118547"/>
            <a:chOff x="7128472" y="6211455"/>
            <a:chExt cx="640629" cy="118547"/>
          </a:xfrm>
        </p:grpSpPr>
        <p:cxnSp>
          <p:nvCxnSpPr>
            <p:cNvPr id="22" name="Straight Connector 39"/>
            <p:cNvCxnSpPr>
              <a:cxnSpLocks noChangeShapeType="1"/>
            </p:cNvCxnSpPr>
            <p:nvPr/>
          </p:nvCxnSpPr>
          <p:spPr bwMode="auto">
            <a:xfrm>
              <a:off x="7128472" y="6211455"/>
              <a:ext cx="0" cy="118547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3" name="Straight Connector 40"/>
            <p:cNvCxnSpPr>
              <a:cxnSpLocks noChangeShapeType="1"/>
            </p:cNvCxnSpPr>
            <p:nvPr/>
          </p:nvCxnSpPr>
          <p:spPr bwMode="auto">
            <a:xfrm flipH="1">
              <a:off x="7128475" y="6271678"/>
              <a:ext cx="633369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" name="Straight Connector 39"/>
            <p:cNvCxnSpPr>
              <a:cxnSpLocks noChangeShapeType="1"/>
            </p:cNvCxnSpPr>
            <p:nvPr/>
          </p:nvCxnSpPr>
          <p:spPr bwMode="auto">
            <a:xfrm>
              <a:off x="7769101" y="6211455"/>
              <a:ext cx="0" cy="118547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1" name="TextBox 48"/>
          <p:cNvSpPr txBox="1">
            <a:spLocks noChangeArrowheads="1"/>
          </p:cNvSpPr>
          <p:nvPr/>
        </p:nvSpPr>
        <p:spPr bwMode="auto">
          <a:xfrm>
            <a:off x="6442524" y="3192380"/>
            <a:ext cx="713872" cy="3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900" b="1" dirty="0" smtClean="0">
                <a:solidFill>
                  <a:srgbClr val="FFFFFF"/>
                </a:solidFill>
                <a:ea typeface="ＭＳ Ｐゴシック" pitchFamily="34" charset="-128"/>
              </a:rPr>
              <a:t>CO</a:t>
            </a:r>
            <a:r>
              <a:rPr lang="en-US" sz="1900" b="1" baseline="-25000" dirty="0" smtClean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endParaRPr lang="en-US" sz="1900" b="1" baseline="-250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" name="TextBox 48"/>
          <p:cNvSpPr txBox="1">
            <a:spLocks noChangeArrowheads="1"/>
          </p:cNvSpPr>
          <p:nvPr/>
        </p:nvSpPr>
        <p:spPr bwMode="auto">
          <a:xfrm>
            <a:off x="7287606" y="3197296"/>
            <a:ext cx="545754" cy="3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900" b="1" dirty="0" smtClean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r>
              <a:rPr lang="en-US" sz="1900" b="1" baseline="-25000" dirty="0" smtClean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endParaRPr lang="en-US" sz="1900" b="1" baseline="-250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Atoms Through Photosynthesis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Photosynthesis is a complex series of reactions that can be summarized as the following equation:</a:t>
            </a:r>
          </a:p>
          <a:p>
            <a:pPr marL="342900" indent="0">
              <a:buNone/>
            </a:pPr>
            <a:r>
              <a:rPr kumimoji="1" lang="en-US" sz="2400" dirty="0" smtClean="0"/>
              <a:t>6 </a:t>
            </a:r>
            <a:r>
              <a:rPr kumimoji="1" lang="en-US" sz="2400" dirty="0"/>
              <a:t>CO</a:t>
            </a:r>
            <a:r>
              <a:rPr kumimoji="1" lang="en-US" sz="2400" baseline="-25000" dirty="0"/>
              <a:t>2</a:t>
            </a:r>
            <a:r>
              <a:rPr kumimoji="1" lang="en-US" sz="2400" dirty="0"/>
              <a:t> </a:t>
            </a:r>
            <a:r>
              <a:rPr kumimoji="1" lang="en-US" sz="2400" dirty="0">
                <a:latin typeface="Symbol" panose="05050102010706020507" pitchFamily="18" charset="2"/>
                <a:cs typeface="Symbol Std"/>
              </a:rPr>
              <a:t>+</a:t>
            </a:r>
            <a:r>
              <a:rPr kumimoji="1" lang="en-US" sz="2400" dirty="0"/>
              <a:t> 12 H</a:t>
            </a:r>
            <a:r>
              <a:rPr kumimoji="1" lang="en-US" sz="2400" baseline="-25000" dirty="0"/>
              <a:t>2</a:t>
            </a:r>
            <a:r>
              <a:rPr kumimoji="1" lang="en-US" sz="2400" dirty="0"/>
              <a:t>O </a:t>
            </a:r>
            <a:r>
              <a:rPr kumimoji="1" lang="en-US" sz="2400" dirty="0">
                <a:latin typeface="Symbol" panose="05050102010706020507" pitchFamily="18" charset="2"/>
                <a:cs typeface="Symbol Std"/>
              </a:rPr>
              <a:t>+</a:t>
            </a:r>
            <a:r>
              <a:rPr kumimoji="1" lang="en-US" sz="2400" dirty="0"/>
              <a:t> Light energy </a:t>
            </a:r>
            <a:r>
              <a:rPr kumimoji="1" lang="en-US" sz="2400" dirty="0">
                <a:latin typeface="Symbol Std"/>
                <a:cs typeface="Symbol Std"/>
                <a:sym typeface="Symbol" charset="0"/>
              </a:rPr>
              <a:t>→</a:t>
            </a:r>
            <a:r>
              <a:rPr kumimoji="1" lang="en-US" sz="2400" dirty="0">
                <a:sym typeface="Symbol" charset="0"/>
              </a:rPr>
              <a:t> C</a:t>
            </a:r>
            <a:r>
              <a:rPr kumimoji="1" lang="en-US" sz="2400" baseline="-25000" dirty="0">
                <a:sym typeface="Symbol" charset="0"/>
              </a:rPr>
              <a:t>6</a:t>
            </a:r>
            <a:r>
              <a:rPr kumimoji="1" lang="en-US" sz="2400" dirty="0">
                <a:sym typeface="Symbol" charset="0"/>
              </a:rPr>
              <a:t>H</a:t>
            </a:r>
            <a:r>
              <a:rPr kumimoji="1" lang="en-US" sz="2400" baseline="-25000" dirty="0">
                <a:sym typeface="Symbol" charset="0"/>
              </a:rPr>
              <a:t>12</a:t>
            </a:r>
            <a:r>
              <a:rPr kumimoji="1" lang="en-US" sz="2400" dirty="0">
                <a:sym typeface="Symbol" charset="0"/>
              </a:rPr>
              <a:t>O</a:t>
            </a:r>
            <a:r>
              <a:rPr kumimoji="1" lang="en-US" sz="2400" baseline="-25000" dirty="0">
                <a:sym typeface="Symbol" charset="0"/>
              </a:rPr>
              <a:t>6</a:t>
            </a:r>
            <a:r>
              <a:rPr kumimoji="1" lang="en-US" sz="2400" dirty="0">
                <a:sym typeface="Symbol" charset="0"/>
              </a:rPr>
              <a:t> </a:t>
            </a:r>
            <a:r>
              <a:rPr kumimoji="1" lang="en-US" sz="2400" dirty="0">
                <a:latin typeface="Symbol" panose="05050102010706020507" pitchFamily="18" charset="2"/>
                <a:cs typeface="Symbol Std"/>
              </a:rPr>
              <a:t>+</a:t>
            </a:r>
            <a:r>
              <a:rPr kumimoji="1" lang="en-US" sz="2400" dirty="0">
                <a:sym typeface="Symbol" charset="0"/>
              </a:rPr>
              <a:t> 6 O</a:t>
            </a:r>
            <a:r>
              <a:rPr kumimoji="1" lang="en-US" sz="2400" baseline="-25000" dirty="0">
                <a:sym typeface="Symbol" charset="0"/>
              </a:rPr>
              <a:t>2</a:t>
            </a:r>
            <a:r>
              <a:rPr kumimoji="1" lang="en-US" sz="2400" dirty="0">
                <a:sym typeface="Symbol" charset="0"/>
              </a:rPr>
              <a:t> </a:t>
            </a:r>
            <a:r>
              <a:rPr kumimoji="1" lang="en-US" sz="2400" dirty="0">
                <a:latin typeface="Symbol" panose="05050102010706020507" pitchFamily="18" charset="2"/>
                <a:cs typeface="Symbol Std"/>
              </a:rPr>
              <a:t>+</a:t>
            </a:r>
            <a:r>
              <a:rPr kumimoji="1" lang="en-US" sz="2400" dirty="0">
                <a:sym typeface="Symbol" charset="0"/>
              </a:rPr>
              <a:t> 6 H</a:t>
            </a:r>
            <a:r>
              <a:rPr kumimoji="1" lang="en-US" sz="2400" baseline="-25000" dirty="0">
                <a:sym typeface="Symbol" charset="0"/>
              </a:rPr>
              <a:t>2</a:t>
            </a:r>
            <a:r>
              <a:rPr kumimoji="1" lang="en-US" sz="2400" dirty="0">
                <a:sym typeface="Symbol" charset="0"/>
              </a:rPr>
              <a:t>O </a:t>
            </a:r>
          </a:p>
          <a:p>
            <a:r>
              <a:rPr lang="en-US" dirty="0" smtClean="0"/>
              <a:t>The overall chemical change during photosynthesis is the </a:t>
            </a:r>
            <a:r>
              <a:rPr lang="en-US" b="1" u="sng" dirty="0" smtClean="0"/>
              <a:t>REVERSE</a:t>
            </a:r>
            <a:r>
              <a:rPr lang="en-US" dirty="0" smtClean="0"/>
              <a:t> of the one that occurs during cellular respiration</a:t>
            </a:r>
          </a:p>
          <a:p>
            <a:pPr lvl="0"/>
            <a:r>
              <a:rPr lang="en-US" dirty="0">
                <a:solidFill>
                  <a:srgbClr val="000000"/>
                </a:solidFill>
                <a:ea typeface="ヒラギノ角ゴ Pro W3" charset="0"/>
              </a:rPr>
              <a:t>Chloroplasts </a:t>
            </a:r>
            <a:r>
              <a:rPr lang="en-US" b="1" u="sng" dirty="0">
                <a:solidFill>
                  <a:srgbClr val="000000"/>
                </a:solidFill>
                <a:ea typeface="ヒラギノ角ゴ Pro W3" charset="0"/>
              </a:rPr>
              <a:t>SPLIT H</a:t>
            </a:r>
            <a:r>
              <a:rPr lang="en-US" b="1" u="sng" baseline="-25000" dirty="0">
                <a:solidFill>
                  <a:srgbClr val="000000"/>
                </a:solidFill>
                <a:ea typeface="ヒラギノ角ゴ Pro W3" charset="0"/>
              </a:rPr>
              <a:t>2</a:t>
            </a:r>
            <a:r>
              <a:rPr lang="en-US" b="1" u="sng" dirty="0">
                <a:solidFill>
                  <a:srgbClr val="000000"/>
                </a:solidFill>
                <a:ea typeface="ヒラギノ角ゴ Pro W3" charset="0"/>
              </a:rPr>
              <a:t>O </a:t>
            </a:r>
            <a:r>
              <a:rPr lang="en-US" dirty="0">
                <a:solidFill>
                  <a:srgbClr val="000000"/>
                </a:solidFill>
                <a:ea typeface="ヒラギノ角ゴ Pro W3" charset="0"/>
              </a:rPr>
              <a:t>into hydrogen and oxygen, incorporating the electrons of hydrogen into sugar molecules and </a:t>
            </a:r>
            <a:r>
              <a:rPr lang="en-US" b="1" u="sng" dirty="0">
                <a:solidFill>
                  <a:srgbClr val="000000"/>
                </a:solidFill>
                <a:ea typeface="ヒラギノ角ゴ Pro W3" charset="0"/>
              </a:rPr>
              <a:t>RELEASING OXYGEN </a:t>
            </a:r>
            <a:r>
              <a:rPr lang="en-US" dirty="0">
                <a:solidFill>
                  <a:srgbClr val="000000"/>
                </a:solidFill>
                <a:ea typeface="ヒラギノ角ゴ Pro W3" charset="0"/>
              </a:rPr>
              <a:t>as a by-product</a:t>
            </a:r>
          </a:p>
        </p:txBody>
      </p:sp>
    </p:spTree>
    <p:extLst>
      <p:ext uri="{BB962C8B-B14F-4D97-AF65-F5344CB8AC3E}">
        <p14:creationId xmlns:p14="http://schemas.microsoft.com/office/powerpoint/2010/main" val="181301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_05TrackingAtom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6"/>
          <a:stretch/>
        </p:blipFill>
        <p:spPr>
          <a:xfrm>
            <a:off x="298704" y="2036064"/>
            <a:ext cx="8546592" cy="2626650"/>
          </a:xfrm>
          <a:prstGeom prst="rect">
            <a:avLst/>
          </a:prstGeom>
        </p:spPr>
      </p:pic>
      <p:sp>
        <p:nvSpPr>
          <p:cNvPr id="4300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10.5</a:t>
            </a:r>
          </a:p>
        </p:txBody>
      </p:sp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1145493" y="2318661"/>
            <a:ext cx="179364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Reactants: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45493" y="3880760"/>
            <a:ext cx="179364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Products: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975777" y="2315961"/>
            <a:ext cx="95907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6 </a:t>
            </a:r>
            <a:r>
              <a:rPr lang="en-US" sz="2200" b="1" dirty="0" smtClean="0">
                <a:solidFill>
                  <a:srgbClr val="E90078"/>
                </a:solidFill>
                <a:ea typeface="ＭＳ Ｐゴシック" pitchFamily="34" charset="-128"/>
              </a:rPr>
              <a:t>CO</a:t>
            </a:r>
            <a:r>
              <a:rPr lang="en-US" b="1" baseline="-25000" dirty="0" smtClean="0">
                <a:solidFill>
                  <a:srgbClr val="E90078"/>
                </a:solidFill>
                <a:ea typeface="ＭＳ Ｐゴシック" pitchFamily="34" charset="-128"/>
              </a:rPr>
              <a:t>2</a:t>
            </a:r>
            <a:endParaRPr lang="en-US" b="1" baseline="-25000" dirty="0">
              <a:solidFill>
                <a:srgbClr val="E90078"/>
              </a:solidFill>
              <a:ea typeface="ＭＳ Ｐゴシック" pitchFamily="34" charset="-128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548609" y="2315381"/>
            <a:ext cx="11858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12 </a:t>
            </a:r>
            <a:r>
              <a:rPr lang="en-US" sz="2200" b="1" dirty="0" smtClean="0">
                <a:solidFill>
                  <a:srgbClr val="0879BF"/>
                </a:solidFill>
                <a:ea typeface="ＭＳ Ｐゴシック" pitchFamily="34" charset="-128"/>
              </a:rPr>
              <a:t>H</a:t>
            </a:r>
            <a:r>
              <a:rPr lang="en-US" b="1" baseline="-25000" dirty="0" smtClean="0">
                <a:solidFill>
                  <a:srgbClr val="0879BF"/>
                </a:solidFill>
                <a:ea typeface="ＭＳ Ｐゴシック" pitchFamily="34" charset="-128"/>
              </a:rPr>
              <a:t>2</a:t>
            </a:r>
            <a:r>
              <a:rPr lang="en-US" sz="2200" b="1" dirty="0" smtClean="0">
                <a:solidFill>
                  <a:srgbClr val="0879BF"/>
                </a:solidFill>
                <a:ea typeface="ＭＳ Ｐゴシック" pitchFamily="34" charset="-128"/>
              </a:rPr>
              <a:t>O</a:t>
            </a:r>
            <a:endParaRPr lang="en-US" sz="2200" b="1" baseline="-25000" dirty="0">
              <a:solidFill>
                <a:srgbClr val="0879BF"/>
              </a:solidFill>
              <a:ea typeface="ＭＳ Ｐゴシック" pitchFamily="34" charset="-128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032156" y="3886477"/>
            <a:ext cx="130379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E90078"/>
                </a:solidFill>
                <a:ea typeface="ＭＳ Ｐゴシック" pitchFamily="34" charset="-128"/>
              </a:rPr>
              <a:t>C</a:t>
            </a:r>
            <a:r>
              <a:rPr lang="en-US" b="1" baseline="-25000" dirty="0" smtClean="0">
                <a:solidFill>
                  <a:srgbClr val="E90078"/>
                </a:solidFill>
                <a:ea typeface="ＭＳ Ｐゴシック" pitchFamily="34" charset="-128"/>
              </a:rPr>
              <a:t>6</a:t>
            </a:r>
            <a:r>
              <a:rPr lang="en-US" sz="2200" b="1" dirty="0" smtClean="0">
                <a:solidFill>
                  <a:srgbClr val="0A7ED7"/>
                </a:solidFill>
                <a:ea typeface="ＭＳ Ｐゴシック" pitchFamily="34" charset="-128"/>
              </a:rPr>
              <a:t>H</a:t>
            </a:r>
            <a:r>
              <a:rPr lang="en-US" b="1" baseline="-25000" dirty="0" smtClean="0">
                <a:solidFill>
                  <a:srgbClr val="0A7ED7"/>
                </a:solidFill>
                <a:ea typeface="ＭＳ Ｐゴシック" pitchFamily="34" charset="-128"/>
              </a:rPr>
              <a:t>12</a:t>
            </a:r>
            <a:r>
              <a:rPr lang="en-US" sz="2200" b="1" dirty="0" smtClean="0">
                <a:solidFill>
                  <a:srgbClr val="E90078"/>
                </a:solidFill>
                <a:ea typeface="ＭＳ Ｐゴシック" pitchFamily="34" charset="-128"/>
              </a:rPr>
              <a:t>O</a:t>
            </a:r>
            <a:r>
              <a:rPr lang="en-US" b="1" baseline="-25000" dirty="0">
                <a:solidFill>
                  <a:srgbClr val="E90078"/>
                </a:solidFill>
                <a:ea typeface="ＭＳ Ｐゴシック" pitchFamily="34" charset="-128"/>
              </a:rPr>
              <a:t>6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878676" y="3889949"/>
            <a:ext cx="9633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6 </a:t>
            </a:r>
            <a:r>
              <a:rPr lang="en-US" sz="2200" b="1" dirty="0" smtClean="0">
                <a:solidFill>
                  <a:srgbClr val="0A7ED7"/>
                </a:solidFill>
                <a:ea typeface="ＭＳ Ｐゴシック" pitchFamily="34" charset="-128"/>
              </a:rPr>
              <a:t>H</a:t>
            </a:r>
            <a:r>
              <a:rPr lang="en-US" b="1" baseline="-25000" dirty="0" smtClean="0">
                <a:solidFill>
                  <a:srgbClr val="0A7ED7"/>
                </a:solidFill>
                <a:ea typeface="ＭＳ Ｐゴシック" pitchFamily="34" charset="-128"/>
              </a:rPr>
              <a:t>2</a:t>
            </a:r>
            <a:r>
              <a:rPr lang="en-US" sz="2200" b="1" dirty="0" smtClean="0">
                <a:solidFill>
                  <a:srgbClr val="E90078"/>
                </a:solidFill>
                <a:ea typeface="ＭＳ Ｐゴシック" pitchFamily="34" charset="-128"/>
              </a:rPr>
              <a:t>O</a:t>
            </a:r>
            <a:endParaRPr lang="en-US" sz="2200" b="1" baseline="-25000" dirty="0">
              <a:solidFill>
                <a:srgbClr val="E90078"/>
              </a:solidFill>
              <a:ea typeface="ＭＳ Ｐゴシック" pitchFamily="34" charset="-128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6841577" y="3888017"/>
            <a:ext cx="83207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6 </a:t>
            </a:r>
            <a:r>
              <a:rPr lang="en-US" sz="2200" b="1" dirty="0" smtClean="0">
                <a:solidFill>
                  <a:srgbClr val="0A7ED7"/>
                </a:solidFill>
                <a:ea typeface="ＭＳ Ｐゴシック" pitchFamily="34" charset="-128"/>
              </a:rPr>
              <a:t>O</a:t>
            </a:r>
            <a:r>
              <a:rPr lang="en-US" b="1" baseline="-25000" dirty="0" smtClean="0">
                <a:solidFill>
                  <a:srgbClr val="0A7ED7"/>
                </a:solidFill>
                <a:ea typeface="ＭＳ Ｐゴシック" pitchFamily="34" charset="-128"/>
              </a:rPr>
              <a:t>2</a:t>
            </a:r>
            <a:endParaRPr lang="en-US" b="1" baseline="-25000" dirty="0">
              <a:solidFill>
                <a:srgbClr val="0A7ED7"/>
              </a:solidFill>
              <a:ea typeface="ＭＳ Ｐゴシック" pitchFamily="34" charset="-12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82563" y="330650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lvl="0"/>
            <a:r>
              <a:rPr lang="en-US" kern="0" dirty="0">
                <a:solidFill>
                  <a:srgbClr val="000000"/>
                </a:solidFill>
                <a:ea typeface="ヒラギノ角ゴ Pro W3" charset="0"/>
              </a:rPr>
              <a:t>Tracking </a:t>
            </a:r>
            <a:r>
              <a:rPr lang="en-US" kern="0" dirty="0" smtClean="0">
                <a:solidFill>
                  <a:srgbClr val="000000"/>
                </a:solidFill>
                <a:ea typeface="ヒラギノ角ゴ Pro W3" charset="0"/>
              </a:rPr>
              <a:t>Atoms Through Photosynthesis</a:t>
            </a:r>
            <a:endParaRPr lang="en-US" kern="0" dirty="0">
              <a:solidFill>
                <a:srgbClr val="000000"/>
              </a:solidFill>
              <a:ea typeface="ヒラギノ角ゴ Pro W3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Photosynthesis as a Redox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Photosynthesis reverses the direction of electron flow compared to respiration</a:t>
            </a:r>
          </a:p>
          <a:p>
            <a:r>
              <a:rPr lang="en-US" dirty="0" smtClean="0"/>
              <a:t>Photosynthesis is a </a:t>
            </a:r>
            <a:r>
              <a:rPr lang="en-US" b="1" u="sng" dirty="0" smtClean="0"/>
              <a:t>REDOX PROCESS (OIL RIG)</a:t>
            </a:r>
          </a:p>
          <a:p>
            <a:pPr lvl="1"/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 is oxidized (loses electrons)</a:t>
            </a:r>
          </a:p>
          <a:p>
            <a:pPr lvl="1"/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is reduced (gains electrons)</a:t>
            </a:r>
          </a:p>
          <a:p>
            <a:r>
              <a:rPr lang="en-US" dirty="0" smtClean="0"/>
              <a:t>Photosynthesis is an </a:t>
            </a:r>
            <a:r>
              <a:rPr lang="en-US" b="1" u="sng" dirty="0" smtClean="0"/>
              <a:t>ENDERGONIC</a:t>
            </a:r>
            <a:r>
              <a:rPr lang="en-US" dirty="0" smtClean="0"/>
              <a:t> process</a:t>
            </a:r>
          </a:p>
          <a:p>
            <a:pPr lvl="1"/>
            <a:r>
              <a:rPr lang="en-US" dirty="0" smtClean="0"/>
              <a:t>How can it happen so often by so many plants?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energy “boost” is provided by </a:t>
            </a:r>
            <a:r>
              <a:rPr lang="en-US" b="1" u="sng" dirty="0" smtClean="0"/>
              <a:t>LIGHT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502879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4725" y="2755900"/>
            <a:ext cx="71945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2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10.UN01</a:t>
            </a:r>
          </a:p>
        </p:txBody>
      </p:sp>
      <p:sp>
        <p:nvSpPr>
          <p:cNvPr id="133123" name="TextBox 4"/>
          <p:cNvSpPr txBox="1">
            <a:spLocks noChangeArrowheads="1"/>
          </p:cNvSpPr>
          <p:nvPr/>
        </p:nvSpPr>
        <p:spPr bwMode="auto">
          <a:xfrm>
            <a:off x="3500438" y="2701925"/>
            <a:ext cx="22621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900" b="1" dirty="0">
                <a:solidFill>
                  <a:srgbClr val="3398BB"/>
                </a:solidFill>
                <a:ea typeface="ＭＳ Ｐゴシック" pitchFamily="34" charset="-128"/>
              </a:rPr>
              <a:t>becomes reduced</a:t>
            </a:r>
          </a:p>
        </p:txBody>
      </p:sp>
      <p:sp>
        <p:nvSpPr>
          <p:cNvPr id="133124" name="TextBox 5"/>
          <p:cNvSpPr txBox="1">
            <a:spLocks noChangeArrowheads="1"/>
          </p:cNvSpPr>
          <p:nvPr/>
        </p:nvSpPr>
        <p:spPr bwMode="auto">
          <a:xfrm>
            <a:off x="4967288" y="3778250"/>
            <a:ext cx="22875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900" b="1">
                <a:solidFill>
                  <a:srgbClr val="3398BB"/>
                </a:solidFill>
                <a:ea typeface="ＭＳ Ｐゴシック" pitchFamily="34" charset="-128"/>
              </a:rPr>
              <a:t>becomes oxidized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84150" y="517750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-4508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Photosynthesis as a Redox Process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Two Stages of Photosynthesis: A Preview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2" y="1272910"/>
            <a:ext cx="8640791" cy="507365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Photo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synthesis</a:t>
            </a:r>
            <a:r>
              <a:rPr lang="en-US" dirty="0" smtClean="0"/>
              <a:t> consists of: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b="1" u="sng" dirty="0" smtClean="0"/>
              <a:t>LIGHT REACTIONS</a:t>
            </a:r>
            <a:r>
              <a:rPr lang="en-US" sz="2400" dirty="0" smtClean="0"/>
              <a:t> (the </a:t>
            </a:r>
            <a:r>
              <a:rPr lang="en-US" sz="2400" i="1" dirty="0" smtClean="0">
                <a:solidFill>
                  <a:srgbClr val="FF0000"/>
                </a:solidFill>
              </a:rPr>
              <a:t>photo</a:t>
            </a:r>
            <a:r>
              <a:rPr lang="en-US" sz="2400" i="1" dirty="0" smtClean="0"/>
              <a:t> </a:t>
            </a:r>
            <a:r>
              <a:rPr lang="en-US" sz="2400" dirty="0" smtClean="0"/>
              <a:t>part) in the </a:t>
            </a:r>
            <a:r>
              <a:rPr lang="en-US" sz="2400" b="1" u="sng" dirty="0" smtClean="0"/>
              <a:t>THYLAKOIDS</a:t>
            </a:r>
            <a:r>
              <a:rPr lang="en-US" sz="2400" dirty="0" smtClean="0"/>
              <a:t> </a:t>
            </a:r>
          </a:p>
          <a:p>
            <a:pPr marL="1373886" lvl="2" indent="-514350"/>
            <a:r>
              <a:rPr lang="en-US" dirty="0" smtClean="0"/>
              <a:t>(thy-light-</a:t>
            </a:r>
            <a:r>
              <a:rPr lang="en-US" dirty="0" err="1" smtClean="0"/>
              <a:t>koids</a:t>
            </a:r>
            <a:r>
              <a:rPr lang="en-US" dirty="0" smtClean="0"/>
              <a:t>)</a:t>
            </a:r>
            <a:endParaRPr lang="en-US" b="1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The </a:t>
            </a:r>
            <a:r>
              <a:rPr lang="en-US" sz="2400" b="1" u="sng" dirty="0" smtClean="0"/>
              <a:t>CALVIN CYCLE</a:t>
            </a:r>
            <a:r>
              <a:rPr lang="en-US" sz="2400" b="1" dirty="0" smtClean="0"/>
              <a:t> </a:t>
            </a:r>
            <a:r>
              <a:rPr lang="en-US" sz="2400" dirty="0" smtClean="0"/>
              <a:t>(the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synthesis</a:t>
            </a:r>
            <a:r>
              <a:rPr lang="en-US" sz="2400" dirty="0" smtClean="0"/>
              <a:t> part) </a:t>
            </a:r>
            <a:r>
              <a:rPr lang="en-US" sz="2400" dirty="0" smtClean="0">
                <a:solidFill>
                  <a:srgbClr val="000000"/>
                </a:solidFill>
                <a:ea typeface="ヒラギノ角ゴ Pro W3" charset="0"/>
              </a:rPr>
              <a:t>in the </a:t>
            </a:r>
            <a:r>
              <a:rPr lang="en-US" sz="2400" b="1" u="sng" dirty="0" smtClean="0">
                <a:solidFill>
                  <a:srgbClr val="000000"/>
                </a:solidFill>
                <a:ea typeface="ヒラギノ角ゴ Pro W3" charset="0"/>
              </a:rPr>
              <a:t>STROMA</a:t>
            </a:r>
            <a:r>
              <a:rPr lang="en-US" sz="2400" dirty="0" smtClean="0">
                <a:solidFill>
                  <a:srgbClr val="000000"/>
                </a:solidFill>
                <a:ea typeface="ヒラギノ角ゴ Pro W3" charset="0"/>
              </a:rPr>
              <a:t> </a:t>
            </a:r>
          </a:p>
          <a:p>
            <a:pPr marL="1373886" lvl="2" indent="-514350"/>
            <a:r>
              <a:rPr lang="en-US" dirty="0" smtClean="0">
                <a:solidFill>
                  <a:srgbClr val="000000"/>
                </a:solidFill>
                <a:ea typeface="ヒラギノ角ゴ Pro W3" charset="0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ea typeface="ヒラギノ角ゴ Pro W3" charset="0"/>
              </a:rPr>
              <a:t>strom-alvin</a:t>
            </a:r>
            <a:r>
              <a:rPr lang="en-US" dirty="0" smtClean="0">
                <a:solidFill>
                  <a:srgbClr val="000000"/>
                </a:solidFill>
                <a:ea typeface="ヒラギノ角ゴ Pro W3" charset="0"/>
              </a:rPr>
              <a:t> cycle)</a:t>
            </a:r>
            <a:endParaRPr lang="en-US" b="1" dirty="0" smtClean="0"/>
          </a:p>
          <a:p>
            <a:endParaRPr lang="en-US" b="1" u="sng" dirty="0" smtClean="0"/>
          </a:p>
          <a:p>
            <a:endParaRPr lang="en-US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418955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A671BB7-C588-4F84-B4E8-4BC0B58746FF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59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C58D22A-C256-4544-B4E7-E30A03B395BF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73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trike="sngStrike" dirty="0"/>
              <a:t>Concept 10.1: Photosynthesis converts light energy to the chemical energy of </a:t>
            </a:r>
            <a:r>
              <a:rPr lang="en-US" sz="2400" strike="sngStrike" dirty="0" smtClean="0"/>
              <a:t>food</a:t>
            </a:r>
          </a:p>
          <a:p>
            <a:r>
              <a:rPr lang="en-US" b="1" dirty="0">
                <a:solidFill>
                  <a:srgbClr val="FF0000"/>
                </a:solidFill>
              </a:rPr>
              <a:t>Concept 10.2: The light reactions </a:t>
            </a:r>
            <a:r>
              <a:rPr lang="en-US" b="1" u="sng" dirty="0">
                <a:solidFill>
                  <a:srgbClr val="FF0000"/>
                </a:solidFill>
              </a:rPr>
              <a:t>CONVERT</a:t>
            </a:r>
            <a:r>
              <a:rPr lang="en-US" b="1" dirty="0">
                <a:solidFill>
                  <a:srgbClr val="FF0000"/>
                </a:solidFill>
              </a:rPr>
              <a:t> solar energy to the chemical energy of ATP and </a:t>
            </a:r>
            <a:r>
              <a:rPr lang="en-US" b="1" dirty="0" smtClean="0">
                <a:solidFill>
                  <a:srgbClr val="FF0000"/>
                </a:solidFill>
              </a:rPr>
              <a:t>NADPH</a:t>
            </a:r>
          </a:p>
          <a:p>
            <a:r>
              <a:rPr lang="en-US" sz="2400" dirty="0"/>
              <a:t>Concept 10.3: The Calvin cycle uses the chemical energy of ATP and NADPH to reduce CO</a:t>
            </a:r>
            <a:r>
              <a:rPr lang="en-US" sz="2400" baseline="-25000" dirty="0"/>
              <a:t>2</a:t>
            </a:r>
            <a:r>
              <a:rPr lang="en-US" sz="2400" dirty="0"/>
              <a:t> to sugar</a:t>
            </a:r>
          </a:p>
        </p:txBody>
      </p:sp>
    </p:spTree>
    <p:extLst>
      <p:ext uri="{BB962C8B-B14F-4D97-AF65-F5344CB8AC3E}">
        <p14:creationId xmlns:p14="http://schemas.microsoft.com/office/powerpoint/2010/main" val="3606931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MUST KNOW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272910"/>
            <a:ext cx="4265387" cy="5073650"/>
          </a:xfrm>
        </p:spPr>
        <p:txBody>
          <a:bodyPr/>
          <a:lstStyle/>
          <a:p>
            <a:r>
              <a:rPr lang="en-US" dirty="0" smtClean="0"/>
              <a:t>INPUTS + OUTPUTS OF MAJOR STEPS</a:t>
            </a:r>
          </a:p>
          <a:p>
            <a:r>
              <a:rPr lang="en-US" dirty="0" smtClean="0"/>
              <a:t>CELLULAR LOCATIONS OF MAJOR STEPS</a:t>
            </a:r>
          </a:p>
          <a:p>
            <a:r>
              <a:rPr lang="en-US" dirty="0" smtClean="0"/>
              <a:t>DO NOT MEMORIZE ENZYMES AND/OR MOLECULAR STRUCTURES/NAMES</a:t>
            </a:r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00200"/>
            <a:ext cx="42037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34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10.2: The light reactions </a:t>
            </a:r>
            <a:r>
              <a:rPr lang="en-US" u="sng" dirty="0" smtClean="0"/>
              <a:t>CONVERT</a:t>
            </a:r>
            <a:r>
              <a:rPr lang="en-US" dirty="0" smtClean="0"/>
              <a:t> solar energy to the chemical energy of ATP and NADPH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709928"/>
            <a:ext cx="4278087" cy="4636632"/>
          </a:xfrm>
        </p:spPr>
        <p:txBody>
          <a:bodyPr/>
          <a:lstStyle/>
          <a:p>
            <a:r>
              <a:rPr lang="en-US" dirty="0" smtClean="0"/>
              <a:t>Chloroplasts are solar-powered chemical factories</a:t>
            </a:r>
          </a:p>
          <a:p>
            <a:r>
              <a:rPr lang="en-US" dirty="0" smtClean="0"/>
              <a:t>Their thylakoids transform light energy into the chemical energy of ATP and NADPH (WOW!!!)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604" y="1701800"/>
            <a:ext cx="3845775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3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98675"/>
            <a:ext cx="8775700" cy="518775"/>
          </a:xfrm>
        </p:spPr>
        <p:txBody>
          <a:bodyPr/>
          <a:lstStyle/>
          <a:p>
            <a:r>
              <a:rPr lang="en-US" smtClean="0">
                <a:ea typeface="ヒラギノ角ゴ Pro W3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273" y="1751385"/>
            <a:ext cx="8148279" cy="3682879"/>
          </a:xfrm>
        </p:spPr>
        <p:txBody>
          <a:bodyPr/>
          <a:lstStyle/>
          <a:p>
            <a:pPr eaLnBrk="1" hangingPunct="1"/>
            <a:r>
              <a:rPr lang="en-US" b="1" dirty="0" smtClean="0">
                <a:ea typeface="ヒラギノ角ゴ Pro W3" charset="0"/>
              </a:rPr>
              <a:t>Visible light </a:t>
            </a:r>
            <a:r>
              <a:rPr lang="en-US" dirty="0" smtClean="0">
                <a:ea typeface="ヒラギノ角ゴ Pro W3" charset="0"/>
              </a:rPr>
              <a:t>consists of wavelengths (including those that drive photosynthesis) that produce colors we can see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Light behaves as though it consists of discrete particles, called </a:t>
            </a:r>
            <a:r>
              <a:rPr lang="en-US" b="1" dirty="0" smtClean="0">
                <a:ea typeface="ヒラギノ角ゴ Pro W3" charset="0"/>
              </a:rPr>
              <a:t>photons</a:t>
            </a:r>
            <a:endParaRPr lang="en-US" dirty="0">
              <a:ea typeface="ヒラギノ角ゴ Pro W3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Concept 10.2: The light reactions </a:t>
            </a:r>
            <a:r>
              <a:rPr lang="en-US" u="sng" dirty="0" smtClean="0"/>
              <a:t>CONVERT</a:t>
            </a:r>
            <a:r>
              <a:rPr lang="en-US" dirty="0" smtClean="0"/>
              <a:t> solar energy to the chemical energy of ATP and NADPH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0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_07ElectromagSpectrum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0"/>
          <a:stretch/>
        </p:blipFill>
        <p:spPr>
          <a:xfrm>
            <a:off x="298704" y="369824"/>
            <a:ext cx="8546592" cy="6132576"/>
          </a:xfrm>
          <a:prstGeom prst="rect">
            <a:avLst/>
          </a:prstGeom>
        </p:spPr>
      </p:pic>
      <p:sp>
        <p:nvSpPr>
          <p:cNvPr id="5324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10.7</a:t>
            </a:r>
          </a:p>
        </p:txBody>
      </p:sp>
      <p:sp>
        <p:nvSpPr>
          <p:cNvPr id="53250" name="TextBox 4"/>
          <p:cNvSpPr txBox="1">
            <a:spLocks noChangeArrowheads="1"/>
          </p:cNvSpPr>
          <p:nvPr/>
        </p:nvSpPr>
        <p:spPr bwMode="auto">
          <a:xfrm>
            <a:off x="3558495" y="3817258"/>
            <a:ext cx="205998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Visible light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882425" y="1304471"/>
            <a:ext cx="11949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ea typeface="ＭＳ Ｐゴシック" pitchFamily="34" charset="-128"/>
              </a:rPr>
              <a:t>Gamma</a:t>
            </a:r>
          </a:p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ea typeface="ＭＳ Ｐゴシック" pitchFamily="34" charset="-128"/>
              </a:rPr>
              <a:t>rays</a:t>
            </a:r>
            <a:endParaRPr lang="en-US" sz="20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079854" y="1440545"/>
            <a:ext cx="9681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ea typeface="ＭＳ Ｐゴシック" pitchFamily="34" charset="-128"/>
              </a:rPr>
              <a:t>X-rays</a:t>
            </a:r>
            <a:endParaRPr lang="en-US" sz="20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277286" y="1431473"/>
            <a:ext cx="7232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ea typeface="ＭＳ Ｐゴシック" pitchFamily="34" charset="-128"/>
              </a:rPr>
              <a:t>UV</a:t>
            </a:r>
            <a:endParaRPr lang="en-US" sz="20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338644" y="1431473"/>
            <a:ext cx="12584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ea typeface="ＭＳ Ｐゴシック" pitchFamily="34" charset="-128"/>
              </a:rPr>
              <a:t>Infrared</a:t>
            </a:r>
            <a:endParaRPr lang="en-US" sz="20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5708431" y="1259117"/>
            <a:ext cx="12584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ea typeface="ＭＳ Ｐゴシック" pitchFamily="34" charset="-128"/>
              </a:rPr>
              <a:t>Micro-</a:t>
            </a:r>
          </a:p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ea typeface="ＭＳ Ｐゴシック" pitchFamily="34" charset="-128"/>
              </a:rPr>
              <a:t>waves</a:t>
            </a:r>
            <a:endParaRPr lang="en-US" sz="20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7177999" y="1268188"/>
            <a:ext cx="12584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ea typeface="ＭＳ Ｐゴシック" pitchFamily="34" charset="-128"/>
              </a:rPr>
              <a:t>Radio</a:t>
            </a:r>
          </a:p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ea typeface="ＭＳ Ｐゴシック" pitchFamily="34" charset="-128"/>
              </a:rPr>
              <a:t>waves</a:t>
            </a:r>
            <a:endParaRPr lang="en-US" sz="20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710068" y="5048727"/>
            <a:ext cx="659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380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1765301" y="5048727"/>
            <a:ext cx="659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450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715978" y="5053304"/>
            <a:ext cx="659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500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673929" y="5053304"/>
            <a:ext cx="659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550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4633685" y="5053304"/>
            <a:ext cx="659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600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5584369" y="5053304"/>
            <a:ext cx="659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650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6544127" y="5053304"/>
            <a:ext cx="659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700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7502072" y="5053304"/>
            <a:ext cx="75800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750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8039098" y="5053304"/>
            <a:ext cx="80010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nm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473528" y="5513620"/>
            <a:ext cx="291011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Shorter wavelength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1190172" y="5909129"/>
            <a:ext cx="215718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Higher energy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6007100" y="5900059"/>
            <a:ext cx="215718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Lower energy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6008915" y="5513620"/>
            <a:ext cx="291011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Longer wavelength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363539" y="667658"/>
            <a:ext cx="6905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10</a:t>
            </a:r>
            <a:r>
              <a:rPr lang="en-US" b="1" baseline="30000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793750" y="734333"/>
            <a:ext cx="2635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baseline="30000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1436689" y="667658"/>
            <a:ext cx="6556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10</a:t>
            </a:r>
            <a:r>
              <a:rPr lang="en-US" b="1" baseline="30000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1866900" y="734333"/>
            <a:ext cx="2635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baseline="30000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965200" y="667658"/>
            <a:ext cx="6905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nm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2044700" y="667658"/>
            <a:ext cx="6905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nm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2733674" y="667658"/>
            <a:ext cx="8985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1 nm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" name="TextBox 4"/>
          <p:cNvSpPr txBox="1">
            <a:spLocks noChangeArrowheads="1"/>
          </p:cNvSpPr>
          <p:nvPr/>
        </p:nvSpPr>
        <p:spPr bwMode="auto">
          <a:xfrm>
            <a:off x="4232275" y="734333"/>
            <a:ext cx="2635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baseline="30000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4406900" y="667658"/>
            <a:ext cx="6905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nm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4" name="TextBox 4"/>
          <p:cNvSpPr txBox="1">
            <a:spLocks noChangeArrowheads="1"/>
          </p:cNvSpPr>
          <p:nvPr/>
        </p:nvSpPr>
        <p:spPr bwMode="auto">
          <a:xfrm>
            <a:off x="3917950" y="667658"/>
            <a:ext cx="508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10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5454650" y="734333"/>
            <a:ext cx="2635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baseline="30000" dirty="0" smtClean="0">
                <a:solidFill>
                  <a:srgbClr val="000000"/>
                </a:solidFill>
                <a:ea typeface="ＭＳ Ｐゴシック" pitchFamily="34" charset="-128"/>
              </a:rPr>
              <a:t>6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5629275" y="667658"/>
            <a:ext cx="6905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nm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7" name="TextBox 4"/>
          <p:cNvSpPr txBox="1">
            <a:spLocks noChangeArrowheads="1"/>
          </p:cNvSpPr>
          <p:nvPr/>
        </p:nvSpPr>
        <p:spPr bwMode="auto">
          <a:xfrm>
            <a:off x="5140325" y="667658"/>
            <a:ext cx="5461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10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6797675" y="734333"/>
            <a:ext cx="2635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baseline="30000" dirty="0" smtClean="0">
                <a:solidFill>
                  <a:srgbClr val="000000"/>
                </a:solidFill>
                <a:ea typeface="ＭＳ Ｐゴシック" pitchFamily="34" charset="-128"/>
              </a:rPr>
              <a:t>9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6388099" y="667658"/>
            <a:ext cx="85598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(10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4"/>
          <p:cNvSpPr txBox="1">
            <a:spLocks noChangeArrowheads="1"/>
          </p:cNvSpPr>
          <p:nvPr/>
        </p:nvSpPr>
        <p:spPr bwMode="auto">
          <a:xfrm>
            <a:off x="6965950" y="667658"/>
            <a:ext cx="8064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nm)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"/>
          <p:cNvSpPr txBox="1">
            <a:spLocks noChangeArrowheads="1"/>
          </p:cNvSpPr>
          <p:nvPr/>
        </p:nvSpPr>
        <p:spPr bwMode="auto">
          <a:xfrm>
            <a:off x="6689725" y="366033"/>
            <a:ext cx="6905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1 m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"/>
          <p:cNvSpPr txBox="1">
            <a:spLocks noChangeArrowheads="1"/>
          </p:cNvSpPr>
          <p:nvPr/>
        </p:nvSpPr>
        <p:spPr bwMode="auto">
          <a:xfrm>
            <a:off x="7775575" y="667658"/>
            <a:ext cx="5651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10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3" name="TextBox 4"/>
          <p:cNvSpPr txBox="1">
            <a:spLocks noChangeArrowheads="1"/>
          </p:cNvSpPr>
          <p:nvPr/>
        </p:nvSpPr>
        <p:spPr bwMode="auto">
          <a:xfrm>
            <a:off x="8089900" y="734333"/>
            <a:ext cx="2635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baseline="30000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"/>
          <p:cNvSpPr txBox="1">
            <a:spLocks noChangeArrowheads="1"/>
          </p:cNvSpPr>
          <p:nvPr/>
        </p:nvSpPr>
        <p:spPr bwMode="auto">
          <a:xfrm>
            <a:off x="8261351" y="667658"/>
            <a:ext cx="45719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m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Photosynthetic Pigments: The Light Receptors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Pigments are substances that </a:t>
            </a:r>
            <a:r>
              <a:rPr lang="en-US" b="1" u="sng" dirty="0" smtClean="0"/>
              <a:t>ABSORB</a:t>
            </a:r>
            <a:r>
              <a:rPr lang="en-US" dirty="0" smtClean="0"/>
              <a:t> visible light</a:t>
            </a:r>
          </a:p>
          <a:p>
            <a:r>
              <a:rPr lang="en-US" dirty="0" smtClean="0"/>
              <a:t>Different pigments absorb different wavelengths</a:t>
            </a:r>
          </a:p>
          <a:p>
            <a:r>
              <a:rPr lang="en-US" dirty="0" smtClean="0"/>
              <a:t>Wavelengths that are </a:t>
            </a:r>
            <a:r>
              <a:rPr lang="en-US" b="1" u="sng" dirty="0" smtClean="0"/>
              <a:t>NOT</a:t>
            </a:r>
            <a:r>
              <a:rPr lang="en-US" dirty="0" smtClean="0"/>
              <a:t> absorbed are reflected or transmitted</a:t>
            </a:r>
          </a:p>
          <a:p>
            <a:r>
              <a:rPr lang="en-US" dirty="0" smtClean="0"/>
              <a:t>Leaves appear green because chlorophyll </a:t>
            </a:r>
            <a:r>
              <a:rPr lang="en-US" b="1" u="sng" dirty="0" smtClean="0"/>
              <a:t>REFLECTS AND TRANSMITS </a:t>
            </a:r>
            <a:r>
              <a:rPr lang="en-US" b="1" dirty="0" smtClean="0"/>
              <a:t>GREEN LIGHT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53988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10_08WhyLeavesAreGreen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"/>
          <a:stretch/>
        </p:blipFill>
        <p:spPr>
          <a:xfrm>
            <a:off x="1136904" y="182515"/>
            <a:ext cx="6870192" cy="6421483"/>
          </a:xfrm>
          <a:prstGeom prst="rect">
            <a:avLst/>
          </a:prstGeom>
        </p:spPr>
      </p:pic>
      <p:sp>
        <p:nvSpPr>
          <p:cNvPr id="5529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10.8</a:t>
            </a:r>
          </a:p>
        </p:txBody>
      </p:sp>
      <p:sp>
        <p:nvSpPr>
          <p:cNvPr id="55298" name="TextBox 4"/>
          <p:cNvSpPr txBox="1">
            <a:spLocks noChangeArrowheads="1"/>
          </p:cNvSpPr>
          <p:nvPr/>
        </p:nvSpPr>
        <p:spPr bwMode="auto">
          <a:xfrm>
            <a:off x="3444558" y="825135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615757" y="1830975"/>
            <a:ext cx="17069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Chloroplast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608638" y="1089295"/>
            <a:ext cx="14525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Reflected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904499" y="4746895"/>
            <a:ext cx="1069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Granum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881438" y="5732415"/>
            <a:ext cx="14930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Transmitted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398081" y="4675775"/>
            <a:ext cx="12619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Absorbed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3567723" y="3968678"/>
            <a:ext cx="1309077" cy="863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3563816" y="4296924"/>
            <a:ext cx="1133230" cy="5392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stCxn id="16" idx="1"/>
          </p:cNvCxnSpPr>
          <p:nvPr/>
        </p:nvCxnSpPr>
        <p:spPr bwMode="auto">
          <a:xfrm>
            <a:off x="5782652" y="4713090"/>
            <a:ext cx="191477" cy="20515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ight Brace 15"/>
          <p:cNvSpPr/>
          <p:nvPr/>
        </p:nvSpPr>
        <p:spPr bwMode="auto">
          <a:xfrm>
            <a:off x="5567729" y="3671693"/>
            <a:ext cx="214923" cy="1441939"/>
          </a:xfrm>
          <a:prstGeom prst="rightBrace">
            <a:avLst>
              <a:gd name="adj1" fmla="val 40536"/>
              <a:gd name="adj2" fmla="val 7222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283882" y="2149359"/>
            <a:ext cx="276713" cy="70715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305974"/>
            <a:ext cx="8775700" cy="518775"/>
          </a:xfrm>
        </p:spPr>
        <p:txBody>
          <a:bodyPr/>
          <a:lstStyle/>
          <a:p>
            <a:r>
              <a:rPr lang="en-US" smtClean="0">
                <a:ea typeface="ヒラギノ角ゴ Pro W3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5" y="1016001"/>
            <a:ext cx="8278586" cy="5027286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ヒラギノ角ゴ Pro W3" charset="0"/>
              </a:rPr>
              <a:t>Chlorophyll </a:t>
            </a:r>
            <a:r>
              <a:rPr lang="en-US" i="1" dirty="0" smtClean="0">
                <a:ea typeface="ヒラギノ角ゴ Pro W3" charset="0"/>
              </a:rPr>
              <a:t>a</a:t>
            </a:r>
            <a:r>
              <a:rPr lang="en-US" dirty="0" smtClean="0">
                <a:ea typeface="ヒラギノ角ゴ Pro W3" charset="0"/>
              </a:rPr>
              <a:t> is the main photosynthetic pigment</a:t>
            </a:r>
          </a:p>
          <a:p>
            <a:pPr lvl="1"/>
            <a:r>
              <a:rPr lang="en-US" sz="2800" dirty="0" smtClean="0">
                <a:ea typeface="ヒラギノ角ゴ Pro W3" charset="0"/>
              </a:rPr>
              <a:t>Accessory pigments, such as </a:t>
            </a:r>
            <a:r>
              <a:rPr lang="en-US" sz="2800" b="1" dirty="0" smtClean="0">
                <a:ea typeface="ヒラギノ角ゴ Pro W3" charset="0"/>
              </a:rPr>
              <a:t>chlorophyll </a:t>
            </a:r>
            <a:r>
              <a:rPr lang="en-US" sz="2800" b="1" i="1" dirty="0" smtClean="0">
                <a:ea typeface="ヒラギノ角ゴ Pro W3" charset="0"/>
              </a:rPr>
              <a:t>b</a:t>
            </a:r>
            <a:r>
              <a:rPr lang="en-US" sz="2800" dirty="0" smtClean="0">
                <a:ea typeface="ヒラギノ角ゴ Pro W3" charset="0"/>
              </a:rPr>
              <a:t>, broaden the spectrum used for photosynthesis</a:t>
            </a:r>
          </a:p>
          <a:p>
            <a:pPr lvl="1"/>
            <a:r>
              <a:rPr lang="en-US" sz="2800" dirty="0">
                <a:ea typeface="ヒラギノ角ゴ Pro W3" charset="0"/>
              </a:rPr>
              <a:t>Accessory pigments called </a:t>
            </a:r>
            <a:r>
              <a:rPr lang="en-US" sz="2800" b="1" dirty="0">
                <a:ea typeface="ヒラギノ角ゴ Pro W3" charset="0"/>
              </a:rPr>
              <a:t>carotenoids </a:t>
            </a:r>
            <a:r>
              <a:rPr lang="en-US" sz="2800" dirty="0">
                <a:ea typeface="ヒラギノ角ゴ Pro W3" charset="0"/>
              </a:rPr>
              <a:t>function in </a:t>
            </a:r>
            <a:r>
              <a:rPr lang="en-US" sz="2800" dirty="0" err="1">
                <a:ea typeface="ヒラギノ角ゴ Pro W3" charset="0"/>
              </a:rPr>
              <a:t>photoprotection</a:t>
            </a:r>
            <a:r>
              <a:rPr lang="en-US" sz="2800" dirty="0">
                <a:ea typeface="ヒラギノ角ゴ Pro W3" charset="0"/>
              </a:rPr>
              <a:t>; they absorb excessive light that would damage chlorophyll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smtClean="0"/>
              <a:t>Photosynthetic Pigments: The Light Receptors</a:t>
            </a:r>
            <a:endParaRPr lang="en-US" dirty="0"/>
          </a:p>
        </p:txBody>
      </p:sp>
      <p:pic>
        <p:nvPicPr>
          <p:cNvPr id="6" name="Picture 5" descr="Billy-Madison-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4292218"/>
            <a:ext cx="4889500" cy="23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06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Excitation of Chlorophyll by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a pigment absorbs light, it goes from a </a:t>
            </a:r>
            <a:r>
              <a:rPr lang="en-US" b="1" u="sng" dirty="0" smtClean="0"/>
              <a:t>GROUND STATE </a:t>
            </a:r>
            <a:r>
              <a:rPr lang="en-US" b="1" u="sng" dirty="0" smtClean="0">
                <a:sym typeface="Wingdings" pitchFamily="2" charset="2"/>
              </a:rPr>
              <a:t> </a:t>
            </a:r>
            <a:r>
              <a:rPr lang="en-US" b="1" u="sng" dirty="0" smtClean="0"/>
              <a:t>EXCITED STATE</a:t>
            </a:r>
            <a:endParaRPr lang="en-US" dirty="0"/>
          </a:p>
          <a:p>
            <a:pPr lvl="1"/>
            <a:r>
              <a:rPr lang="en-US" dirty="0" smtClean="0"/>
              <a:t>This is </a:t>
            </a:r>
            <a:r>
              <a:rPr lang="en-US" sz="4000" dirty="0" smtClean="0">
                <a:latin typeface="Phosphate Inline"/>
                <a:cs typeface="Phosphate Inline"/>
              </a:rPr>
              <a:t>unstable</a:t>
            </a:r>
            <a:r>
              <a:rPr lang="en-US" dirty="0" smtClean="0"/>
              <a:t>!!! Needs to be “accepted” by something!  </a:t>
            </a:r>
          </a:p>
        </p:txBody>
      </p:sp>
    </p:spTree>
    <p:extLst>
      <p:ext uri="{BB962C8B-B14F-4D97-AF65-F5344CB8AC3E}">
        <p14:creationId xmlns:p14="http://schemas.microsoft.com/office/powerpoint/2010/main" val="306619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0_12_ExcitChlorophyll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0"/>
          <a:stretch/>
        </p:blipFill>
        <p:spPr>
          <a:xfrm>
            <a:off x="298704" y="804672"/>
            <a:ext cx="8546592" cy="5045522"/>
          </a:xfrm>
          <a:prstGeom prst="rect">
            <a:avLst/>
          </a:prstGeom>
        </p:spPr>
      </p:pic>
      <p:sp>
        <p:nvSpPr>
          <p:cNvPr id="69633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10.12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001108" y="1329116"/>
            <a:ext cx="94956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3103702" y="4444782"/>
            <a:ext cx="89942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873085" y="1134684"/>
            <a:ext cx="1051233" cy="62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Excited</a:t>
            </a:r>
          </a:p>
          <a:p>
            <a:pPr eaLnBrk="0" hangingPunct="0">
              <a:lnSpc>
                <a:spcPts val="205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state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795677" y="2147406"/>
            <a:ext cx="767741" cy="3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Heat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256450" y="5547726"/>
            <a:ext cx="5257807" cy="3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(a) Excitation of isolated chlorophyll molecule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5919835" y="5547726"/>
            <a:ext cx="2126226" cy="3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(b) Fluorescence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951738" y="4244951"/>
            <a:ext cx="1128258" cy="62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Ground</a:t>
            </a:r>
          </a:p>
          <a:p>
            <a:pPr eaLnBrk="0" hangingPunct="0">
              <a:lnSpc>
                <a:spcPts val="205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state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172962" y="3663208"/>
            <a:ext cx="1775553" cy="62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Photon</a:t>
            </a:r>
          </a:p>
          <a:p>
            <a:pPr eaLnBrk="0" hangingPunct="0">
              <a:lnSpc>
                <a:spcPts val="205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(fluorescence)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1067611" y="4130244"/>
            <a:ext cx="997163" cy="3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Photon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2239290" y="4449792"/>
            <a:ext cx="1529744" cy="62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205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Chlorophyll</a:t>
            </a:r>
          </a:p>
          <a:p>
            <a:pPr algn="ctr" eaLnBrk="0" hangingPunct="0">
              <a:lnSpc>
                <a:spcPts val="205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molecule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 rot="16200000">
            <a:off x="-808941" y="2646985"/>
            <a:ext cx="2488844" cy="3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Energy of electron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2804643" y="1328052"/>
            <a:ext cx="480969" cy="3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8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20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734050" y="472887"/>
            <a:ext cx="3219450" cy="6172200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AHHH! NEED TO ACCEPT!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ent Arrow 4"/>
          <p:cNvSpPr/>
          <p:nvPr/>
        </p:nvSpPr>
        <p:spPr bwMode="auto">
          <a:xfrm>
            <a:off x="2947601" y="568137"/>
            <a:ext cx="2786449" cy="566547"/>
          </a:xfrm>
          <a:prstGeom prst="bentArrow">
            <a:avLst>
              <a:gd name="adj1" fmla="val 25000"/>
              <a:gd name="adj2" fmla="val 24159"/>
              <a:gd name="adj3" fmla="val 25000"/>
              <a:gd name="adj4" fmla="val 43750"/>
            </a:avLst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Photosystem: A Reaction-Center Complex Associated with Light-Harvesting Complexes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/>
              <a:t>photosystem</a:t>
            </a:r>
            <a:r>
              <a:rPr lang="en-US" dirty="0" smtClean="0"/>
              <a:t> consists of a </a:t>
            </a:r>
            <a:r>
              <a:rPr lang="en-US" b="1" dirty="0" smtClean="0"/>
              <a:t>reaction-center complex</a:t>
            </a:r>
            <a:r>
              <a:rPr lang="en-US" dirty="0" smtClean="0"/>
              <a:t> (a type of protein complex) surrounded by light-harvesting complexes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light-harvesting complexes</a:t>
            </a:r>
            <a:r>
              <a:rPr lang="en-US" dirty="0" smtClean="0"/>
              <a:t> (pigment molecules bound to proteins) transfer the energy of photons to the reaction center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367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75779" descr="10_13aHarvestLight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8"/>
          <a:stretch/>
        </p:blipFill>
        <p:spPr>
          <a:xfrm>
            <a:off x="1719072" y="157480"/>
            <a:ext cx="5705856" cy="6365240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10.13a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86400" y="6250112"/>
            <a:ext cx="4893641" cy="36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(a) How a photosystem harvests light</a:t>
            </a:r>
            <a:endParaRPr lang="en-US" sz="19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058647" y="3714526"/>
            <a:ext cx="426044" cy="16310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5756088" y="4278555"/>
            <a:ext cx="729263" cy="10643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4709032" y="4073114"/>
            <a:ext cx="412056" cy="87317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4712466" y="4069379"/>
            <a:ext cx="61240" cy="87347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3283324" y="3969794"/>
            <a:ext cx="719306" cy="9512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4981039" y="1608343"/>
            <a:ext cx="1293076" cy="122247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4964545" y="1673916"/>
            <a:ext cx="377561" cy="83032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3981493" y="1684973"/>
            <a:ext cx="148481" cy="50919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3982865" y="1686346"/>
            <a:ext cx="902512" cy="37916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ight Brace 15"/>
          <p:cNvSpPr/>
          <p:nvPr/>
        </p:nvSpPr>
        <p:spPr bwMode="auto">
          <a:xfrm rot="16200000">
            <a:off x="4812421" y="-936692"/>
            <a:ext cx="182197" cy="2899559"/>
          </a:xfrm>
          <a:prstGeom prst="rightBrace">
            <a:avLst>
              <a:gd name="adj1" fmla="val 4086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sz="1900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7" name="Right Brace 16"/>
          <p:cNvSpPr/>
          <p:nvPr/>
        </p:nvSpPr>
        <p:spPr bwMode="auto">
          <a:xfrm rot="10800000">
            <a:off x="1973673" y="2421339"/>
            <a:ext cx="192516" cy="2420188"/>
          </a:xfrm>
          <a:prstGeom prst="rightBrace">
            <a:avLst>
              <a:gd name="adj1" fmla="val 41088"/>
              <a:gd name="adj2" fmla="val 5097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sz="1900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091533" y="5379777"/>
            <a:ext cx="1377488" cy="51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Pigment</a:t>
            </a:r>
          </a:p>
          <a:p>
            <a:pPr eaLnBrk="0" hangingPunct="0">
              <a:lnSpc>
                <a:spcPts val="2000"/>
              </a:lnSpc>
            </a:pP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molecules</a:t>
            </a:r>
            <a:endParaRPr lang="en-US" sz="19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306811" y="1051031"/>
            <a:ext cx="1182411" cy="76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Primary</a:t>
            </a:r>
          </a:p>
          <a:p>
            <a:pPr eaLnBrk="0" hangingPunct="0">
              <a:lnSpc>
                <a:spcPts val="2000"/>
              </a:lnSpc>
            </a:pP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electron</a:t>
            </a:r>
          </a:p>
          <a:p>
            <a:pPr eaLnBrk="0" hangingPunct="0">
              <a:lnSpc>
                <a:spcPts val="2000"/>
              </a:lnSpc>
            </a:pP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acceptor</a:t>
            </a:r>
            <a:endParaRPr lang="en-US" sz="19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990757" y="831722"/>
            <a:ext cx="1167915" cy="77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Reaction-</a:t>
            </a:r>
          </a:p>
          <a:p>
            <a:pPr eaLnBrk="0" hangingPunct="0">
              <a:lnSpc>
                <a:spcPts val="2000"/>
              </a:lnSpc>
            </a:pP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center</a:t>
            </a:r>
          </a:p>
          <a:p>
            <a:pPr eaLnBrk="0" hangingPunct="0">
              <a:lnSpc>
                <a:spcPts val="2000"/>
              </a:lnSpc>
            </a:pP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complex</a:t>
            </a:r>
            <a:endParaRPr lang="en-US" sz="19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279297" y="750729"/>
            <a:ext cx="1225995" cy="21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1500"/>
              </a:lnSpc>
            </a:pP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STROMA</a:t>
            </a:r>
            <a:endParaRPr lang="en-US" sz="19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138337" y="222158"/>
            <a:ext cx="1842952" cy="20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1500"/>
              </a:lnSpc>
            </a:pP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Photosystem</a:t>
            </a:r>
            <a:endParaRPr lang="en-US" sz="19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475231" y="828024"/>
            <a:ext cx="1314485" cy="77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Light-</a:t>
            </a:r>
          </a:p>
          <a:p>
            <a:pPr eaLnBrk="0" hangingPunct="0">
              <a:lnSpc>
                <a:spcPts val="2000"/>
              </a:lnSpc>
            </a:pP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harvesting</a:t>
            </a:r>
          </a:p>
          <a:p>
            <a:pPr eaLnBrk="0" hangingPunct="0">
              <a:lnSpc>
                <a:spcPts val="2000"/>
              </a:lnSpc>
            </a:pP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complexes</a:t>
            </a:r>
            <a:endParaRPr lang="en-US" sz="19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347270" y="911169"/>
            <a:ext cx="972872" cy="20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1500"/>
              </a:lnSpc>
            </a:pP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Photon</a:t>
            </a:r>
            <a:endParaRPr lang="en-US" sz="19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275323" y="4933446"/>
            <a:ext cx="1305497" cy="51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Transfer</a:t>
            </a:r>
          </a:p>
          <a:p>
            <a:pPr eaLnBrk="0" hangingPunct="0">
              <a:lnSpc>
                <a:spcPts val="2000"/>
              </a:lnSpc>
            </a:pPr>
            <a:r>
              <a:rPr lang="en-US" sz="1900" b="1" dirty="0">
                <a:solidFill>
                  <a:srgbClr val="000000"/>
                </a:solidFill>
                <a:ea typeface="ＭＳ Ｐゴシック" pitchFamily="34" charset="-128"/>
              </a:rPr>
              <a:t>o</a:t>
            </a: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f energy</a:t>
            </a:r>
            <a:endParaRPr lang="en-US" sz="19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643096" y="4994632"/>
            <a:ext cx="2771971" cy="51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Special pair of </a:t>
            </a:r>
            <a:r>
              <a:rPr lang="en-US" sz="1900" b="1" dirty="0" err="1" smtClean="0">
                <a:solidFill>
                  <a:srgbClr val="000000"/>
                </a:solidFill>
                <a:ea typeface="ＭＳ Ｐゴシック" pitchFamily="34" charset="-128"/>
              </a:rPr>
              <a:t>chloro</a:t>
            </a: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-</a:t>
            </a:r>
          </a:p>
          <a:p>
            <a:pPr eaLnBrk="0" hangingPunct="0">
              <a:lnSpc>
                <a:spcPts val="2000"/>
              </a:lnSpc>
            </a:pPr>
            <a:r>
              <a:rPr lang="en-US" sz="1900" b="1" dirty="0" err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r>
              <a:rPr lang="en-US" sz="1900" b="1" dirty="0" err="1" smtClean="0">
                <a:solidFill>
                  <a:srgbClr val="000000"/>
                </a:solidFill>
                <a:ea typeface="ＭＳ Ｐゴシック" pitchFamily="34" charset="-128"/>
              </a:rPr>
              <a:t>hyll</a:t>
            </a: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US" sz="1900" b="1" i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 molecules</a:t>
            </a:r>
            <a:endParaRPr lang="en-US" sz="19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291659" y="5623284"/>
            <a:ext cx="3350195" cy="51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THYLAKOID SPACE</a:t>
            </a:r>
          </a:p>
          <a:p>
            <a:pPr eaLnBrk="0" hangingPunct="0">
              <a:lnSpc>
                <a:spcPts val="2000"/>
              </a:lnSpc>
            </a:pP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(INTERIOR OF THYLAKOID)</a:t>
            </a:r>
            <a:endParaRPr lang="en-US" sz="19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 rot="16200000">
            <a:off x="674131" y="3484575"/>
            <a:ext cx="2436694" cy="2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1550"/>
              </a:lnSpc>
            </a:pPr>
            <a:r>
              <a:rPr lang="en-US" sz="1900" b="1" dirty="0" smtClean="0">
                <a:solidFill>
                  <a:srgbClr val="000000"/>
                </a:solidFill>
                <a:ea typeface="ＭＳ Ｐゴシック" pitchFamily="34" charset="-128"/>
              </a:rPr>
              <a:t>Thylakoid membrane</a:t>
            </a:r>
            <a:endParaRPr lang="en-US" sz="19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888523" y="3152033"/>
            <a:ext cx="224626" cy="26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400" b="1" i="1" dirty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8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Process That Feeds the Biosphere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hlinkClick r:id="rId3"/>
              </a:rPr>
              <a:t>Photosynthesis</a:t>
            </a:r>
            <a:r>
              <a:rPr lang="en-US" dirty="0"/>
              <a:t> </a:t>
            </a:r>
            <a:r>
              <a:rPr lang="en-US" dirty="0" smtClean="0"/>
              <a:t>is the process that converts solar energy into chemical energy</a:t>
            </a:r>
          </a:p>
          <a:p>
            <a:r>
              <a:rPr lang="en-US" dirty="0" smtClean="0"/>
              <a:t>Directly or indirectly, photosynthesis nourishes almost the entire living world</a:t>
            </a:r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/>
          </a:p>
        </p:txBody>
      </p:sp>
      <p:pic>
        <p:nvPicPr>
          <p:cNvPr id="3" name="Picture 2" descr="0ZUQyV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0" y="3492500"/>
            <a:ext cx="40640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3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188" y="1444360"/>
            <a:ext cx="8499249" cy="5073650"/>
          </a:xfrm>
        </p:spPr>
        <p:txBody>
          <a:bodyPr/>
          <a:lstStyle/>
          <a:p>
            <a:r>
              <a:rPr lang="en-US" dirty="0"/>
              <a:t>Solar-powered transfer of an electron from a chlorophyll </a:t>
            </a:r>
            <a:r>
              <a:rPr lang="en-US" i="1" dirty="0"/>
              <a:t>a</a:t>
            </a:r>
            <a:r>
              <a:rPr lang="en-US" dirty="0"/>
              <a:t> molecule to the primary electron acceptor is the </a:t>
            </a:r>
            <a:r>
              <a:rPr lang="en-US" b="1" u="sng" dirty="0"/>
              <a:t>FIRST STEP</a:t>
            </a:r>
            <a:r>
              <a:rPr lang="en-US" dirty="0"/>
              <a:t> of the light reactions</a:t>
            </a:r>
          </a:p>
          <a:p>
            <a:pPr lvl="1"/>
            <a:r>
              <a:rPr lang="en-US" dirty="0" smtClean="0"/>
              <a:t>A </a:t>
            </a:r>
            <a:r>
              <a:rPr lang="en-US" b="1" dirty="0" smtClean="0"/>
              <a:t>primary electron acceptor</a:t>
            </a:r>
            <a:r>
              <a:rPr lang="en-US" dirty="0" smtClean="0"/>
              <a:t> in the reaction center accepts excited electrons and is </a:t>
            </a:r>
            <a:r>
              <a:rPr lang="en-US" b="1" u="sng" dirty="0" smtClean="0"/>
              <a:t>REDUCED</a:t>
            </a:r>
            <a:r>
              <a:rPr lang="en-US" dirty="0" smtClean="0"/>
              <a:t> as a result (RIG)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Photosystems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67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188" y="1415785"/>
            <a:ext cx="8499249" cy="5073650"/>
          </a:xfrm>
        </p:spPr>
        <p:txBody>
          <a:bodyPr/>
          <a:lstStyle/>
          <a:p>
            <a:r>
              <a:rPr lang="en-US" dirty="0" smtClean="0"/>
              <a:t>There are two types of photosystems in the thylakoid membrane</a:t>
            </a:r>
          </a:p>
          <a:p>
            <a:r>
              <a:rPr lang="en-US" b="1" dirty="0" smtClean="0"/>
              <a:t>Photosystem </a:t>
            </a:r>
            <a:r>
              <a:rPr lang="en-US" b="1" dirty="0" smtClean="0">
                <a:latin typeface="+mj-lt"/>
              </a:rPr>
              <a:t>II</a:t>
            </a:r>
            <a:r>
              <a:rPr lang="en-US" b="1" dirty="0" smtClean="0"/>
              <a:t> (PS </a:t>
            </a:r>
            <a:r>
              <a:rPr lang="en-US" b="1" dirty="0">
                <a:latin typeface="+mj-lt"/>
              </a:rPr>
              <a:t>II</a:t>
            </a:r>
            <a:r>
              <a:rPr lang="en-US" b="1" dirty="0" smtClean="0"/>
              <a:t>)</a:t>
            </a:r>
            <a:r>
              <a:rPr lang="en-US" dirty="0" smtClean="0"/>
              <a:t> functions </a:t>
            </a:r>
            <a:r>
              <a:rPr lang="en-US" sz="4000" b="1" u="sng" dirty="0" smtClean="0"/>
              <a:t>FIRST</a:t>
            </a:r>
            <a:r>
              <a:rPr lang="en-US" dirty="0" smtClean="0"/>
              <a:t> (the numbers reflect order of discovery) and is best at absorbing a wavelength of 680 nm</a:t>
            </a:r>
          </a:p>
          <a:p>
            <a:pPr lvl="1"/>
            <a:r>
              <a:rPr lang="en-US" dirty="0" smtClean="0"/>
              <a:t>The reaction-center chlorophyll a of PS </a:t>
            </a:r>
            <a:r>
              <a:rPr lang="en-US" dirty="0" smtClean="0">
                <a:latin typeface="+mj-lt"/>
              </a:rPr>
              <a:t>II</a:t>
            </a:r>
            <a:r>
              <a:rPr lang="en-US" dirty="0" smtClean="0"/>
              <a:t> is called </a:t>
            </a:r>
            <a:r>
              <a:rPr lang="en-US" b="1" u="sng" dirty="0" smtClean="0"/>
              <a:t>P680</a:t>
            </a:r>
            <a:endParaRPr lang="en-US" b="1" u="sng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Photosystems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956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Photosystems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Photosystem </a:t>
            </a:r>
            <a:r>
              <a:rPr lang="en-US" b="1" dirty="0" smtClean="0">
                <a:latin typeface="+mj-lt"/>
              </a:rPr>
              <a:t>I</a:t>
            </a:r>
            <a:r>
              <a:rPr lang="en-US" b="1" dirty="0" smtClean="0"/>
              <a:t> (PS </a:t>
            </a:r>
            <a:r>
              <a:rPr lang="en-US" b="1" dirty="0" smtClean="0">
                <a:latin typeface="+mj-lt"/>
              </a:rPr>
              <a:t>I</a:t>
            </a:r>
            <a:r>
              <a:rPr lang="en-US" b="1" dirty="0" smtClean="0"/>
              <a:t>)</a:t>
            </a:r>
            <a:r>
              <a:rPr lang="en-US" dirty="0" smtClean="0"/>
              <a:t> is best at absorbing a wavelength of 700 nm</a:t>
            </a:r>
          </a:p>
          <a:p>
            <a:pPr lvl="1"/>
            <a:r>
              <a:rPr lang="en-US" dirty="0" smtClean="0"/>
              <a:t>The reaction-center chlorophyll a of PS </a:t>
            </a:r>
            <a:r>
              <a:rPr lang="en-US" dirty="0" smtClean="0">
                <a:latin typeface="+mj-lt"/>
              </a:rPr>
              <a:t>I</a:t>
            </a:r>
            <a:r>
              <a:rPr lang="en-US" dirty="0" smtClean="0"/>
              <a:t> is called </a:t>
            </a:r>
            <a:r>
              <a:rPr lang="en-US" b="1" u="sng" dirty="0" smtClean="0"/>
              <a:t>P700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4127621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Electron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the </a:t>
            </a:r>
            <a:r>
              <a:rPr lang="en-US" b="1" u="sng" dirty="0" smtClean="0"/>
              <a:t>LIGHT REACTIONS</a:t>
            </a:r>
            <a:r>
              <a:rPr lang="en-US" dirty="0" smtClean="0"/>
              <a:t>, </a:t>
            </a:r>
            <a:r>
              <a:rPr lang="en-US" dirty="0"/>
              <a:t>there are two possible routes for electron </a:t>
            </a:r>
            <a:r>
              <a:rPr lang="en-US" dirty="0" smtClean="0"/>
              <a:t>flow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Linear Electron Flow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Cyclic Electron Flow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21335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Electron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the </a:t>
            </a:r>
            <a:r>
              <a:rPr lang="en-US" b="1" u="sng" dirty="0" smtClean="0"/>
              <a:t>LIGHT REACTIONS</a:t>
            </a:r>
            <a:r>
              <a:rPr lang="en-US" dirty="0" smtClean="0"/>
              <a:t>, </a:t>
            </a:r>
            <a:r>
              <a:rPr lang="en-US" dirty="0"/>
              <a:t>there are two possible routes for electron </a:t>
            </a:r>
            <a:r>
              <a:rPr lang="en-US" dirty="0" smtClean="0"/>
              <a:t>flow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 smtClean="0">
                <a:solidFill>
                  <a:srgbClr val="FF0000"/>
                </a:solidFill>
              </a:rPr>
              <a:t>Linear Electron Flow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Cyclic Electron Flow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692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Electron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Linear electron flow</a:t>
            </a:r>
            <a:r>
              <a:rPr lang="en-US" dirty="0" smtClean="0"/>
              <a:t>, the primary pathway, involves </a:t>
            </a:r>
            <a:r>
              <a:rPr lang="en-US" b="1" u="sng" dirty="0" smtClean="0"/>
              <a:t>BOTH PHOTOSYSTEMS </a:t>
            </a:r>
          </a:p>
          <a:p>
            <a:r>
              <a:rPr lang="en-US" dirty="0"/>
              <a:t>P</a:t>
            </a:r>
            <a:r>
              <a:rPr lang="en-US" dirty="0" smtClean="0"/>
              <a:t>roduces ATP and NADPH using light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22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98675"/>
            <a:ext cx="8775700" cy="518775"/>
          </a:xfrm>
        </p:spPr>
        <p:txBody>
          <a:bodyPr/>
          <a:lstStyle/>
          <a:p>
            <a:r>
              <a:rPr lang="en-US" dirty="0" smtClean="0">
                <a:ea typeface="ヒラギノ角ゴ Pro W3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934" y="709837"/>
            <a:ext cx="8564329" cy="3084390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ヒラギノ角ゴ Pro W3" charset="0"/>
              </a:rPr>
              <a:t>There are 8 steps in linear electron flow:</a:t>
            </a:r>
          </a:p>
          <a:p>
            <a:pPr marL="890588" lvl="1" indent="-482600" eaLnBrk="1" hangingPunct="1">
              <a:buClrTx/>
              <a:buFont typeface="Times New Roman" charset="0"/>
              <a:buAutoNum type="arabicPeriod"/>
              <a:tabLst>
                <a:tab pos="365125" algn="l"/>
              </a:tabLst>
            </a:pPr>
            <a:r>
              <a:rPr lang="en-US" sz="2400" dirty="0" smtClean="0">
                <a:ea typeface="ヒラギノ角ゴ Pro W3" charset="0"/>
              </a:rPr>
              <a:t>A photon hits a pigment and its energy </a:t>
            </a:r>
            <a:r>
              <a:rPr lang="en-US" sz="2400" b="1" u="sng" dirty="0" smtClean="0">
                <a:ea typeface="ヒラギノ角ゴ Pro W3" charset="0"/>
              </a:rPr>
              <a:t>excites</a:t>
            </a:r>
            <a:r>
              <a:rPr lang="en-US" sz="2400" dirty="0" smtClean="0">
                <a:ea typeface="ヒラギノ角ゴ Pro W3" charset="0"/>
              </a:rPr>
              <a:t> P680 (aka PSII)</a:t>
            </a:r>
          </a:p>
          <a:p>
            <a:pPr marL="890588" lvl="1" indent="-482600" eaLnBrk="1" hangingPunct="1">
              <a:buClrTx/>
              <a:buFont typeface="Times New Roman" charset="0"/>
              <a:buAutoNum type="arabicPeriod"/>
              <a:tabLst>
                <a:tab pos="365125" algn="l"/>
              </a:tabLst>
            </a:pPr>
            <a:r>
              <a:rPr lang="en-US" sz="2400" dirty="0" smtClean="0">
                <a:ea typeface="ヒラギノ角ゴ Pro W3" charset="0"/>
              </a:rPr>
              <a:t>An excited electron from P680 is </a:t>
            </a:r>
            <a:r>
              <a:rPr lang="en-US" sz="2400" b="1" u="sng" dirty="0" smtClean="0">
                <a:ea typeface="ヒラギノ角ゴ Pro W3" charset="0"/>
              </a:rPr>
              <a:t>transferred to the primary electron acceptor</a:t>
            </a:r>
            <a:r>
              <a:rPr lang="en-US" sz="2400" dirty="0" smtClean="0">
                <a:ea typeface="ヒラギノ角ゴ Pro W3" charset="0"/>
              </a:rPr>
              <a:t> (we now call it [angry] P680</a:t>
            </a:r>
            <a:r>
              <a:rPr lang="en-US" sz="2400" baseline="30000" dirty="0" smtClean="0">
                <a:latin typeface="Symbol" panose="05050102010706020507" pitchFamily="18" charset="2"/>
                <a:ea typeface="ヒラギノ角ゴ Pro W3" charset="0"/>
                <a:cs typeface="Symbol Std"/>
              </a:rPr>
              <a:t>+</a:t>
            </a:r>
            <a:r>
              <a:rPr lang="en-US" sz="2400" dirty="0" smtClean="0">
                <a:ea typeface="ヒラギノ角ゴ Pro W3" charset="0"/>
              </a:rPr>
              <a:t>)</a:t>
            </a:r>
          </a:p>
          <a:p>
            <a:pPr marL="876300" indent="-468313">
              <a:buClrTx/>
              <a:buFont typeface="Times New Roman" charset="0"/>
              <a:buAutoNum type="arabicPeriod" startAt="3"/>
            </a:pPr>
            <a:r>
              <a:rPr lang="en-US" sz="2400" dirty="0">
                <a:ea typeface="ヒラギノ角ゴ Pro W3" charset="0"/>
              </a:rPr>
              <a:t>H</a:t>
            </a:r>
            <a:r>
              <a:rPr lang="en-US" sz="2400" baseline="-25000" dirty="0">
                <a:ea typeface="ヒラギノ角ゴ Pro W3" charset="0"/>
              </a:rPr>
              <a:t>2</a:t>
            </a:r>
            <a:r>
              <a:rPr lang="en-US" sz="2400" dirty="0">
                <a:ea typeface="ヒラギノ角ゴ Pro W3" charset="0"/>
              </a:rPr>
              <a:t>O is </a:t>
            </a:r>
            <a:r>
              <a:rPr lang="en-US" sz="2400" b="1" u="sng" dirty="0">
                <a:ea typeface="ヒラギノ角ゴ Pro W3" charset="0"/>
              </a:rPr>
              <a:t>split</a:t>
            </a:r>
            <a:r>
              <a:rPr lang="en-US" sz="2400" dirty="0">
                <a:ea typeface="ヒラギノ角ゴ Pro W3" charset="0"/>
              </a:rPr>
              <a:t> by enzymes, and the electrons are </a:t>
            </a:r>
            <a:r>
              <a:rPr lang="en-US" sz="2400" b="1" u="sng" dirty="0">
                <a:ea typeface="ヒラギノ角ゴ Pro W3" charset="0"/>
              </a:rPr>
              <a:t>transferred</a:t>
            </a:r>
            <a:r>
              <a:rPr lang="en-US" sz="2400" dirty="0">
                <a:ea typeface="ヒラギノ角ゴ Pro W3" charset="0"/>
              </a:rPr>
              <a:t> from the hydrogen atoms to P680</a:t>
            </a:r>
            <a:r>
              <a:rPr lang="en-US" sz="2000" baseline="30000" dirty="0">
                <a:latin typeface="Symbol" panose="05050102010706020507" pitchFamily="18" charset="2"/>
                <a:ea typeface="ヒラギノ角ゴ Pro W3" charset="0"/>
                <a:cs typeface="Symbol Std"/>
              </a:rPr>
              <a:t>+</a:t>
            </a:r>
            <a:r>
              <a:rPr lang="en-US" sz="2400" dirty="0">
                <a:ea typeface="ヒラギノ角ゴ Pro W3" charset="0"/>
              </a:rPr>
              <a:t>, thus reducing </a:t>
            </a:r>
            <a:r>
              <a:rPr lang="en-US" sz="2400" dirty="0" smtClean="0">
                <a:ea typeface="ヒラギノ角ゴ Pro W3" charset="0"/>
              </a:rPr>
              <a:t>it back to [happy] P680 (original state)</a:t>
            </a:r>
            <a:endParaRPr lang="en-US" sz="2400" dirty="0">
              <a:ea typeface="ヒラギノ角ゴ Pro W3" charset="0"/>
            </a:endParaRPr>
          </a:p>
          <a:p>
            <a:pPr marL="1343025" lvl="1" indent="-292100"/>
            <a:r>
              <a:rPr lang="en-US" sz="2000" dirty="0">
                <a:ea typeface="ヒラギノ角ゴ Pro W3" charset="0"/>
              </a:rPr>
              <a:t>P680</a:t>
            </a:r>
            <a:r>
              <a:rPr lang="en-US" sz="2000" baseline="30000" dirty="0">
                <a:latin typeface="Symbol" panose="05050102010706020507" pitchFamily="18" charset="2"/>
                <a:ea typeface="ヒラギノ角ゴ Pro W3" charset="0"/>
                <a:cs typeface="Symbol Std"/>
              </a:rPr>
              <a:t>+</a:t>
            </a:r>
            <a:r>
              <a:rPr lang="en-US" sz="2000" dirty="0">
                <a:ea typeface="ヒラギノ角ゴ Pro W3" charset="0"/>
              </a:rPr>
              <a:t> is the strongest known biological oxidizing agent</a:t>
            </a:r>
          </a:p>
          <a:p>
            <a:pPr marL="1343025" lvl="1" indent="-292100"/>
            <a:r>
              <a:rPr lang="en-US" sz="2800" b="1" u="sng" dirty="0" smtClean="0">
                <a:ea typeface="ヒラギノ角ゴ Pro W3" charset="0"/>
              </a:rPr>
              <a:t>O</a:t>
            </a:r>
            <a:r>
              <a:rPr lang="en-US" sz="2800" b="1" u="sng" baseline="-25000" dirty="0" smtClean="0">
                <a:ea typeface="ヒラギノ角ゴ Pro W3" charset="0"/>
              </a:rPr>
              <a:t>2</a:t>
            </a:r>
            <a:r>
              <a:rPr lang="en-US" sz="2800" b="1" u="sng" dirty="0" smtClean="0">
                <a:ea typeface="ヒラギノ角ゴ Pro W3" charset="0"/>
              </a:rPr>
              <a:t> IS RELEASED AS A BY-PRODUCT OF THIS REACTION!!! THANK YOU P680!</a:t>
            </a:r>
          </a:p>
          <a:p>
            <a:pPr marL="890588" lvl="1" indent="-482600" eaLnBrk="1" hangingPunct="1">
              <a:buClrTx/>
              <a:buFont typeface="Times New Roman" charset="0"/>
              <a:buAutoNum type="arabicPeriod"/>
              <a:tabLst>
                <a:tab pos="365125" algn="l"/>
              </a:tabLst>
            </a:pPr>
            <a:endParaRPr lang="en-US" sz="2400" dirty="0">
              <a:ea typeface="ヒラギノ角ゴ Pro W3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smtClean="0"/>
              <a:t>Linear Electron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129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10_14ElectronFlow_1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1"/>
          <a:stretch/>
        </p:blipFill>
        <p:spPr>
          <a:xfrm>
            <a:off x="298704" y="1030224"/>
            <a:ext cx="8546592" cy="4584990"/>
          </a:xfrm>
          <a:prstGeom prst="rect">
            <a:avLst/>
          </a:prstGeom>
        </p:spPr>
      </p:pic>
      <p:sp>
        <p:nvSpPr>
          <p:cNvPr id="79873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10.14-1</a:t>
            </a:r>
          </a:p>
        </p:txBody>
      </p:sp>
      <p:sp>
        <p:nvSpPr>
          <p:cNvPr id="79874" name="TextBox 4"/>
          <p:cNvSpPr txBox="1">
            <a:spLocks noChangeArrowheads="1"/>
          </p:cNvSpPr>
          <p:nvPr/>
        </p:nvSpPr>
        <p:spPr bwMode="auto">
          <a:xfrm>
            <a:off x="3019931" y="4488776"/>
            <a:ext cx="13136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Pigment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molecules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617084" y="4574315"/>
            <a:ext cx="468000" cy="1555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783692" y="2045372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45006" y="3004946"/>
            <a:ext cx="270011" cy="363347"/>
            <a:chOff x="345006" y="3004946"/>
            <a:chExt cx="270011" cy="363347"/>
          </a:xfrm>
        </p:grpSpPr>
        <p:sp>
          <p:nvSpPr>
            <p:cNvPr id="8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9" name="TextBox 35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1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 bwMode="auto">
          <a:xfrm flipV="1">
            <a:off x="2495068" y="4729914"/>
            <a:ext cx="590016" cy="1499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1944462" y="3339939"/>
            <a:ext cx="225597" cy="2017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2115058" y="3337341"/>
            <a:ext cx="62397" cy="1925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9" name="Group 18"/>
          <p:cNvGrpSpPr/>
          <p:nvPr/>
        </p:nvGrpSpPr>
        <p:grpSpPr>
          <a:xfrm>
            <a:off x="2178288" y="1947110"/>
            <a:ext cx="270011" cy="363347"/>
            <a:chOff x="345006" y="3004946"/>
            <a:chExt cx="270011" cy="363347"/>
          </a:xfrm>
        </p:grpSpPr>
        <p:sp>
          <p:nvSpPr>
            <p:cNvPr id="20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1" name="TextBox 35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2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1951637" y="3032011"/>
            <a:ext cx="723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P680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240872" y="3368187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898283" y="5049067"/>
            <a:ext cx="21646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Photosystem </a:t>
            </a:r>
            <a:r>
              <a:rPr lang="en-US" sz="1800" b="1" dirty="0" smtClean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II</a:t>
            </a:r>
          </a:p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(PS </a:t>
            </a:r>
            <a:r>
              <a:rPr lang="en-US" sz="1800" b="1" dirty="0" smtClean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II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)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1593047" y="1537892"/>
            <a:ext cx="77457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Primary</a:t>
            </a:r>
          </a:p>
          <a:p>
            <a:pPr algn="ctr"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acceptor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300" y="622300"/>
            <a:ext cx="4419600" cy="331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_14ElectronFlow_2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1"/>
          <a:stretch/>
        </p:blipFill>
        <p:spPr>
          <a:xfrm>
            <a:off x="298704" y="1030224"/>
            <a:ext cx="8546592" cy="4584990"/>
          </a:xfrm>
          <a:prstGeom prst="rect">
            <a:avLst/>
          </a:prstGeom>
        </p:spPr>
      </p:pic>
      <p:sp>
        <p:nvSpPr>
          <p:cNvPr id="81921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10.14-2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19931" y="4488776"/>
            <a:ext cx="13136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Pigment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molecules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617084" y="4574315"/>
            <a:ext cx="468000" cy="1555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783692" y="2045372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5006" y="3004946"/>
            <a:ext cx="270011" cy="363347"/>
            <a:chOff x="345006" y="3004946"/>
            <a:chExt cx="270011" cy="363347"/>
          </a:xfrm>
        </p:grpSpPr>
        <p:sp>
          <p:nvSpPr>
            <p:cNvPr id="9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10" name="TextBox 35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1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 bwMode="auto">
          <a:xfrm flipV="1">
            <a:off x="2495068" y="4729914"/>
            <a:ext cx="590016" cy="1499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1944462" y="3339939"/>
            <a:ext cx="225597" cy="2017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115058" y="3337341"/>
            <a:ext cx="62397" cy="1925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2178288" y="1947110"/>
            <a:ext cx="270011" cy="363347"/>
            <a:chOff x="345006" y="3004946"/>
            <a:chExt cx="270011" cy="363347"/>
          </a:xfrm>
        </p:grpSpPr>
        <p:sp>
          <p:nvSpPr>
            <p:cNvPr id="15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16" name="TextBox 35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2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1951637" y="3032011"/>
            <a:ext cx="723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P680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240872" y="3368187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898283" y="5049067"/>
            <a:ext cx="21646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Photosystem </a:t>
            </a:r>
            <a:r>
              <a:rPr lang="en-US" sz="1800" b="1" dirty="0" smtClean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II</a:t>
            </a:r>
          </a:p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(PS </a:t>
            </a:r>
            <a:r>
              <a:rPr lang="en-US" sz="1800" b="1" dirty="0" smtClean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II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)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1593047" y="1537892"/>
            <a:ext cx="77457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Primary</a:t>
            </a:r>
          </a:p>
          <a:p>
            <a:pPr algn="ctr"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acceptor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24945" y="2469592"/>
            <a:ext cx="270011" cy="363347"/>
            <a:chOff x="345006" y="3004946"/>
            <a:chExt cx="270011" cy="363347"/>
          </a:xfrm>
        </p:grpSpPr>
        <p:sp>
          <p:nvSpPr>
            <p:cNvPr id="22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3" name="TextBox 35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3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1240518" y="2717494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1306947" y="2912879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404998" y="2035665"/>
            <a:ext cx="6891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2 H</a:t>
            </a:r>
            <a:r>
              <a:rPr lang="en-US" sz="2200" b="1" baseline="30000" dirty="0" smtClean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endParaRPr lang="en-US" sz="2200" b="1" baseline="30000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578339" y="2293573"/>
            <a:ext cx="343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endParaRPr lang="en-US" sz="1800" b="1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608197" y="2598371"/>
            <a:ext cx="3687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r>
              <a:rPr lang="en-US" sz="1300" b="1" baseline="-25000" dirty="0" smtClean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endParaRPr lang="en-US" sz="1300" b="1" baseline="-25000" dirty="0">
              <a:solidFill>
                <a:srgbClr val="FFFFFF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1100567" y="2168525"/>
            <a:ext cx="5015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1300" b="1" baseline="-25000" dirty="0" smtClean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r>
              <a:rPr lang="en-US" sz="1200" b="1" dirty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endParaRPr lang="en-US" sz="1200" b="1" baseline="-25000" dirty="0">
              <a:solidFill>
                <a:srgbClr val="FFFFFF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061" y="2589755"/>
            <a:ext cx="27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/>
              </a:rPr>
              <a:t>½</a:t>
            </a:r>
            <a:endParaRPr lang="en-US" sz="1800" b="1" dirty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81928" name="Bent Arrow 81927"/>
          <p:cNvSpPr/>
          <p:nvPr/>
        </p:nvSpPr>
        <p:spPr bwMode="auto">
          <a:xfrm rot="12870382" flipH="1">
            <a:off x="433433" y="513916"/>
            <a:ext cx="718250" cy="2255471"/>
          </a:xfrm>
          <a:prstGeom prst="bentArrow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81929" name="TextBox 81928"/>
          <p:cNvSpPr txBox="1"/>
          <p:nvPr/>
        </p:nvSpPr>
        <p:spPr>
          <a:xfrm>
            <a:off x="1240517" y="238125"/>
            <a:ext cx="4255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OMG! Output Oxygen for us!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98675"/>
            <a:ext cx="8775700" cy="518775"/>
          </a:xfrm>
        </p:spPr>
        <p:txBody>
          <a:bodyPr/>
          <a:lstStyle/>
          <a:p>
            <a:r>
              <a:rPr lang="en-US" dirty="0" smtClean="0">
                <a:ea typeface="ヒラギノ角ゴ Pro W3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86" y="1121000"/>
            <a:ext cx="8367253" cy="3354439"/>
          </a:xfrm>
        </p:spPr>
        <p:txBody>
          <a:bodyPr/>
          <a:lstStyle/>
          <a:p>
            <a:pPr marL="865188" indent="-449263" eaLnBrk="1" hangingPunct="1">
              <a:buClrTx/>
              <a:buFont typeface="Times New Roman" charset="0"/>
              <a:buAutoNum type="arabicPeriod" startAt="4"/>
            </a:pPr>
            <a:r>
              <a:rPr lang="en-US" sz="2400" dirty="0">
                <a:ea typeface="ヒラギノ角ゴ Pro W3" charset="0"/>
              </a:rPr>
              <a:t>Each electron </a:t>
            </a:r>
            <a:r>
              <a:rPr lang="ja-JP" altLang="en-US" sz="2400" b="1" u="sng" dirty="0">
                <a:ea typeface="ヒラギノ角ゴ Pro W3" charset="0"/>
              </a:rPr>
              <a:t>“</a:t>
            </a:r>
            <a:r>
              <a:rPr lang="en-US" altLang="ja-JP" sz="2400" b="1" u="sng" dirty="0">
                <a:ea typeface="ヒラギノ角ゴ Pro W3" charset="0"/>
              </a:rPr>
              <a:t>falls</a:t>
            </a:r>
            <a:r>
              <a:rPr lang="ja-JP" altLang="en-US" sz="2400" b="1" u="sng" dirty="0">
                <a:ea typeface="ヒラギノ角ゴ Pro W3" charset="0"/>
              </a:rPr>
              <a:t>”</a:t>
            </a:r>
            <a:r>
              <a:rPr lang="en-US" altLang="ja-JP" sz="2400" b="1" u="sng" dirty="0">
                <a:ea typeface="ヒラギノ角ゴ Pro W3" charset="0"/>
              </a:rPr>
              <a:t> down</a:t>
            </a:r>
            <a:r>
              <a:rPr lang="en-US" altLang="ja-JP" sz="2400" dirty="0">
                <a:ea typeface="ヒラギノ角ゴ Pro W3" charset="0"/>
              </a:rPr>
              <a:t> an electron transport chain from the primary electron acceptor of PS II to PS I</a:t>
            </a:r>
          </a:p>
          <a:p>
            <a:pPr marL="865188" indent="-449263" eaLnBrk="1" hangingPunct="1">
              <a:buClrTx/>
              <a:buFont typeface="Times New Roman" charset="0"/>
              <a:buAutoNum type="arabicPeriod" startAt="4"/>
            </a:pPr>
            <a:r>
              <a:rPr lang="en-US" sz="2400" dirty="0">
                <a:ea typeface="ヒラギノ角ゴ Pro W3" charset="0"/>
              </a:rPr>
              <a:t>Energy </a:t>
            </a:r>
            <a:r>
              <a:rPr lang="en-US" sz="2400" b="1" u="sng" dirty="0">
                <a:ea typeface="ヒラギノ角ゴ Pro W3" charset="0"/>
              </a:rPr>
              <a:t>released</a:t>
            </a:r>
            <a:r>
              <a:rPr lang="en-US" sz="2400" dirty="0">
                <a:ea typeface="ヒラギノ角ゴ Pro W3" charset="0"/>
              </a:rPr>
              <a:t> by the fall drives the creation of a </a:t>
            </a:r>
            <a:r>
              <a:rPr lang="en-US" sz="2400" b="1" u="sng" dirty="0">
                <a:ea typeface="ヒラギノ角ゴ Pro W3" charset="0"/>
              </a:rPr>
              <a:t>proton gradient</a:t>
            </a:r>
            <a:r>
              <a:rPr lang="en-US" sz="2400" dirty="0">
                <a:ea typeface="ヒラギノ角ゴ Pro W3" charset="0"/>
              </a:rPr>
              <a:t> across the thylakoid membrane</a:t>
            </a:r>
          </a:p>
          <a:p>
            <a:pPr marL="1328738" lvl="1" indent="-285750"/>
            <a:r>
              <a:rPr lang="en-US" sz="2000" b="1" u="sng" dirty="0">
                <a:ea typeface="ヒラギノ角ゴ Pro W3" charset="0"/>
              </a:rPr>
              <a:t>Diffusion of </a:t>
            </a:r>
            <a:r>
              <a:rPr lang="en-US" sz="2000" b="1" u="sng" dirty="0" smtClean="0">
                <a:ea typeface="ヒラギノ角ゴ Pro W3" charset="0"/>
              </a:rPr>
              <a:t>H</a:t>
            </a:r>
            <a:r>
              <a:rPr lang="en-US" sz="2000" b="1" u="sng" baseline="30000" dirty="0">
                <a:latin typeface="Symbol" panose="05050102010706020507" pitchFamily="18" charset="2"/>
                <a:ea typeface="ヒラギノ角ゴ Pro W3" charset="0"/>
                <a:cs typeface="Symbol Std"/>
              </a:rPr>
              <a:t>+</a:t>
            </a:r>
            <a:r>
              <a:rPr lang="en-US" sz="2000" dirty="0" smtClean="0">
                <a:ea typeface="ヒラギノ角ゴ Pro W3" charset="0"/>
              </a:rPr>
              <a:t> </a:t>
            </a:r>
            <a:r>
              <a:rPr lang="en-US" sz="2000" dirty="0">
                <a:ea typeface="ヒラギノ角ゴ Pro W3" charset="0"/>
              </a:rPr>
              <a:t>(protons) across the membrane drives ATP </a:t>
            </a:r>
            <a:r>
              <a:rPr lang="en-US" sz="2000" dirty="0" smtClean="0">
                <a:ea typeface="ヒラギノ角ゴ Pro W3" charset="0"/>
              </a:rPr>
              <a:t>synthesis</a:t>
            </a:r>
          </a:p>
          <a:p>
            <a:pPr marL="862013" indent="-446088">
              <a:buClrTx/>
              <a:buFont typeface="Times New Roman" charset="0"/>
              <a:buAutoNum type="arabicPeriod" startAt="6"/>
              <a:tabLst>
                <a:tab pos="517525" algn="l"/>
              </a:tabLst>
            </a:pPr>
            <a:r>
              <a:rPr lang="en-US" sz="2400" dirty="0">
                <a:ea typeface="ヒラギノ角ゴ Pro W3" charset="0"/>
              </a:rPr>
              <a:t>In PS I (like PS II), </a:t>
            </a:r>
            <a:r>
              <a:rPr lang="en-US" sz="2400" dirty="0" smtClean="0">
                <a:ea typeface="ヒラギノ角ゴ Pro W3" charset="0"/>
              </a:rPr>
              <a:t>light energy ALSO </a:t>
            </a:r>
            <a:r>
              <a:rPr lang="en-US" sz="2400" dirty="0">
                <a:ea typeface="ヒラギノ角ゴ Pro W3" charset="0"/>
              </a:rPr>
              <a:t>excites P700, which loses an electron to an electron acceptor</a:t>
            </a:r>
          </a:p>
          <a:p>
            <a:pPr marL="1335088" lvl="1" indent="-284163"/>
            <a:r>
              <a:rPr lang="en-US" sz="2000" dirty="0">
                <a:ea typeface="ヒラギノ角ゴ Pro W3" charset="0"/>
              </a:rPr>
              <a:t>P700</a:t>
            </a:r>
            <a:r>
              <a:rPr lang="en-US" sz="2000" baseline="30000" dirty="0">
                <a:latin typeface="Symbol" panose="05050102010706020507" pitchFamily="18" charset="2"/>
                <a:ea typeface="ヒラギノ角ゴ Pro W3" charset="0"/>
                <a:cs typeface="Symbol Std"/>
              </a:rPr>
              <a:t>+</a:t>
            </a:r>
            <a:r>
              <a:rPr lang="en-US" sz="2000" dirty="0">
                <a:ea typeface="ヒラギノ角ゴ Pro W3" charset="0"/>
              </a:rPr>
              <a:t> (P700 that is missing an electron) accepts an electron passed down from PS II via the electron transport chain</a:t>
            </a:r>
          </a:p>
          <a:p>
            <a:pPr marL="1042988" lvl="1" indent="0">
              <a:buNone/>
            </a:pPr>
            <a:endParaRPr lang="en-US" sz="2000" dirty="0">
              <a:ea typeface="ヒラギノ角ゴ Pro W3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Linear Electron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377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265610"/>
            <a:ext cx="8499249" cy="4266469"/>
          </a:xfrm>
        </p:spPr>
        <p:txBody>
          <a:bodyPr/>
          <a:lstStyle/>
          <a:p>
            <a:pPr eaLnBrk="1" hangingPunct="1"/>
            <a:r>
              <a:rPr lang="en-US" b="1" dirty="0" smtClean="0">
                <a:ea typeface="ヒラギノ角ゴ Pro W3" charset="0"/>
              </a:rPr>
              <a:t>Autotrophs </a:t>
            </a:r>
            <a:r>
              <a:rPr lang="en-US" dirty="0" smtClean="0">
                <a:ea typeface="ヒラギノ角ゴ Pro W3" charset="0"/>
              </a:rPr>
              <a:t>sustain themselves without eating anything derived from other organisms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Autotrophs are the </a:t>
            </a:r>
            <a:r>
              <a:rPr lang="en-US" b="1" u="sng" dirty="0" smtClean="0">
                <a:ea typeface="ヒラギノ角ゴ Pro W3" charset="0"/>
              </a:rPr>
              <a:t>PRODUCERS</a:t>
            </a:r>
            <a:r>
              <a:rPr lang="en-US" dirty="0" smtClean="0">
                <a:ea typeface="ヒラギノ角ゴ Pro W3" charset="0"/>
              </a:rPr>
              <a:t> of the biosphere, producing organic molecules from CO</a:t>
            </a:r>
            <a:r>
              <a:rPr lang="en-US" baseline="-25000" dirty="0" smtClean="0">
                <a:ea typeface="ヒラギノ角ゴ Pro W3" charset="0"/>
              </a:rPr>
              <a:t>2</a:t>
            </a:r>
            <a:r>
              <a:rPr lang="en-US" dirty="0" smtClean="0">
                <a:ea typeface="ヒラギノ角ゴ Pro W3" charset="0"/>
              </a:rPr>
              <a:t> and other inorganic molecules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Almost all plants are photoautotrophs, using the energy of sunlight to make organic molecules</a:t>
            </a:r>
            <a:endParaRPr lang="en-US" dirty="0">
              <a:ea typeface="ヒラギノ角ゴ Pro W3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smtClean="0"/>
              <a:t>The Process That Feeds the Biosphere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599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_14ElectronFlow_3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4"/>
          <a:stretch/>
        </p:blipFill>
        <p:spPr>
          <a:xfrm>
            <a:off x="298704" y="1030224"/>
            <a:ext cx="8546592" cy="4606937"/>
          </a:xfrm>
          <a:prstGeom prst="rect">
            <a:avLst/>
          </a:prstGeom>
        </p:spPr>
      </p:pic>
      <p:sp>
        <p:nvSpPr>
          <p:cNvPr id="83969" name="Title 1"/>
          <p:cNvSpPr>
            <a:spLocks noGrp="1"/>
          </p:cNvSpPr>
          <p:nvPr>
            <p:ph type="title"/>
          </p:nvPr>
        </p:nvSpPr>
        <p:spPr bwMode="auto">
          <a:xfrm>
            <a:off x="1" y="0"/>
            <a:ext cx="1995714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10.14-3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19931" y="4488776"/>
            <a:ext cx="13136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Pigment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molecules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617084" y="4574315"/>
            <a:ext cx="468000" cy="1555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783692" y="2045372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5006" y="3004946"/>
            <a:ext cx="270011" cy="363347"/>
            <a:chOff x="345006" y="3004946"/>
            <a:chExt cx="270011" cy="363347"/>
          </a:xfrm>
        </p:grpSpPr>
        <p:sp>
          <p:nvSpPr>
            <p:cNvPr id="9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10" name="TextBox 35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1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 bwMode="auto">
          <a:xfrm flipV="1">
            <a:off x="2495068" y="4729914"/>
            <a:ext cx="590016" cy="1499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1944462" y="3339939"/>
            <a:ext cx="225597" cy="2017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115058" y="3337341"/>
            <a:ext cx="62397" cy="1925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2178288" y="1947110"/>
            <a:ext cx="270011" cy="363347"/>
            <a:chOff x="345006" y="3004946"/>
            <a:chExt cx="270011" cy="363347"/>
          </a:xfrm>
        </p:grpSpPr>
        <p:sp>
          <p:nvSpPr>
            <p:cNvPr id="15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16" name="TextBox 35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2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1951637" y="3032011"/>
            <a:ext cx="723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P680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240872" y="3368187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898283" y="5049067"/>
            <a:ext cx="21646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Photosystem </a:t>
            </a:r>
            <a:r>
              <a:rPr lang="en-US" sz="1800" b="1" dirty="0" smtClean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II</a:t>
            </a:r>
          </a:p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(PS </a:t>
            </a:r>
            <a:r>
              <a:rPr lang="en-US" sz="1800" b="1" dirty="0" smtClean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II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)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1593047" y="1537892"/>
            <a:ext cx="77457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Primary</a:t>
            </a:r>
          </a:p>
          <a:p>
            <a:pPr algn="ctr"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acceptor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24945" y="2469592"/>
            <a:ext cx="270011" cy="363347"/>
            <a:chOff x="345006" y="3004946"/>
            <a:chExt cx="270011" cy="363347"/>
          </a:xfrm>
        </p:grpSpPr>
        <p:sp>
          <p:nvSpPr>
            <p:cNvPr id="22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3" name="TextBox 35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3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1240518" y="2717494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1306947" y="2912879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404998" y="2035665"/>
            <a:ext cx="6891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2 H</a:t>
            </a:r>
            <a:r>
              <a:rPr lang="en-US" sz="2200" b="1" baseline="30000" dirty="0" smtClean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endParaRPr lang="en-US" sz="2200" b="1" baseline="30000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578339" y="2293573"/>
            <a:ext cx="343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endParaRPr lang="en-US" sz="1800" b="1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608197" y="2598371"/>
            <a:ext cx="3687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r>
              <a:rPr lang="en-US" sz="1300" b="1" baseline="-25000" dirty="0" smtClean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endParaRPr lang="en-US" sz="1300" b="1" baseline="-25000" dirty="0">
              <a:solidFill>
                <a:srgbClr val="FFFFFF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1100567" y="2168525"/>
            <a:ext cx="5015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1300" b="1" baseline="-25000" dirty="0" smtClean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r>
              <a:rPr lang="en-US" sz="1200" b="1" dirty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endParaRPr lang="en-US" sz="1200" b="1" baseline="-25000" dirty="0">
              <a:solidFill>
                <a:srgbClr val="FFFFFF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3629849" y="3911938"/>
            <a:ext cx="527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584008" y="985165"/>
            <a:ext cx="270011" cy="363347"/>
            <a:chOff x="345006" y="3004946"/>
            <a:chExt cx="270011" cy="363347"/>
          </a:xfrm>
        </p:grpSpPr>
        <p:sp>
          <p:nvSpPr>
            <p:cNvPr id="35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6" name="TextBox 35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4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791533" y="3038390"/>
            <a:ext cx="270011" cy="363347"/>
            <a:chOff x="345006" y="3004946"/>
            <a:chExt cx="270011" cy="363347"/>
          </a:xfrm>
        </p:grpSpPr>
        <p:sp>
          <p:nvSpPr>
            <p:cNvPr id="38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9" name="TextBox 38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5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40" name="TextBox 4"/>
          <p:cNvSpPr txBox="1">
            <a:spLocks noChangeArrowheads="1"/>
          </p:cNvSpPr>
          <p:nvPr/>
        </p:nvSpPr>
        <p:spPr bwMode="auto">
          <a:xfrm>
            <a:off x="2814283" y="1019183"/>
            <a:ext cx="1297646" cy="85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Electron</a:t>
            </a:r>
          </a:p>
          <a:p>
            <a:pPr eaLnBrk="0" hangingPunct="0"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transport</a:t>
            </a:r>
          </a:p>
          <a:p>
            <a:pPr eaLnBrk="0" hangingPunct="0"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chain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"/>
          <p:cNvSpPr txBox="1">
            <a:spLocks noChangeArrowheads="1"/>
          </p:cNvSpPr>
          <p:nvPr/>
        </p:nvSpPr>
        <p:spPr bwMode="auto">
          <a:xfrm>
            <a:off x="3561904" y="2169372"/>
            <a:ext cx="12976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Cytochrome</a:t>
            </a:r>
          </a:p>
          <a:p>
            <a:pPr algn="ctr"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complex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"/>
          <p:cNvSpPr txBox="1">
            <a:spLocks noChangeArrowheads="1"/>
          </p:cNvSpPr>
          <p:nvPr/>
        </p:nvSpPr>
        <p:spPr bwMode="auto">
          <a:xfrm>
            <a:off x="2910131" y="1867449"/>
            <a:ext cx="458963" cy="29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 err="1" smtClean="0">
                <a:solidFill>
                  <a:srgbClr val="000000"/>
                </a:solidFill>
                <a:ea typeface="ＭＳ Ｐゴシック" pitchFamily="34" charset="-128"/>
              </a:rPr>
              <a:t>Pq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3" name="TextBox 4"/>
          <p:cNvSpPr txBox="1">
            <a:spLocks noChangeArrowheads="1"/>
          </p:cNvSpPr>
          <p:nvPr/>
        </p:nvSpPr>
        <p:spPr bwMode="auto">
          <a:xfrm>
            <a:off x="4659377" y="2706129"/>
            <a:ext cx="458963" cy="29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Pc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3061" y="2589755"/>
            <a:ext cx="27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/>
              </a:rPr>
              <a:t>½</a:t>
            </a:r>
            <a:endParaRPr lang="en-US" sz="1800" b="1" dirty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0374" y="5695398"/>
            <a:ext cx="2526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WHOA! Output!!!</a:t>
            </a:r>
            <a:endParaRPr lang="en-US" sz="2000" dirty="0"/>
          </a:p>
        </p:txBody>
      </p:sp>
      <p:sp>
        <p:nvSpPr>
          <p:cNvPr id="26" name="Bent Arrow 25"/>
          <p:cNvSpPr/>
          <p:nvPr/>
        </p:nvSpPr>
        <p:spPr bwMode="auto">
          <a:xfrm rot="8309144">
            <a:off x="4309037" y="4222319"/>
            <a:ext cx="525926" cy="1571335"/>
          </a:xfrm>
          <a:prstGeom prst="bentArrow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45" name="Bent Arrow 44"/>
          <p:cNvSpPr/>
          <p:nvPr/>
        </p:nvSpPr>
        <p:spPr bwMode="auto">
          <a:xfrm rot="12870382" flipH="1">
            <a:off x="433433" y="513916"/>
            <a:ext cx="718250" cy="2255471"/>
          </a:xfrm>
          <a:prstGeom prst="bentArrow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40517" y="238125"/>
            <a:ext cx="4255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OMG! Output Oxygen for us!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6" name="Picture 86015" descr="10_14ElectronFlow_4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4"/>
          <a:stretch/>
        </p:blipFill>
        <p:spPr>
          <a:xfrm>
            <a:off x="298704" y="1030224"/>
            <a:ext cx="8546592" cy="4606937"/>
          </a:xfrm>
          <a:prstGeom prst="rect">
            <a:avLst/>
          </a:prstGeom>
        </p:spPr>
      </p:pic>
      <p:sp>
        <p:nvSpPr>
          <p:cNvPr id="8601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10.14-4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19931" y="4488776"/>
            <a:ext cx="13136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Pigment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molecules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617084" y="4574315"/>
            <a:ext cx="468000" cy="1555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783692" y="2045372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5006" y="3004946"/>
            <a:ext cx="270011" cy="363347"/>
            <a:chOff x="345006" y="3004946"/>
            <a:chExt cx="270011" cy="363347"/>
          </a:xfrm>
        </p:grpSpPr>
        <p:sp>
          <p:nvSpPr>
            <p:cNvPr id="9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10" name="TextBox 35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1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 bwMode="auto">
          <a:xfrm flipV="1">
            <a:off x="2495068" y="4729914"/>
            <a:ext cx="590016" cy="1499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1944462" y="3339939"/>
            <a:ext cx="225597" cy="2017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115058" y="3337341"/>
            <a:ext cx="62397" cy="1925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2178288" y="1947110"/>
            <a:ext cx="270011" cy="363347"/>
            <a:chOff x="345006" y="3004946"/>
            <a:chExt cx="270011" cy="363347"/>
          </a:xfrm>
        </p:grpSpPr>
        <p:sp>
          <p:nvSpPr>
            <p:cNvPr id="15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16" name="TextBox 35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2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1951637" y="3032011"/>
            <a:ext cx="723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P680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240872" y="3368187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898283" y="5049067"/>
            <a:ext cx="21646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Photosystem </a:t>
            </a:r>
            <a:r>
              <a:rPr lang="en-US" sz="1800" b="1" dirty="0" smtClean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II</a:t>
            </a:r>
          </a:p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(PS </a:t>
            </a:r>
            <a:r>
              <a:rPr lang="en-US" sz="1800" b="1" dirty="0" smtClean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II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)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1593047" y="1537892"/>
            <a:ext cx="77457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Primary</a:t>
            </a:r>
          </a:p>
          <a:p>
            <a:pPr algn="ctr"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acceptor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24945" y="2469592"/>
            <a:ext cx="270011" cy="363347"/>
            <a:chOff x="345006" y="3004946"/>
            <a:chExt cx="270011" cy="363347"/>
          </a:xfrm>
        </p:grpSpPr>
        <p:sp>
          <p:nvSpPr>
            <p:cNvPr id="22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3" name="TextBox 35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3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1240518" y="2717494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1306947" y="2912879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404998" y="2035665"/>
            <a:ext cx="6891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2 H</a:t>
            </a:r>
            <a:r>
              <a:rPr lang="en-US" sz="2200" b="1" baseline="30000" dirty="0" smtClean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endParaRPr lang="en-US" sz="2200" b="1" baseline="30000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578339" y="2293573"/>
            <a:ext cx="343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endParaRPr lang="en-US" sz="1800" b="1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608197" y="2598371"/>
            <a:ext cx="3687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r>
              <a:rPr lang="en-US" sz="1300" b="1" baseline="-25000" dirty="0" smtClean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endParaRPr lang="en-US" sz="1300" b="1" baseline="-25000" dirty="0">
              <a:solidFill>
                <a:srgbClr val="FFFFFF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1100567" y="2168525"/>
            <a:ext cx="5015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1300" b="1" baseline="-25000" dirty="0" smtClean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r>
              <a:rPr lang="en-US" sz="1200" b="1" dirty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endParaRPr lang="en-US" sz="1200" b="1" baseline="-25000" dirty="0">
              <a:solidFill>
                <a:srgbClr val="FFFFFF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3629849" y="3911938"/>
            <a:ext cx="527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584008" y="985165"/>
            <a:ext cx="270011" cy="363347"/>
            <a:chOff x="345006" y="3004946"/>
            <a:chExt cx="270011" cy="363347"/>
          </a:xfrm>
        </p:grpSpPr>
        <p:sp>
          <p:nvSpPr>
            <p:cNvPr id="35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6" name="TextBox 35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4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791533" y="3038390"/>
            <a:ext cx="270011" cy="363347"/>
            <a:chOff x="345006" y="3004946"/>
            <a:chExt cx="270011" cy="363347"/>
          </a:xfrm>
        </p:grpSpPr>
        <p:sp>
          <p:nvSpPr>
            <p:cNvPr id="38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9" name="TextBox 38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5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40" name="TextBox 4"/>
          <p:cNvSpPr txBox="1">
            <a:spLocks noChangeArrowheads="1"/>
          </p:cNvSpPr>
          <p:nvPr/>
        </p:nvSpPr>
        <p:spPr bwMode="auto">
          <a:xfrm>
            <a:off x="2814283" y="1019183"/>
            <a:ext cx="1297646" cy="85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Electron</a:t>
            </a:r>
          </a:p>
          <a:p>
            <a:pPr eaLnBrk="0" hangingPunct="0"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transport</a:t>
            </a:r>
          </a:p>
          <a:p>
            <a:pPr eaLnBrk="0" hangingPunct="0"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chain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"/>
          <p:cNvSpPr txBox="1">
            <a:spLocks noChangeArrowheads="1"/>
          </p:cNvSpPr>
          <p:nvPr/>
        </p:nvSpPr>
        <p:spPr bwMode="auto">
          <a:xfrm>
            <a:off x="3561904" y="2169372"/>
            <a:ext cx="12976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Cytochrome</a:t>
            </a:r>
          </a:p>
          <a:p>
            <a:pPr algn="ctr"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complex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"/>
          <p:cNvSpPr txBox="1">
            <a:spLocks noChangeArrowheads="1"/>
          </p:cNvSpPr>
          <p:nvPr/>
        </p:nvSpPr>
        <p:spPr bwMode="auto">
          <a:xfrm>
            <a:off x="2910131" y="1867449"/>
            <a:ext cx="458963" cy="29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 err="1" smtClean="0">
                <a:solidFill>
                  <a:srgbClr val="000000"/>
                </a:solidFill>
                <a:ea typeface="ＭＳ Ｐゴシック" pitchFamily="34" charset="-128"/>
              </a:rPr>
              <a:t>Pq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3" name="TextBox 4"/>
          <p:cNvSpPr txBox="1">
            <a:spLocks noChangeArrowheads="1"/>
          </p:cNvSpPr>
          <p:nvPr/>
        </p:nvSpPr>
        <p:spPr bwMode="auto">
          <a:xfrm>
            <a:off x="4659377" y="2706129"/>
            <a:ext cx="458963" cy="29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Pc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"/>
          <p:cNvSpPr txBox="1">
            <a:spLocks noChangeArrowheads="1"/>
          </p:cNvSpPr>
          <p:nvPr/>
        </p:nvSpPr>
        <p:spPr bwMode="auto">
          <a:xfrm>
            <a:off x="5854213" y="2838556"/>
            <a:ext cx="723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P700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5" name="Straight Connector 44"/>
          <p:cNvCxnSpPr/>
          <p:nvPr/>
        </p:nvCxnSpPr>
        <p:spPr bwMode="auto">
          <a:xfrm flipV="1">
            <a:off x="5835403" y="3122032"/>
            <a:ext cx="214483" cy="19316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5993740" y="3119435"/>
            <a:ext cx="63542" cy="1825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Box 4"/>
          <p:cNvSpPr txBox="1">
            <a:spLocks noChangeArrowheads="1"/>
          </p:cNvSpPr>
          <p:nvPr/>
        </p:nvSpPr>
        <p:spPr bwMode="auto">
          <a:xfrm>
            <a:off x="7094525" y="3165125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0" name="TextBox 4"/>
          <p:cNvSpPr txBox="1">
            <a:spLocks noChangeArrowheads="1"/>
          </p:cNvSpPr>
          <p:nvPr/>
        </p:nvSpPr>
        <p:spPr bwMode="auto">
          <a:xfrm>
            <a:off x="4948554" y="4829390"/>
            <a:ext cx="18407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Photosystem </a:t>
            </a:r>
            <a:r>
              <a:rPr lang="en-US" sz="1800" b="1" dirty="0" smtClean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</a:t>
            </a:r>
          </a:p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(PS </a:t>
            </a:r>
            <a:r>
              <a:rPr lang="en-US" sz="1800" b="1" dirty="0" smtClean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)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917110" y="3553998"/>
            <a:ext cx="270011" cy="363347"/>
            <a:chOff x="345006" y="3004946"/>
            <a:chExt cx="270011" cy="363347"/>
          </a:xfrm>
        </p:grpSpPr>
        <p:sp>
          <p:nvSpPr>
            <p:cNvPr id="52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53" name="TextBox 52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6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54" name="TextBox 4"/>
          <p:cNvSpPr txBox="1">
            <a:spLocks noChangeArrowheads="1"/>
          </p:cNvSpPr>
          <p:nvPr/>
        </p:nvSpPr>
        <p:spPr bwMode="auto">
          <a:xfrm>
            <a:off x="5478560" y="1304487"/>
            <a:ext cx="77457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Primary</a:t>
            </a:r>
          </a:p>
          <a:p>
            <a:pPr algn="ctr"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acceptor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5" name="TextBox 4"/>
          <p:cNvSpPr txBox="1">
            <a:spLocks noChangeArrowheads="1"/>
          </p:cNvSpPr>
          <p:nvPr/>
        </p:nvSpPr>
        <p:spPr bwMode="auto">
          <a:xfrm>
            <a:off x="5682935" y="1805102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23061" y="2589755"/>
            <a:ext cx="27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/>
              </a:rPr>
              <a:t>½</a:t>
            </a:r>
            <a:endParaRPr lang="en-US" sz="1800" b="1" dirty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40517" y="238125"/>
            <a:ext cx="4255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OMG! Output Oxygen for us!</a:t>
            </a:r>
            <a:endParaRPr lang="en-US" sz="2000" dirty="0"/>
          </a:p>
        </p:txBody>
      </p:sp>
      <p:sp>
        <p:nvSpPr>
          <p:cNvPr id="59" name="Bent Arrow 58"/>
          <p:cNvSpPr/>
          <p:nvPr/>
        </p:nvSpPr>
        <p:spPr bwMode="auto">
          <a:xfrm rot="12870382" flipH="1">
            <a:off x="433433" y="513916"/>
            <a:ext cx="718250" cy="2255471"/>
          </a:xfrm>
          <a:prstGeom prst="bentArrow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0374" y="5695398"/>
            <a:ext cx="2526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WHOA! Output!!!</a:t>
            </a:r>
            <a:endParaRPr lang="en-US" sz="2000" dirty="0"/>
          </a:p>
        </p:txBody>
      </p:sp>
      <p:sp>
        <p:nvSpPr>
          <p:cNvPr id="61" name="Bent Arrow 60"/>
          <p:cNvSpPr/>
          <p:nvPr/>
        </p:nvSpPr>
        <p:spPr bwMode="auto">
          <a:xfrm rot="8309144">
            <a:off x="4309037" y="4208483"/>
            <a:ext cx="525926" cy="1571335"/>
          </a:xfrm>
          <a:prstGeom prst="bentArrow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98675"/>
            <a:ext cx="8775700" cy="518775"/>
          </a:xfrm>
        </p:spPr>
        <p:txBody>
          <a:bodyPr/>
          <a:lstStyle/>
          <a:p>
            <a:r>
              <a:rPr lang="en-US" dirty="0" smtClean="0">
                <a:ea typeface="ヒラギノ角ゴ Pro W3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4" y="1294805"/>
            <a:ext cx="8199373" cy="3901838"/>
          </a:xfrm>
        </p:spPr>
        <p:txBody>
          <a:bodyPr/>
          <a:lstStyle/>
          <a:p>
            <a:pPr marL="876300" indent="-460375" eaLnBrk="1" hangingPunct="1">
              <a:buClrTx/>
              <a:buFont typeface="Times New Roman" charset="0"/>
              <a:buAutoNum type="arabicPeriod" startAt="7"/>
            </a:pPr>
            <a:r>
              <a:rPr lang="en-US" sz="2600" dirty="0">
                <a:ea typeface="ヒラギノ角ゴ Pro W3" charset="0"/>
              </a:rPr>
              <a:t>Each electron </a:t>
            </a:r>
            <a:r>
              <a:rPr lang="ja-JP" altLang="en-US" sz="2600" b="1" u="sng" dirty="0">
                <a:ea typeface="ヒラギノ角ゴ Pro W3" charset="0"/>
              </a:rPr>
              <a:t>“</a:t>
            </a:r>
            <a:r>
              <a:rPr lang="en-US" altLang="ja-JP" sz="2600" b="1" u="sng" dirty="0">
                <a:ea typeface="ヒラギノ角ゴ Pro W3" charset="0"/>
              </a:rPr>
              <a:t>falls</a:t>
            </a:r>
            <a:r>
              <a:rPr lang="ja-JP" altLang="en-US" sz="2600" b="1" u="sng" dirty="0">
                <a:ea typeface="ヒラギノ角ゴ Pro W3" charset="0"/>
              </a:rPr>
              <a:t>”</a:t>
            </a:r>
            <a:r>
              <a:rPr lang="en-US" altLang="ja-JP" sz="2600" b="1" u="sng" dirty="0">
                <a:ea typeface="ヒラギノ角ゴ Pro W3" charset="0"/>
              </a:rPr>
              <a:t> down</a:t>
            </a:r>
            <a:r>
              <a:rPr lang="en-US" altLang="ja-JP" sz="2600" dirty="0">
                <a:ea typeface="ヒラギノ角ゴ Pro W3" charset="0"/>
              </a:rPr>
              <a:t> an electron transport chain from the primary electron acceptor of PS I to the protein </a:t>
            </a:r>
            <a:r>
              <a:rPr lang="en-US" altLang="ja-JP" sz="2600" dirty="0" err="1">
                <a:ea typeface="ヒラギノ角ゴ Pro W3" charset="0"/>
              </a:rPr>
              <a:t>ferredoxin</a:t>
            </a:r>
            <a:r>
              <a:rPr lang="en-US" altLang="ja-JP" sz="2600" dirty="0">
                <a:ea typeface="ヒラギノ角ゴ Pro W3" charset="0"/>
              </a:rPr>
              <a:t> (</a:t>
            </a:r>
            <a:r>
              <a:rPr lang="en-US" altLang="ja-JP" sz="2600" dirty="0" err="1">
                <a:ea typeface="ヒラギノ角ゴ Pro W3" charset="0"/>
              </a:rPr>
              <a:t>Fd</a:t>
            </a:r>
            <a:r>
              <a:rPr lang="en-US" altLang="ja-JP" sz="2600" dirty="0">
                <a:ea typeface="ヒラギノ角ゴ Pro W3" charset="0"/>
              </a:rPr>
              <a:t>)</a:t>
            </a:r>
          </a:p>
          <a:p>
            <a:pPr marL="876300" indent="-460375">
              <a:buClrTx/>
              <a:buFont typeface="Times New Roman" charset="0"/>
              <a:buAutoNum type="arabicPeriod" startAt="7"/>
            </a:pPr>
            <a:r>
              <a:rPr lang="en-US" sz="2600" dirty="0">
                <a:ea typeface="ヒラギノ角ゴ Pro W3" charset="0"/>
              </a:rPr>
              <a:t>The electrons are then </a:t>
            </a:r>
            <a:r>
              <a:rPr lang="en-US" sz="2600" b="1" u="sng" dirty="0">
                <a:ea typeface="ヒラギノ角ゴ Pro W3" charset="0"/>
              </a:rPr>
              <a:t>transferred</a:t>
            </a:r>
            <a:r>
              <a:rPr lang="en-US" sz="2600" dirty="0">
                <a:ea typeface="ヒラギノ角ゴ Pro W3" charset="0"/>
              </a:rPr>
              <a:t> to </a:t>
            </a:r>
            <a:r>
              <a:rPr lang="en-US" sz="2600" dirty="0" smtClean="0">
                <a:ea typeface="ヒラギノ角ゴ Pro W3" charset="0"/>
              </a:rPr>
              <a:t>NADP</a:t>
            </a:r>
            <a:r>
              <a:rPr lang="en-US" sz="2400" baseline="30000" dirty="0">
                <a:latin typeface="Symbol" panose="05050102010706020507" pitchFamily="18" charset="2"/>
                <a:ea typeface="ヒラギノ角ゴ Pro W3" charset="0"/>
                <a:cs typeface="Symbol Std"/>
              </a:rPr>
              <a:t>+</a:t>
            </a:r>
            <a:r>
              <a:rPr lang="en-US" sz="2600" dirty="0" smtClean="0">
                <a:ea typeface="ヒラギノ角ゴ Pro W3" charset="0"/>
              </a:rPr>
              <a:t> </a:t>
            </a:r>
            <a:r>
              <a:rPr lang="en-US" sz="2600" dirty="0">
                <a:ea typeface="ヒラギノ角ゴ Pro W3" charset="0"/>
              </a:rPr>
              <a:t>and reduce it to NADPH</a:t>
            </a:r>
          </a:p>
          <a:p>
            <a:pPr marL="1343025" lvl="1" indent="-292100" eaLnBrk="1" hangingPunct="1">
              <a:tabLst>
                <a:tab pos="1101725" algn="l"/>
              </a:tabLst>
            </a:pPr>
            <a:r>
              <a:rPr lang="en-US" sz="2400" dirty="0">
                <a:ea typeface="ヒラギノ角ゴ Pro W3" charset="0"/>
              </a:rPr>
              <a:t>The electrons of NADPH are available for the reactions of the Calvin </a:t>
            </a:r>
            <a:r>
              <a:rPr lang="en-US" sz="2400" dirty="0" smtClean="0">
                <a:ea typeface="ヒラギノ角ゴ Pro W3" charset="0"/>
              </a:rPr>
              <a:t>cycle</a:t>
            </a:r>
            <a:endParaRPr lang="en-US" sz="2400" dirty="0">
              <a:ea typeface="ヒラギノ角ゴ Pro W3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smtClean="0"/>
              <a:t>Linear Electron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50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_14ElectronFlow_5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5"/>
          <a:stretch/>
        </p:blipFill>
        <p:spPr>
          <a:xfrm>
            <a:off x="298704" y="1030224"/>
            <a:ext cx="8546592" cy="4590550"/>
          </a:xfrm>
          <a:prstGeom prst="rect">
            <a:avLst/>
          </a:prstGeom>
        </p:spPr>
      </p:pic>
      <p:sp>
        <p:nvSpPr>
          <p:cNvPr id="88065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2013857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10.14-5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19931" y="4488776"/>
            <a:ext cx="13136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Pigment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molecules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617084" y="4574315"/>
            <a:ext cx="468000" cy="1555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783692" y="2045372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5006" y="3004946"/>
            <a:ext cx="270011" cy="363347"/>
            <a:chOff x="345006" y="3004946"/>
            <a:chExt cx="270011" cy="363347"/>
          </a:xfrm>
        </p:grpSpPr>
        <p:sp>
          <p:nvSpPr>
            <p:cNvPr id="9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10" name="TextBox 35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1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 bwMode="auto">
          <a:xfrm flipV="1">
            <a:off x="2495068" y="4729914"/>
            <a:ext cx="590016" cy="1499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1944462" y="3339939"/>
            <a:ext cx="225597" cy="2017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115058" y="3337341"/>
            <a:ext cx="62397" cy="1925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2178288" y="1947110"/>
            <a:ext cx="270011" cy="363347"/>
            <a:chOff x="345006" y="3004946"/>
            <a:chExt cx="270011" cy="363347"/>
          </a:xfrm>
        </p:grpSpPr>
        <p:sp>
          <p:nvSpPr>
            <p:cNvPr id="15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16" name="TextBox 35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2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1951637" y="3032011"/>
            <a:ext cx="723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P680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240872" y="3368187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898283" y="5049067"/>
            <a:ext cx="21646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Photosystem </a:t>
            </a:r>
            <a:r>
              <a:rPr lang="en-US" sz="1800" b="1" dirty="0" smtClean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II</a:t>
            </a:r>
          </a:p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(PS </a:t>
            </a:r>
            <a:r>
              <a:rPr lang="en-US" sz="1800" b="1" dirty="0" smtClean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II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)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1593047" y="1537892"/>
            <a:ext cx="77457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Primary</a:t>
            </a:r>
          </a:p>
          <a:p>
            <a:pPr algn="ctr"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acceptor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24945" y="2469592"/>
            <a:ext cx="270011" cy="363347"/>
            <a:chOff x="345006" y="3004946"/>
            <a:chExt cx="270011" cy="363347"/>
          </a:xfrm>
        </p:grpSpPr>
        <p:sp>
          <p:nvSpPr>
            <p:cNvPr id="22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3" name="TextBox 35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3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1240518" y="2717494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1306947" y="2912879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404998" y="2035665"/>
            <a:ext cx="6891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2 H</a:t>
            </a:r>
            <a:r>
              <a:rPr lang="en-US" sz="2200" b="1" baseline="30000" dirty="0" smtClean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endParaRPr lang="en-US" sz="2200" b="1" baseline="30000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578339" y="2293573"/>
            <a:ext cx="343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endParaRPr lang="en-US" sz="1800" b="1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608197" y="2598371"/>
            <a:ext cx="3687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r>
              <a:rPr lang="en-US" sz="1300" b="1" baseline="-25000" dirty="0" smtClean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endParaRPr lang="en-US" sz="1300" b="1" baseline="-25000" dirty="0">
              <a:solidFill>
                <a:srgbClr val="FFFFFF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1100567" y="2168525"/>
            <a:ext cx="5015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1300" b="1" baseline="-25000" dirty="0" smtClean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r>
              <a:rPr lang="en-US" sz="1200" b="1" dirty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endParaRPr lang="en-US" sz="1200" b="1" baseline="-25000" dirty="0">
              <a:solidFill>
                <a:srgbClr val="FFFFFF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3629849" y="3911938"/>
            <a:ext cx="527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584008" y="985165"/>
            <a:ext cx="270011" cy="363347"/>
            <a:chOff x="345006" y="3004946"/>
            <a:chExt cx="270011" cy="363347"/>
          </a:xfrm>
        </p:grpSpPr>
        <p:sp>
          <p:nvSpPr>
            <p:cNvPr id="35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6" name="TextBox 35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4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791533" y="3038390"/>
            <a:ext cx="270011" cy="363347"/>
            <a:chOff x="345006" y="3004946"/>
            <a:chExt cx="270011" cy="363347"/>
          </a:xfrm>
        </p:grpSpPr>
        <p:sp>
          <p:nvSpPr>
            <p:cNvPr id="38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9" name="TextBox 38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5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40" name="TextBox 4"/>
          <p:cNvSpPr txBox="1">
            <a:spLocks noChangeArrowheads="1"/>
          </p:cNvSpPr>
          <p:nvPr/>
        </p:nvSpPr>
        <p:spPr bwMode="auto">
          <a:xfrm>
            <a:off x="2814283" y="1019183"/>
            <a:ext cx="1297646" cy="85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Electron</a:t>
            </a:r>
          </a:p>
          <a:p>
            <a:pPr eaLnBrk="0" hangingPunct="0"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transport</a:t>
            </a:r>
          </a:p>
          <a:p>
            <a:pPr eaLnBrk="0" hangingPunct="0"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chain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"/>
          <p:cNvSpPr txBox="1">
            <a:spLocks noChangeArrowheads="1"/>
          </p:cNvSpPr>
          <p:nvPr/>
        </p:nvSpPr>
        <p:spPr bwMode="auto">
          <a:xfrm>
            <a:off x="3561904" y="2169372"/>
            <a:ext cx="12976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Cytochrome</a:t>
            </a:r>
          </a:p>
          <a:p>
            <a:pPr algn="ctr"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complex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"/>
          <p:cNvSpPr txBox="1">
            <a:spLocks noChangeArrowheads="1"/>
          </p:cNvSpPr>
          <p:nvPr/>
        </p:nvSpPr>
        <p:spPr bwMode="auto">
          <a:xfrm>
            <a:off x="2910131" y="1867449"/>
            <a:ext cx="458963" cy="29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 err="1" smtClean="0">
                <a:solidFill>
                  <a:srgbClr val="000000"/>
                </a:solidFill>
                <a:ea typeface="ＭＳ Ｐゴシック" pitchFamily="34" charset="-128"/>
              </a:rPr>
              <a:t>Pq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3" name="TextBox 4"/>
          <p:cNvSpPr txBox="1">
            <a:spLocks noChangeArrowheads="1"/>
          </p:cNvSpPr>
          <p:nvPr/>
        </p:nvSpPr>
        <p:spPr bwMode="auto">
          <a:xfrm>
            <a:off x="4659377" y="2706129"/>
            <a:ext cx="458963" cy="29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Pc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"/>
          <p:cNvSpPr txBox="1">
            <a:spLocks noChangeArrowheads="1"/>
          </p:cNvSpPr>
          <p:nvPr/>
        </p:nvSpPr>
        <p:spPr bwMode="auto">
          <a:xfrm>
            <a:off x="5854213" y="2838556"/>
            <a:ext cx="723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P700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5" name="Straight Connector 44"/>
          <p:cNvCxnSpPr/>
          <p:nvPr/>
        </p:nvCxnSpPr>
        <p:spPr bwMode="auto">
          <a:xfrm flipV="1">
            <a:off x="5835403" y="3122032"/>
            <a:ext cx="214483" cy="19316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5993740" y="3119435"/>
            <a:ext cx="63542" cy="1825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Box 4"/>
          <p:cNvSpPr txBox="1">
            <a:spLocks noChangeArrowheads="1"/>
          </p:cNvSpPr>
          <p:nvPr/>
        </p:nvSpPr>
        <p:spPr bwMode="auto">
          <a:xfrm>
            <a:off x="7094525" y="3165125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8" name="TextBox 4"/>
          <p:cNvSpPr txBox="1">
            <a:spLocks noChangeArrowheads="1"/>
          </p:cNvSpPr>
          <p:nvPr/>
        </p:nvSpPr>
        <p:spPr bwMode="auto">
          <a:xfrm>
            <a:off x="4948554" y="4829390"/>
            <a:ext cx="18407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Photosystem </a:t>
            </a:r>
            <a:r>
              <a:rPr lang="en-US" sz="1800" b="1" dirty="0" smtClean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</a:t>
            </a:r>
          </a:p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(PS </a:t>
            </a:r>
            <a:r>
              <a:rPr lang="en-US" sz="1800" b="1" dirty="0" smtClean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)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6917110" y="3553998"/>
            <a:ext cx="270011" cy="363347"/>
            <a:chOff x="345006" y="3004946"/>
            <a:chExt cx="270011" cy="363347"/>
          </a:xfrm>
        </p:grpSpPr>
        <p:sp>
          <p:nvSpPr>
            <p:cNvPr id="50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51" name="TextBox 50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6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5478560" y="1304487"/>
            <a:ext cx="77457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Primary</a:t>
            </a:r>
          </a:p>
          <a:p>
            <a:pPr algn="ctr"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acceptor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3" name="TextBox 4"/>
          <p:cNvSpPr txBox="1">
            <a:spLocks noChangeArrowheads="1"/>
          </p:cNvSpPr>
          <p:nvPr/>
        </p:nvSpPr>
        <p:spPr bwMode="auto">
          <a:xfrm>
            <a:off x="5682935" y="1805102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4" name="TextBox 4"/>
          <p:cNvSpPr txBox="1">
            <a:spLocks noChangeArrowheads="1"/>
          </p:cNvSpPr>
          <p:nvPr/>
        </p:nvSpPr>
        <p:spPr bwMode="auto">
          <a:xfrm>
            <a:off x="6690109" y="1915672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6765592" y="1046361"/>
            <a:ext cx="270011" cy="363347"/>
            <a:chOff x="345006" y="3004946"/>
            <a:chExt cx="270011" cy="363347"/>
          </a:xfrm>
        </p:grpSpPr>
        <p:sp>
          <p:nvSpPr>
            <p:cNvPr id="56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57" name="TextBox 56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7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405742" y="1893925"/>
            <a:ext cx="270011" cy="363347"/>
            <a:chOff x="345006" y="3004946"/>
            <a:chExt cx="270011" cy="363347"/>
          </a:xfrm>
        </p:grpSpPr>
        <p:sp>
          <p:nvSpPr>
            <p:cNvPr id="59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60" name="TextBox 59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8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61" name="TextBox 4"/>
          <p:cNvSpPr txBox="1">
            <a:spLocks noChangeArrowheads="1"/>
          </p:cNvSpPr>
          <p:nvPr/>
        </p:nvSpPr>
        <p:spPr bwMode="auto">
          <a:xfrm>
            <a:off x="6504065" y="1737447"/>
            <a:ext cx="458963" cy="29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 err="1" smtClean="0">
                <a:solidFill>
                  <a:srgbClr val="000000"/>
                </a:solidFill>
                <a:ea typeface="ＭＳ Ｐゴシック" pitchFamily="34" charset="-128"/>
              </a:rPr>
              <a:t>Fd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2" name="TextBox 4"/>
          <p:cNvSpPr txBox="1">
            <a:spLocks noChangeArrowheads="1"/>
          </p:cNvSpPr>
          <p:nvPr/>
        </p:nvSpPr>
        <p:spPr bwMode="auto">
          <a:xfrm>
            <a:off x="6832211" y="2006290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3" name="TextBox 4"/>
          <p:cNvSpPr txBox="1">
            <a:spLocks noChangeArrowheads="1"/>
          </p:cNvSpPr>
          <p:nvPr/>
        </p:nvSpPr>
        <p:spPr bwMode="auto">
          <a:xfrm>
            <a:off x="6993785" y="1098310"/>
            <a:ext cx="1220030" cy="81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18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Electron</a:t>
            </a:r>
          </a:p>
          <a:p>
            <a:pPr eaLnBrk="0" hangingPunct="0">
              <a:lnSpc>
                <a:spcPts val="18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transport</a:t>
            </a:r>
          </a:p>
          <a:p>
            <a:pPr eaLnBrk="0" hangingPunct="0">
              <a:lnSpc>
                <a:spcPts val="18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chain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4" name="TextBox 4"/>
          <p:cNvSpPr txBox="1">
            <a:spLocks noChangeArrowheads="1"/>
          </p:cNvSpPr>
          <p:nvPr/>
        </p:nvSpPr>
        <p:spPr bwMode="auto">
          <a:xfrm>
            <a:off x="7060117" y="2307233"/>
            <a:ext cx="1047286" cy="45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4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NADP</a:t>
            </a:r>
            <a:r>
              <a:rPr lang="en-US" sz="1600" b="1" baseline="30000" dirty="0" smtClean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</a:p>
          <a:p>
            <a:pPr algn="ctr" eaLnBrk="0" hangingPunct="0">
              <a:lnSpc>
                <a:spcPts val="1400"/>
              </a:lnSpc>
            </a:pPr>
            <a:r>
              <a:rPr lang="en-US" sz="1400" b="1" dirty="0" err="1" smtClean="0">
                <a:solidFill>
                  <a:srgbClr val="000000"/>
                </a:solidFill>
                <a:ea typeface="ＭＳ Ｐゴシック" pitchFamily="34" charset="-128"/>
              </a:rPr>
              <a:t>reductase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5" name="TextBox 4"/>
          <p:cNvSpPr txBox="1">
            <a:spLocks noChangeArrowheads="1"/>
          </p:cNvSpPr>
          <p:nvPr/>
        </p:nvSpPr>
        <p:spPr bwMode="auto">
          <a:xfrm>
            <a:off x="8131176" y="2578259"/>
            <a:ext cx="758964" cy="29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NADPH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6" name="TextBox 4"/>
          <p:cNvSpPr txBox="1">
            <a:spLocks noChangeArrowheads="1"/>
          </p:cNvSpPr>
          <p:nvPr/>
        </p:nvSpPr>
        <p:spPr bwMode="auto">
          <a:xfrm>
            <a:off x="7937698" y="1949554"/>
            <a:ext cx="941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21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NADP</a:t>
            </a:r>
            <a:r>
              <a:rPr lang="en-US" sz="2000" b="1" baseline="30000" dirty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</a:p>
          <a:p>
            <a:pPr algn="ctr" eaLnBrk="0" hangingPunct="0">
              <a:lnSpc>
                <a:spcPts val="216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 H</a:t>
            </a:r>
            <a:r>
              <a:rPr lang="en-US" sz="2000" b="1" baseline="30000" dirty="0" smtClean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endParaRPr lang="en-US" sz="2000" b="1" baseline="30000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23061" y="2589755"/>
            <a:ext cx="27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/>
              </a:rPr>
              <a:t>½</a:t>
            </a:r>
            <a:endParaRPr lang="en-US" sz="1800" b="1" dirty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" name="Right Arrow 1"/>
          <p:cNvSpPr/>
          <p:nvPr/>
        </p:nvSpPr>
        <p:spPr bwMode="auto">
          <a:xfrm rot="6356753" flipV="1">
            <a:off x="7258822" y="3637194"/>
            <a:ext cx="1900171" cy="364212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2211" y="4729914"/>
            <a:ext cx="2906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WHOA! Output!!!</a:t>
            </a:r>
            <a:endParaRPr lang="en-US" sz="2000" dirty="0"/>
          </a:p>
        </p:txBody>
      </p:sp>
      <p:sp>
        <p:nvSpPr>
          <p:cNvPr id="68" name="TextBox 67"/>
          <p:cNvSpPr txBox="1"/>
          <p:nvPr/>
        </p:nvSpPr>
        <p:spPr>
          <a:xfrm>
            <a:off x="3726135" y="5710467"/>
            <a:ext cx="2526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WHOA! Output!!!</a:t>
            </a:r>
            <a:endParaRPr lang="en-US" sz="2000" dirty="0"/>
          </a:p>
        </p:txBody>
      </p:sp>
      <p:sp>
        <p:nvSpPr>
          <p:cNvPr id="69" name="Bent Arrow 68"/>
          <p:cNvSpPr/>
          <p:nvPr/>
        </p:nvSpPr>
        <p:spPr bwMode="auto">
          <a:xfrm rot="8309144">
            <a:off x="4300975" y="4223551"/>
            <a:ext cx="525926" cy="1571335"/>
          </a:xfrm>
          <a:prstGeom prst="bentArrow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70" name="Bent Arrow 69"/>
          <p:cNvSpPr/>
          <p:nvPr/>
        </p:nvSpPr>
        <p:spPr bwMode="auto">
          <a:xfrm rot="12870382" flipH="1">
            <a:off x="433433" y="513916"/>
            <a:ext cx="718250" cy="2255471"/>
          </a:xfrm>
          <a:prstGeom prst="bentArrow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240517" y="238125"/>
            <a:ext cx="4255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OMG! Output Oxygen for us!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_15MechanicalAnalogy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1"/>
          <a:stretch/>
        </p:blipFill>
        <p:spPr>
          <a:xfrm>
            <a:off x="374904" y="137160"/>
            <a:ext cx="8394192" cy="6448697"/>
          </a:xfrm>
          <a:prstGeom prst="rect">
            <a:avLst/>
          </a:prstGeom>
        </p:spPr>
      </p:pic>
      <p:sp>
        <p:nvSpPr>
          <p:cNvPr id="90113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10.15</a:t>
            </a:r>
          </a:p>
        </p:txBody>
      </p:sp>
      <p:sp>
        <p:nvSpPr>
          <p:cNvPr id="90114" name="TextBox 4"/>
          <p:cNvSpPr txBox="1">
            <a:spLocks noChangeArrowheads="1"/>
          </p:cNvSpPr>
          <p:nvPr/>
        </p:nvSpPr>
        <p:spPr bwMode="auto">
          <a:xfrm>
            <a:off x="4606482" y="1855425"/>
            <a:ext cx="1023218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Mill</a:t>
            </a:r>
          </a:p>
          <a:p>
            <a:pPr algn="ctr" eaLnBrk="0" hangingPunct="0"/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makes</a:t>
            </a:r>
          </a:p>
          <a:p>
            <a:pPr algn="ctr" eaLnBrk="0" hangingPunct="0"/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68730" y="2314264"/>
            <a:ext cx="114222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NADPH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 rot="15394664">
            <a:off x="6972044" y="3932743"/>
            <a:ext cx="913268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50" b="1" dirty="0" smtClean="0">
                <a:solidFill>
                  <a:srgbClr val="000000"/>
                </a:solidFill>
                <a:ea typeface="ＭＳ Ｐゴシック" pitchFamily="34" charset="-128"/>
              </a:rPr>
              <a:t>Photon</a:t>
            </a:r>
            <a:endParaRPr lang="en-US" sz="16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38081" y="6001361"/>
            <a:ext cx="216352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Photosystem </a:t>
            </a:r>
            <a:r>
              <a:rPr lang="en-US" sz="2100" b="1" dirty="0" smtClean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II</a:t>
            </a:r>
            <a:endParaRPr lang="en-US" sz="2100" b="1" dirty="0">
              <a:solidFill>
                <a:srgbClr val="000000"/>
              </a:solidFill>
              <a:latin typeface="Times"/>
              <a:ea typeface="ＭＳ Ｐゴシック" pitchFamily="34" charset="-128"/>
              <a:cs typeface="Time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146797" y="6001361"/>
            <a:ext cx="216352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Photosystem </a:t>
            </a:r>
            <a:r>
              <a:rPr lang="en-US" sz="2100" b="1" dirty="0" smtClean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</a:t>
            </a:r>
            <a:endParaRPr lang="en-US" sz="2100" b="1" dirty="0">
              <a:solidFill>
                <a:srgbClr val="000000"/>
              </a:solidFill>
              <a:latin typeface="Times"/>
              <a:ea typeface="ＭＳ Ｐゴシック" pitchFamily="34" charset="-128"/>
              <a:cs typeface="Times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793459" y="5347931"/>
            <a:ext cx="69842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 rot="16739935">
            <a:off x="1031723" y="5710743"/>
            <a:ext cx="913268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50" b="1" dirty="0" smtClean="0">
                <a:solidFill>
                  <a:srgbClr val="000000"/>
                </a:solidFill>
                <a:ea typeface="ＭＳ Ｐゴシック" pitchFamily="34" charset="-128"/>
              </a:rPr>
              <a:t>Photon</a:t>
            </a:r>
            <a:endParaRPr lang="en-US" sz="16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6976163" y="655864"/>
            <a:ext cx="405466" cy="3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8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8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7796777" y="1621062"/>
            <a:ext cx="405466" cy="3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8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8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6151637" y="2726937"/>
            <a:ext cx="405466" cy="3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8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8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5225513" y="2914506"/>
            <a:ext cx="405466" cy="3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8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8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006309" y="2554999"/>
            <a:ext cx="405466" cy="3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8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8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3173970" y="1636692"/>
            <a:ext cx="405466" cy="3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8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8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1952476" y="5011230"/>
            <a:ext cx="405466" cy="3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80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8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1004" y="411207"/>
            <a:ext cx="5970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Summary of </a:t>
            </a:r>
            <a:r>
              <a:rPr lang="en-US" b="1" u="sng" dirty="0" smtClean="0"/>
              <a:t>LINEAR</a:t>
            </a:r>
            <a:r>
              <a:rPr lang="en-US" dirty="0" smtClean="0"/>
              <a:t> Electron Flow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Electron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the </a:t>
            </a:r>
            <a:r>
              <a:rPr lang="en-US" b="1" u="sng" dirty="0" smtClean="0"/>
              <a:t>LIGHT REACTIONS</a:t>
            </a:r>
            <a:r>
              <a:rPr lang="en-US" dirty="0" smtClean="0"/>
              <a:t>, </a:t>
            </a:r>
            <a:r>
              <a:rPr lang="en-US" dirty="0"/>
              <a:t>there are two possible routes for electron </a:t>
            </a:r>
            <a:r>
              <a:rPr lang="en-US" dirty="0" smtClean="0"/>
              <a:t>flow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strike="sngStrike" dirty="0" smtClean="0"/>
              <a:t>Linear Electron Flow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 smtClean="0">
                <a:solidFill>
                  <a:srgbClr val="FF0000"/>
                </a:solidFill>
              </a:rPr>
              <a:t>Cyclic Electron Flow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2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Cyclic Electron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b="1" dirty="0" smtClean="0"/>
              <a:t>cyclic electron flow</a:t>
            </a:r>
            <a:r>
              <a:rPr lang="en-US" dirty="0" smtClean="0"/>
              <a:t>, electrons cycle back from </a:t>
            </a:r>
            <a:r>
              <a:rPr lang="en-US" dirty="0" err="1" smtClean="0"/>
              <a:t>Fd</a:t>
            </a:r>
            <a:r>
              <a:rPr lang="en-US" dirty="0" smtClean="0"/>
              <a:t> to the PS I reaction center</a:t>
            </a:r>
          </a:p>
          <a:p>
            <a:r>
              <a:rPr lang="en-US" dirty="0" smtClean="0"/>
              <a:t>Cyclic electron flow uses </a:t>
            </a:r>
            <a:r>
              <a:rPr lang="en-US" sz="3600" u="sng" dirty="0" smtClean="0"/>
              <a:t>ONLY PHOTOSYSTEM I</a:t>
            </a:r>
            <a:r>
              <a:rPr lang="en-US" dirty="0" smtClean="0"/>
              <a:t> </a:t>
            </a:r>
          </a:p>
          <a:p>
            <a:r>
              <a:rPr lang="en-US" dirty="0" smtClean="0"/>
              <a:t>Produces </a:t>
            </a:r>
            <a:r>
              <a:rPr lang="en-US" dirty="0"/>
              <a:t>ATP, but </a:t>
            </a:r>
            <a:r>
              <a:rPr lang="en-US" b="1" dirty="0"/>
              <a:t>not</a:t>
            </a:r>
            <a:r>
              <a:rPr lang="en-US" dirty="0"/>
              <a:t> </a:t>
            </a:r>
            <a:r>
              <a:rPr lang="en-US" dirty="0" smtClean="0"/>
              <a:t>NADPH</a:t>
            </a:r>
          </a:p>
          <a:p>
            <a:pPr lvl="1"/>
            <a:r>
              <a:rPr lang="en-US" sz="2800" u="sng" dirty="0"/>
              <a:t>NO OXYGEN IS </a:t>
            </a:r>
            <a:r>
              <a:rPr lang="en-US" sz="2800" u="sng" dirty="0" smtClean="0"/>
              <a:t>RELEASED</a:t>
            </a:r>
            <a:endParaRPr lang="en-US" dirty="0"/>
          </a:p>
          <a:p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129002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_16CyclicElectronFlow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"/>
          <a:stretch/>
        </p:blipFill>
        <p:spPr>
          <a:xfrm>
            <a:off x="298704" y="1118616"/>
            <a:ext cx="8546592" cy="4460313"/>
          </a:xfrm>
          <a:prstGeom prst="rect">
            <a:avLst/>
          </a:prstGeom>
        </p:spPr>
      </p:pic>
      <p:sp>
        <p:nvSpPr>
          <p:cNvPr id="92161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10.16</a:t>
            </a:r>
          </a:p>
        </p:txBody>
      </p:sp>
      <p:sp>
        <p:nvSpPr>
          <p:cNvPr id="92162" name="TextBox 4"/>
          <p:cNvSpPr txBox="1">
            <a:spLocks noChangeArrowheads="1"/>
          </p:cNvSpPr>
          <p:nvPr/>
        </p:nvSpPr>
        <p:spPr bwMode="auto">
          <a:xfrm>
            <a:off x="672244" y="1651814"/>
            <a:ext cx="1039968" cy="5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720"/>
              </a:lnSpc>
            </a:pPr>
            <a:r>
              <a:rPr lang="en-US" sz="1600" b="1" dirty="0" smtClean="0">
                <a:solidFill>
                  <a:srgbClr val="CCCCCC"/>
                </a:solidFill>
                <a:ea typeface="ＭＳ Ｐゴシック" pitchFamily="34" charset="-128"/>
              </a:rPr>
              <a:t>Primary</a:t>
            </a:r>
          </a:p>
          <a:p>
            <a:pPr algn="ctr" eaLnBrk="0" hangingPunct="0">
              <a:lnSpc>
                <a:spcPts val="1720"/>
              </a:lnSpc>
            </a:pPr>
            <a:r>
              <a:rPr lang="en-US" sz="1600" b="1" dirty="0" smtClean="0">
                <a:solidFill>
                  <a:srgbClr val="CCCCCC"/>
                </a:solidFill>
                <a:ea typeface="ＭＳ Ｐゴシック" pitchFamily="34" charset="-128"/>
              </a:rPr>
              <a:t>acceptor</a:t>
            </a:r>
            <a:endParaRPr lang="en-US" sz="1600" b="1" dirty="0">
              <a:solidFill>
                <a:srgbClr val="CCCCCC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32090" y="1273561"/>
            <a:ext cx="1039968" cy="56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Primary</a:t>
            </a:r>
          </a:p>
          <a:p>
            <a:pPr algn="ctr"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acceptor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92823" y="1666540"/>
            <a:ext cx="435336" cy="32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820"/>
              </a:lnSpc>
            </a:pPr>
            <a:r>
              <a:rPr lang="en-US" sz="1600" b="1" dirty="0" err="1" smtClean="0">
                <a:solidFill>
                  <a:srgbClr val="000000"/>
                </a:solidFill>
                <a:ea typeface="ＭＳ Ｐゴシック" pitchFamily="34" charset="-128"/>
              </a:rPr>
              <a:t>Fd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44806" y="2888623"/>
            <a:ext cx="1527496" cy="56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Cytochrome</a:t>
            </a:r>
          </a:p>
          <a:p>
            <a:pPr algn="ctr"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complex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45732" y="3712917"/>
            <a:ext cx="435636" cy="32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Pc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52535" y="2327901"/>
            <a:ext cx="446857" cy="32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820"/>
              </a:lnSpc>
            </a:pPr>
            <a:r>
              <a:rPr lang="en-US" sz="1600" b="1" dirty="0" err="1" smtClean="0">
                <a:solidFill>
                  <a:srgbClr val="9C9C9C"/>
                </a:solidFill>
                <a:ea typeface="ＭＳ Ｐゴシック" pitchFamily="34" charset="-128"/>
              </a:rPr>
              <a:t>Pq</a:t>
            </a:r>
            <a:endParaRPr lang="en-US" sz="1600" b="1" dirty="0">
              <a:solidFill>
                <a:srgbClr val="9C9C9C"/>
              </a:solidFill>
              <a:ea typeface="ＭＳ Ｐゴシック" pitchFamily="34" charset="-128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21752" y="5069179"/>
            <a:ext cx="1920473" cy="33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820"/>
              </a:lnSpc>
            </a:pPr>
            <a:r>
              <a:rPr lang="en-US" sz="1800" b="1" dirty="0" smtClean="0">
                <a:solidFill>
                  <a:srgbClr val="989898"/>
                </a:solidFill>
                <a:ea typeface="ＭＳ Ｐゴシック" pitchFamily="34" charset="-128"/>
              </a:rPr>
              <a:t>Photosystem </a:t>
            </a:r>
            <a:r>
              <a:rPr lang="en-US" sz="1800" b="1" dirty="0" smtClean="0">
                <a:solidFill>
                  <a:srgbClr val="989898"/>
                </a:solidFill>
                <a:latin typeface="Times"/>
                <a:ea typeface="ＭＳ Ｐゴシック" pitchFamily="34" charset="-128"/>
                <a:cs typeface="Times"/>
              </a:rPr>
              <a:t>II</a:t>
            </a:r>
            <a:endParaRPr lang="en-US" sz="1800" b="1" dirty="0">
              <a:solidFill>
                <a:srgbClr val="989898"/>
              </a:solidFill>
              <a:latin typeface="Times"/>
              <a:ea typeface="ＭＳ Ｐゴシック" pitchFamily="34" charset="-128"/>
              <a:cs typeface="Times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400773" y="4700160"/>
            <a:ext cx="1920473" cy="33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8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Photosystem </a:t>
            </a:r>
            <a:r>
              <a:rPr lang="en-US" sz="1800" b="1" dirty="0" smtClean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</a:t>
            </a:r>
            <a:endParaRPr lang="en-US" sz="1800" b="1" dirty="0">
              <a:solidFill>
                <a:srgbClr val="000000"/>
              </a:solidFill>
              <a:latin typeface="Times"/>
              <a:ea typeface="ＭＳ Ｐゴシック" pitchFamily="34" charset="-128"/>
              <a:cs typeface="Times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197718" y="1893640"/>
            <a:ext cx="435336" cy="32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820"/>
              </a:lnSpc>
            </a:pPr>
            <a:r>
              <a:rPr lang="en-US" sz="1600" b="1" dirty="0" err="1" smtClean="0">
                <a:solidFill>
                  <a:srgbClr val="9C9C9C"/>
                </a:solidFill>
                <a:ea typeface="ＭＳ Ｐゴシック" pitchFamily="34" charset="-128"/>
              </a:rPr>
              <a:t>Fd</a:t>
            </a:r>
            <a:endParaRPr lang="en-US" sz="1600" b="1" dirty="0">
              <a:solidFill>
                <a:srgbClr val="9C9C9C"/>
              </a:solidFill>
              <a:ea typeface="ＭＳ Ｐゴシック" pitchFamily="34" charset="-128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8039674" y="2193165"/>
            <a:ext cx="878563" cy="617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1960"/>
              </a:lnSpc>
            </a:pPr>
            <a:r>
              <a:rPr lang="en-US" sz="1600" b="1" dirty="0" smtClean="0">
                <a:solidFill>
                  <a:srgbClr val="98979B"/>
                </a:solidFill>
                <a:ea typeface="ＭＳ Ｐゴシック" pitchFamily="34" charset="-128"/>
              </a:rPr>
              <a:t>NADP</a:t>
            </a:r>
            <a:r>
              <a:rPr lang="en-US" sz="2000" b="1" baseline="30000" dirty="0">
                <a:solidFill>
                  <a:srgbClr val="98979B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</a:p>
          <a:p>
            <a:pPr eaLnBrk="0" hangingPunct="0">
              <a:lnSpc>
                <a:spcPts val="1960"/>
              </a:lnSpc>
            </a:pPr>
            <a:r>
              <a:rPr lang="en-US" sz="1600" b="1" dirty="0" smtClean="0">
                <a:solidFill>
                  <a:srgbClr val="98979B"/>
                </a:solidFill>
                <a:latin typeface="Symbol" charset="2"/>
                <a:ea typeface="ＭＳ Ｐゴシック" pitchFamily="34" charset="-128"/>
                <a:cs typeface="Symbol" charset="2"/>
              </a:rPr>
              <a:t> +</a:t>
            </a:r>
            <a:r>
              <a:rPr lang="en-US" sz="1600" b="1" dirty="0" smtClean="0">
                <a:solidFill>
                  <a:srgbClr val="98979B"/>
                </a:solidFill>
                <a:ea typeface="ＭＳ Ｐゴシック" pitchFamily="34" charset="-128"/>
              </a:rPr>
              <a:t> H</a:t>
            </a:r>
            <a:r>
              <a:rPr lang="en-US" sz="2000" b="1" baseline="30000" dirty="0" smtClean="0">
                <a:solidFill>
                  <a:srgbClr val="98979B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endParaRPr lang="en-US" sz="2000" b="1" baseline="30000" dirty="0">
              <a:solidFill>
                <a:srgbClr val="98979B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6337690" y="2451701"/>
            <a:ext cx="1235860" cy="57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860"/>
              </a:lnSpc>
            </a:pPr>
            <a:r>
              <a:rPr lang="en-US" sz="1600" b="1" dirty="0" smtClean="0">
                <a:solidFill>
                  <a:srgbClr val="98979B"/>
                </a:solidFill>
                <a:ea typeface="ＭＳ Ｐゴシック" pitchFamily="34" charset="-128"/>
              </a:rPr>
              <a:t>NADP</a:t>
            </a:r>
            <a:r>
              <a:rPr lang="en-US" sz="2000" b="1" baseline="30000" dirty="0">
                <a:solidFill>
                  <a:srgbClr val="98979B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</a:p>
          <a:p>
            <a:pPr algn="ctr" eaLnBrk="0" hangingPunct="0">
              <a:lnSpc>
                <a:spcPts val="1860"/>
              </a:lnSpc>
            </a:pPr>
            <a:r>
              <a:rPr lang="en-US" sz="1600" b="1" dirty="0" smtClean="0">
                <a:solidFill>
                  <a:srgbClr val="98979B"/>
                </a:solidFill>
                <a:latin typeface="Symbol" charset="2"/>
                <a:ea typeface="ＭＳ Ｐゴシック" pitchFamily="34" charset="-128"/>
                <a:cs typeface="Symbol" charset="2"/>
              </a:rPr>
              <a:t> </a:t>
            </a:r>
            <a:r>
              <a:rPr lang="en-US" sz="1600" b="1" dirty="0" err="1" smtClean="0">
                <a:solidFill>
                  <a:srgbClr val="98979B"/>
                </a:solidFill>
                <a:latin typeface="Arial"/>
                <a:ea typeface="ＭＳ Ｐゴシック" pitchFamily="34" charset="-128"/>
                <a:cs typeface="Arial"/>
              </a:rPr>
              <a:t>reductase</a:t>
            </a:r>
            <a:endParaRPr lang="en-US" sz="2000" b="1" baseline="30000" dirty="0">
              <a:solidFill>
                <a:srgbClr val="98979B"/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7928639" y="2973307"/>
            <a:ext cx="909292" cy="33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860"/>
              </a:lnSpc>
            </a:pPr>
            <a:r>
              <a:rPr lang="en-US" sz="1600" b="1" dirty="0" smtClean="0">
                <a:solidFill>
                  <a:srgbClr val="98979B"/>
                </a:solidFill>
                <a:ea typeface="ＭＳ Ｐゴシック" pitchFamily="34" charset="-128"/>
              </a:rPr>
              <a:t>NADPH</a:t>
            </a:r>
            <a:endParaRPr lang="en-US" sz="2000" b="1" baseline="30000" dirty="0">
              <a:solidFill>
                <a:srgbClr val="98979B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874892" y="5012346"/>
            <a:ext cx="7220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-4508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Cyclic Electron Flow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70722" y="5898985"/>
            <a:ext cx="2526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WHOA! Output!!!</a:t>
            </a:r>
            <a:endParaRPr lang="en-US" sz="2000" dirty="0"/>
          </a:p>
        </p:txBody>
      </p:sp>
      <p:sp>
        <p:nvSpPr>
          <p:cNvPr id="21" name="Bent Arrow 20"/>
          <p:cNvSpPr/>
          <p:nvPr/>
        </p:nvSpPr>
        <p:spPr bwMode="auto">
          <a:xfrm rot="5828876">
            <a:off x="4003525" y="4754636"/>
            <a:ext cx="525926" cy="1571335"/>
          </a:xfrm>
          <a:prstGeom prst="bentArrow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Electron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the </a:t>
            </a:r>
            <a:r>
              <a:rPr lang="en-US" b="1" u="sng" dirty="0" smtClean="0"/>
              <a:t>LIGHT REACTIONS</a:t>
            </a:r>
            <a:r>
              <a:rPr lang="en-US" dirty="0" smtClean="0"/>
              <a:t>, </a:t>
            </a:r>
            <a:r>
              <a:rPr lang="en-US" dirty="0"/>
              <a:t>there are two possible routes for electron </a:t>
            </a:r>
            <a:r>
              <a:rPr lang="en-US" dirty="0" smtClean="0"/>
              <a:t>flow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strike="sngStrike" dirty="0" smtClean="0"/>
              <a:t>Linear Electron Flow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strike="sngStrike" dirty="0" smtClean="0"/>
              <a:t>Cyclic Electron Flow</a:t>
            </a:r>
            <a:endParaRPr lang="en-US" b="1" strike="sngStrike" dirty="0"/>
          </a:p>
        </p:txBody>
      </p:sp>
    </p:spTree>
    <p:extLst>
      <p:ext uri="{BB962C8B-B14F-4D97-AF65-F5344CB8AC3E}">
        <p14:creationId xmlns:p14="http://schemas.microsoft.com/office/powerpoint/2010/main" val="227182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98675"/>
            <a:ext cx="8775700" cy="518775"/>
          </a:xfrm>
        </p:spPr>
        <p:txBody>
          <a:bodyPr/>
          <a:lstStyle/>
          <a:p>
            <a:r>
              <a:rPr lang="en-US" smtClean="0">
                <a:ea typeface="ヒラギノ角ゴ Pro W3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5" y="1265609"/>
            <a:ext cx="8418346" cy="2631874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ヒラギノ角ゴ Pro W3" charset="0"/>
              </a:rPr>
              <a:t>ATP and NADPH are produced </a:t>
            </a:r>
            <a:r>
              <a:rPr lang="en-US" b="1" u="sng" dirty="0" smtClean="0">
                <a:ea typeface="ヒラギノ角ゴ Pro W3" charset="0"/>
              </a:rPr>
              <a:t>on the side facing the </a:t>
            </a:r>
            <a:r>
              <a:rPr lang="en-US" b="1" u="sng" dirty="0" err="1" smtClean="0">
                <a:ea typeface="ヒラギノ角ゴ Pro W3" charset="0"/>
              </a:rPr>
              <a:t>stroma</a:t>
            </a:r>
            <a:r>
              <a:rPr lang="en-US" dirty="0" smtClean="0">
                <a:ea typeface="ヒラギノ角ゴ Pro W3" charset="0"/>
              </a:rPr>
              <a:t>, where the Calvin cycle takes place</a:t>
            </a:r>
            <a:endParaRPr lang="en-US" dirty="0" smtClean="0">
              <a:latin typeface="Times" charset="0"/>
              <a:ea typeface="ヒラギノ角ゴ Pro W3" charset="0"/>
            </a:endParaRPr>
          </a:p>
          <a:p>
            <a:pPr eaLnBrk="1" hangingPunct="1"/>
            <a:r>
              <a:rPr lang="en-US" dirty="0" smtClean="0">
                <a:ea typeface="ヒラギノ角ゴ Pro W3" charset="0"/>
              </a:rPr>
              <a:t>In summary, light reactions generate ATP and increase the potential energy of electrons by moving them from H</a:t>
            </a:r>
            <a:r>
              <a:rPr lang="en-US" baseline="-25000" dirty="0" smtClean="0">
                <a:ea typeface="ヒラギノ角ゴ Pro W3" charset="0"/>
              </a:rPr>
              <a:t>2</a:t>
            </a:r>
            <a:r>
              <a:rPr lang="en-US" dirty="0" smtClean="0">
                <a:ea typeface="ヒラギノ角ゴ Pro W3" charset="0"/>
              </a:rPr>
              <a:t>O to NADPH</a:t>
            </a:r>
          </a:p>
          <a:p>
            <a:pPr lvl="1"/>
            <a:r>
              <a:rPr lang="en-US" dirty="0" smtClean="0">
                <a:ea typeface="ヒラギノ角ゴ Pro W3" charset="0"/>
              </a:rPr>
              <a:t>THIS IS WHY WE WATER PLANTS!</a:t>
            </a:r>
            <a:endParaRPr lang="en-US" dirty="0">
              <a:ea typeface="ヒラギノ角ゴ Pro W3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Summary of Electron Flow (Light-dependent Reactions)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78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265610"/>
            <a:ext cx="8499249" cy="2828936"/>
          </a:xfrm>
        </p:spPr>
        <p:txBody>
          <a:bodyPr/>
          <a:lstStyle/>
          <a:p>
            <a:pPr eaLnBrk="1" hangingPunct="1"/>
            <a:r>
              <a:rPr lang="en-US" b="1" dirty="0" smtClean="0">
                <a:ea typeface="ヒラギノ角ゴ Pro W3" charset="0"/>
              </a:rPr>
              <a:t>Heterotrophs </a:t>
            </a:r>
            <a:r>
              <a:rPr lang="en-US" dirty="0" smtClean="0">
                <a:ea typeface="ヒラギノ角ゴ Pro W3" charset="0"/>
              </a:rPr>
              <a:t>obtain their organic material from other organisms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Heterotrophs are the </a:t>
            </a:r>
            <a:r>
              <a:rPr lang="en-US" b="1" u="sng" dirty="0" smtClean="0">
                <a:ea typeface="ヒラギノ角ゴ Pro W3" charset="0"/>
              </a:rPr>
              <a:t>CONSUMERS</a:t>
            </a:r>
            <a:r>
              <a:rPr lang="en-US" dirty="0" smtClean="0">
                <a:ea typeface="ヒラギノ角ゴ Pro W3" charset="0"/>
              </a:rPr>
              <a:t> of the biosphere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Almost all heterotrophs, including humans, depend on photoautotrophs for food and O</a:t>
            </a:r>
            <a:r>
              <a:rPr lang="en-US" baseline="-25000" dirty="0" smtClean="0">
                <a:ea typeface="ヒラギノ角ゴ Pro W3" charset="0"/>
              </a:rPr>
              <a:t>2</a:t>
            </a:r>
            <a:endParaRPr lang="en-US" sz="3000" baseline="-25000" dirty="0">
              <a:ea typeface="ヒラギノ角ゴ Pro W3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smtClean="0"/>
              <a:t>The Process That Feeds the Biosphere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96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10_18_ThylakoidMembrane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1"/>
          <a:stretch/>
        </p:blipFill>
        <p:spPr>
          <a:xfrm>
            <a:off x="298704" y="978408"/>
            <a:ext cx="8546592" cy="4732495"/>
          </a:xfrm>
          <a:prstGeom prst="rect">
            <a:avLst/>
          </a:prstGeom>
        </p:spPr>
      </p:pic>
      <p:sp>
        <p:nvSpPr>
          <p:cNvPr id="9625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10.18</a:t>
            </a:r>
          </a:p>
        </p:txBody>
      </p:sp>
      <p:sp>
        <p:nvSpPr>
          <p:cNvPr id="5" name="TextBox 25"/>
          <p:cNvSpPr txBox="1">
            <a:spLocks noChangeArrowheads="1"/>
          </p:cNvSpPr>
          <p:nvPr/>
        </p:nvSpPr>
        <p:spPr bwMode="auto">
          <a:xfrm>
            <a:off x="1589028" y="1201247"/>
            <a:ext cx="1505540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Photosystem 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II</a:t>
            </a:r>
          </a:p>
        </p:txBody>
      </p:sp>
      <p:cxnSp>
        <p:nvCxnSpPr>
          <p:cNvPr id="6" name="Straight Connector 26"/>
          <p:cNvCxnSpPr>
            <a:cxnSpLocks noChangeShapeType="1"/>
          </p:cNvCxnSpPr>
          <p:nvPr/>
        </p:nvCxnSpPr>
        <p:spPr bwMode="auto">
          <a:xfrm>
            <a:off x="2359260" y="1578048"/>
            <a:ext cx="270869" cy="63421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" name="Straight Connector 26"/>
          <p:cNvCxnSpPr>
            <a:cxnSpLocks noChangeShapeType="1"/>
          </p:cNvCxnSpPr>
          <p:nvPr/>
        </p:nvCxnSpPr>
        <p:spPr bwMode="auto">
          <a:xfrm>
            <a:off x="3724305" y="1595254"/>
            <a:ext cx="331501" cy="719423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" name="Straight Connector 26"/>
          <p:cNvCxnSpPr>
            <a:cxnSpLocks noChangeShapeType="1"/>
          </p:cNvCxnSpPr>
          <p:nvPr/>
        </p:nvCxnSpPr>
        <p:spPr bwMode="auto">
          <a:xfrm flipH="1">
            <a:off x="5211097" y="1505944"/>
            <a:ext cx="107672" cy="599798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3" name="TextBox 25"/>
          <p:cNvSpPr txBox="1">
            <a:spLocks noChangeArrowheads="1"/>
          </p:cNvSpPr>
          <p:nvPr/>
        </p:nvSpPr>
        <p:spPr bwMode="auto">
          <a:xfrm>
            <a:off x="4624024" y="1127508"/>
            <a:ext cx="1441420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Photosystem 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3058840" y="1075456"/>
            <a:ext cx="12362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7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Cytochrome</a:t>
            </a:r>
          </a:p>
          <a:p>
            <a:pPr algn="ctr" eaLnBrk="0" hangingPunct="0">
              <a:lnSpc>
                <a:spcPts val="17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complex</a:t>
            </a: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3983527" y="1394746"/>
            <a:ext cx="633507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3172951" y="2191569"/>
            <a:ext cx="414083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n-US" sz="1400" b="1" dirty="0" err="1">
                <a:solidFill>
                  <a:srgbClr val="FFFFFF"/>
                </a:solidFill>
                <a:ea typeface="ＭＳ Ｐゴシック" pitchFamily="34" charset="-128"/>
              </a:rPr>
              <a:t>Pq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24"/>
          <p:cNvSpPr txBox="1">
            <a:spLocks noChangeArrowheads="1"/>
          </p:cNvSpPr>
          <p:nvPr/>
        </p:nvSpPr>
        <p:spPr bwMode="auto">
          <a:xfrm>
            <a:off x="1341211" y="1542691"/>
            <a:ext cx="633507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</p:txBody>
      </p:sp>
      <p:sp>
        <p:nvSpPr>
          <p:cNvPr id="19" name="TextBox 27"/>
          <p:cNvSpPr txBox="1">
            <a:spLocks noChangeArrowheads="1"/>
          </p:cNvSpPr>
          <p:nvPr/>
        </p:nvSpPr>
        <p:spPr bwMode="auto">
          <a:xfrm>
            <a:off x="2587162" y="1483545"/>
            <a:ext cx="556563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4 H</a:t>
            </a:r>
            <a:r>
              <a:rPr lang="en-US" sz="1800" b="1" baseline="3000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endParaRPr lang="en-US" sz="18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2661726" y="3164041"/>
            <a:ext cx="474489" cy="27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2 </a:t>
            </a: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H</a:t>
            </a:r>
            <a:r>
              <a:rPr lang="en-US" sz="1800" b="1" baseline="3000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endParaRPr lang="en-US" sz="18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1" name="TextBox 27"/>
          <p:cNvSpPr txBox="1">
            <a:spLocks noChangeArrowheads="1"/>
          </p:cNvSpPr>
          <p:nvPr/>
        </p:nvSpPr>
        <p:spPr bwMode="auto">
          <a:xfrm>
            <a:off x="3670355" y="3132086"/>
            <a:ext cx="371897" cy="27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4 </a:t>
            </a: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H</a:t>
            </a:r>
            <a:r>
              <a:rPr lang="en-US" sz="1800" b="1" baseline="3000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endParaRPr lang="en-US" sz="18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2745302" y="2953824"/>
            <a:ext cx="166712" cy="26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r>
              <a:rPr lang="en-US" sz="1100" b="1" baseline="-25000" dirty="0" smtClean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2</a:t>
            </a:r>
            <a:endParaRPr lang="en-US" sz="1100" b="1" baseline="-25000" dirty="0">
              <a:solidFill>
                <a:srgbClr val="FFFFFF"/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23" name="TextBox 27"/>
          <p:cNvSpPr txBox="1">
            <a:spLocks noChangeArrowheads="1"/>
          </p:cNvSpPr>
          <p:nvPr/>
        </p:nvSpPr>
        <p:spPr bwMode="auto">
          <a:xfrm>
            <a:off x="1885799" y="2827643"/>
            <a:ext cx="305975" cy="26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1100" b="1" baseline="-25000" dirty="0" smtClean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2</a:t>
            </a:r>
            <a:r>
              <a:rPr lang="en-US" sz="1100" b="1" dirty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endParaRPr lang="en-US" sz="1100" b="1" baseline="-25000" dirty="0">
              <a:solidFill>
                <a:srgbClr val="FFFFFF"/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24" name="TextBox 22"/>
          <p:cNvSpPr txBox="1">
            <a:spLocks noChangeArrowheads="1"/>
          </p:cNvSpPr>
          <p:nvPr/>
        </p:nvSpPr>
        <p:spPr bwMode="auto">
          <a:xfrm>
            <a:off x="4427383" y="2548806"/>
            <a:ext cx="414083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Pc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" name="TextBox 22"/>
          <p:cNvSpPr txBox="1">
            <a:spLocks noChangeArrowheads="1"/>
          </p:cNvSpPr>
          <p:nvPr/>
        </p:nvSpPr>
        <p:spPr bwMode="auto">
          <a:xfrm>
            <a:off x="5931842" y="1759303"/>
            <a:ext cx="404002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n-US" sz="1400" b="1" dirty="0" err="1" smtClean="0">
                <a:solidFill>
                  <a:srgbClr val="FFFFFF"/>
                </a:solidFill>
                <a:ea typeface="ＭＳ Ｐゴシック" pitchFamily="34" charset="-128"/>
              </a:rPr>
              <a:t>Fd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26" name="Straight Connector 26"/>
          <p:cNvCxnSpPr>
            <a:cxnSpLocks noChangeShapeType="1"/>
          </p:cNvCxnSpPr>
          <p:nvPr/>
        </p:nvCxnSpPr>
        <p:spPr bwMode="auto">
          <a:xfrm flipH="1">
            <a:off x="6796548" y="1539537"/>
            <a:ext cx="42943" cy="19749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27" name="Group 26"/>
          <p:cNvGrpSpPr/>
          <p:nvPr/>
        </p:nvGrpSpPr>
        <p:grpSpPr>
          <a:xfrm>
            <a:off x="7092642" y="1476579"/>
            <a:ext cx="284515" cy="363347"/>
            <a:chOff x="7092642" y="1476579"/>
            <a:chExt cx="284515" cy="363347"/>
          </a:xfrm>
        </p:grpSpPr>
        <p:sp>
          <p:nvSpPr>
            <p:cNvPr id="30" name="Oval 40"/>
            <p:cNvSpPr>
              <a:spLocks noChangeArrowheads="1"/>
            </p:cNvSpPr>
            <p:nvPr/>
          </p:nvSpPr>
          <p:spPr bwMode="auto">
            <a:xfrm>
              <a:off x="7109677" y="1572621"/>
              <a:ext cx="239936" cy="240242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1" name="TextBox 41"/>
            <p:cNvSpPr txBox="1">
              <a:spLocks noChangeArrowheads="1"/>
            </p:cNvSpPr>
            <p:nvPr/>
          </p:nvSpPr>
          <p:spPr bwMode="auto">
            <a:xfrm>
              <a:off x="7092642" y="1476579"/>
              <a:ext cx="284515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3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480106" y="2640883"/>
            <a:ext cx="284515" cy="363347"/>
            <a:chOff x="7092642" y="1476579"/>
            <a:chExt cx="284515" cy="363347"/>
          </a:xfrm>
        </p:grpSpPr>
        <p:sp>
          <p:nvSpPr>
            <p:cNvPr id="34" name="Oval 40"/>
            <p:cNvSpPr>
              <a:spLocks noChangeArrowheads="1"/>
            </p:cNvSpPr>
            <p:nvPr/>
          </p:nvSpPr>
          <p:spPr bwMode="auto">
            <a:xfrm>
              <a:off x="7109677" y="1572621"/>
              <a:ext cx="239936" cy="240242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5" name="TextBox 41"/>
            <p:cNvSpPr txBox="1">
              <a:spLocks noChangeArrowheads="1"/>
            </p:cNvSpPr>
            <p:nvPr/>
          </p:nvSpPr>
          <p:spPr bwMode="auto">
            <a:xfrm>
              <a:off x="7092642" y="1476579"/>
              <a:ext cx="284515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2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266642" y="2914219"/>
            <a:ext cx="284515" cy="363347"/>
            <a:chOff x="7092642" y="1476579"/>
            <a:chExt cx="284515" cy="363347"/>
          </a:xfrm>
        </p:grpSpPr>
        <p:sp>
          <p:nvSpPr>
            <p:cNvPr id="37" name="Oval 40"/>
            <p:cNvSpPr>
              <a:spLocks noChangeArrowheads="1"/>
            </p:cNvSpPr>
            <p:nvPr/>
          </p:nvSpPr>
          <p:spPr bwMode="auto">
            <a:xfrm>
              <a:off x="7109677" y="1572621"/>
              <a:ext cx="239936" cy="240242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8" name="TextBox 41"/>
            <p:cNvSpPr txBox="1">
              <a:spLocks noChangeArrowheads="1"/>
            </p:cNvSpPr>
            <p:nvPr/>
          </p:nvSpPr>
          <p:spPr bwMode="auto">
            <a:xfrm>
              <a:off x="7092642" y="1476579"/>
              <a:ext cx="284515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1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39" name="TextBox 22"/>
          <p:cNvSpPr txBox="1">
            <a:spLocks noChangeArrowheads="1"/>
          </p:cNvSpPr>
          <p:nvPr/>
        </p:nvSpPr>
        <p:spPr bwMode="auto">
          <a:xfrm>
            <a:off x="7285274" y="1614885"/>
            <a:ext cx="787395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NADP</a:t>
            </a:r>
            <a:r>
              <a:rPr lang="en-US" sz="1600" b="1" baseline="30000" dirty="0" smtClean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40" name="TextBox 24"/>
          <p:cNvSpPr txBox="1">
            <a:spLocks noChangeArrowheads="1"/>
          </p:cNvSpPr>
          <p:nvPr/>
        </p:nvSpPr>
        <p:spPr bwMode="auto">
          <a:xfrm>
            <a:off x="7922802" y="3506470"/>
            <a:ext cx="7234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7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To</a:t>
            </a:r>
          </a:p>
          <a:p>
            <a:pPr algn="ctr" eaLnBrk="0" hangingPunct="0">
              <a:lnSpc>
                <a:spcPts val="17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Calvin</a:t>
            </a:r>
          </a:p>
          <a:p>
            <a:pPr algn="ctr" eaLnBrk="0" hangingPunct="0">
              <a:lnSpc>
                <a:spcPts val="17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Cycle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41" name="TextBox 22"/>
          <p:cNvSpPr txBox="1">
            <a:spLocks noChangeArrowheads="1"/>
          </p:cNvSpPr>
          <p:nvPr/>
        </p:nvSpPr>
        <p:spPr bwMode="auto">
          <a:xfrm>
            <a:off x="6382594" y="1077003"/>
            <a:ext cx="10329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7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NADP</a:t>
            </a:r>
            <a:r>
              <a:rPr lang="en-US" sz="1600" b="1" baseline="30000" dirty="0" smtClean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endParaRPr lang="en-US" sz="14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algn="ctr" eaLnBrk="0" hangingPunct="0">
              <a:lnSpc>
                <a:spcPts val="1700"/>
              </a:lnSpc>
            </a:pPr>
            <a:r>
              <a:rPr lang="en-US" sz="1400" b="1" dirty="0" err="1" smtClean="0">
                <a:solidFill>
                  <a:srgbClr val="000000"/>
                </a:solidFill>
                <a:ea typeface="ＭＳ Ｐゴシック" pitchFamily="34" charset="-128"/>
              </a:rPr>
              <a:t>reductase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42" name="TextBox 6"/>
          <p:cNvSpPr txBox="1">
            <a:spLocks noChangeArrowheads="1"/>
          </p:cNvSpPr>
          <p:nvPr/>
        </p:nvSpPr>
        <p:spPr bwMode="auto">
          <a:xfrm>
            <a:off x="361017" y="4777159"/>
            <a:ext cx="20856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STROMA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(low H</a:t>
            </a:r>
            <a:r>
              <a:rPr lang="en-US" sz="1400" b="1" baseline="3000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 concentration)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43" name="TextBox 9"/>
          <p:cNvSpPr txBox="1">
            <a:spLocks noChangeArrowheads="1"/>
          </p:cNvSpPr>
          <p:nvPr/>
        </p:nvSpPr>
        <p:spPr bwMode="auto">
          <a:xfrm>
            <a:off x="4140128" y="4573868"/>
            <a:ext cx="9669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</a:p>
          <a:p>
            <a:pPr algn="ctr"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synthase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44" name="TextBox 14"/>
          <p:cNvSpPr txBox="1">
            <a:spLocks noChangeArrowheads="1"/>
          </p:cNvSpPr>
          <p:nvPr/>
        </p:nvSpPr>
        <p:spPr bwMode="auto">
          <a:xfrm>
            <a:off x="333842" y="3112245"/>
            <a:ext cx="21653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THYLAKOID SPACE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(high H</a:t>
            </a:r>
            <a:r>
              <a:rPr lang="en-US" sz="1400" b="1" baseline="3000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 concentration)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45" name="TextBox 30"/>
          <p:cNvSpPr txBox="1">
            <a:spLocks noChangeArrowheads="1"/>
          </p:cNvSpPr>
          <p:nvPr/>
        </p:nvSpPr>
        <p:spPr bwMode="auto">
          <a:xfrm>
            <a:off x="2462023" y="4401390"/>
            <a:ext cx="10951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Thylakoid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membrane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2179595" y="4311135"/>
            <a:ext cx="363837" cy="2642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4843162" y="4726459"/>
            <a:ext cx="48740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Box 9"/>
          <p:cNvSpPr txBox="1">
            <a:spLocks noChangeArrowheads="1"/>
          </p:cNvSpPr>
          <p:nvPr/>
        </p:nvSpPr>
        <p:spPr bwMode="auto">
          <a:xfrm>
            <a:off x="4684970" y="4985757"/>
            <a:ext cx="563726" cy="29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ADP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52" name="TextBox 27"/>
          <p:cNvSpPr txBox="1">
            <a:spLocks noChangeArrowheads="1"/>
          </p:cNvSpPr>
          <p:nvPr/>
        </p:nvSpPr>
        <p:spPr bwMode="auto">
          <a:xfrm>
            <a:off x="4912896" y="5126328"/>
            <a:ext cx="128240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53" name="TextBox 27"/>
          <p:cNvSpPr txBox="1">
            <a:spLocks noChangeArrowheads="1"/>
          </p:cNvSpPr>
          <p:nvPr/>
        </p:nvSpPr>
        <p:spPr bwMode="auto">
          <a:xfrm>
            <a:off x="5386571" y="5335712"/>
            <a:ext cx="218008" cy="27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H</a:t>
            </a:r>
            <a:r>
              <a:rPr lang="en-US" sz="1800" b="1" baseline="3000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endParaRPr lang="en-US" sz="18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54" name="TextBox 9"/>
          <p:cNvSpPr txBox="1">
            <a:spLocks noChangeArrowheads="1"/>
          </p:cNvSpPr>
          <p:nvPr/>
        </p:nvSpPr>
        <p:spPr bwMode="auto">
          <a:xfrm>
            <a:off x="5985357" y="5202001"/>
            <a:ext cx="530414" cy="29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55" name="TextBox 9"/>
          <p:cNvSpPr txBox="1">
            <a:spLocks noChangeArrowheads="1"/>
          </p:cNvSpPr>
          <p:nvPr/>
        </p:nvSpPr>
        <p:spPr bwMode="auto">
          <a:xfrm>
            <a:off x="4811193" y="5377051"/>
            <a:ext cx="304415" cy="29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56" name="TextBox 9"/>
          <p:cNvSpPr txBox="1">
            <a:spLocks noChangeArrowheads="1"/>
          </p:cNvSpPr>
          <p:nvPr/>
        </p:nvSpPr>
        <p:spPr bwMode="auto">
          <a:xfrm>
            <a:off x="4989308" y="5442268"/>
            <a:ext cx="192683" cy="29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200" b="1" dirty="0" err="1" smtClean="0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12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57" name="TextBox 38"/>
          <p:cNvSpPr txBox="1">
            <a:spLocks noChangeArrowheads="1"/>
          </p:cNvSpPr>
          <p:nvPr/>
        </p:nvSpPr>
        <p:spPr bwMode="auto">
          <a:xfrm>
            <a:off x="2181429" y="2666164"/>
            <a:ext cx="309700" cy="33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1050" b="1" i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050" b="1" i="1" baseline="30000" dirty="0" smtClean="0">
                <a:solidFill>
                  <a:srgbClr val="000000"/>
                </a:solidFill>
                <a:ea typeface="ＭＳ Ｐゴシック" pitchFamily="34" charset="-128"/>
                <a:sym typeface="Symbol"/>
              </a:rPr>
              <a:t></a:t>
            </a:r>
            <a:endParaRPr lang="en-US" sz="1050" b="1" i="1" baseline="3000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58" name="TextBox 38"/>
          <p:cNvSpPr txBox="1">
            <a:spLocks noChangeArrowheads="1"/>
          </p:cNvSpPr>
          <p:nvPr/>
        </p:nvSpPr>
        <p:spPr bwMode="auto">
          <a:xfrm>
            <a:off x="2337004" y="2583614"/>
            <a:ext cx="398011" cy="35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1050" b="1" i="1" dirty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050" b="1" i="1" baseline="30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</a:t>
            </a:r>
            <a:endParaRPr lang="en-US" sz="1050" b="1" i="1" baseline="3000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59" name="TextBox 22"/>
          <p:cNvSpPr txBox="1">
            <a:spLocks noChangeArrowheads="1"/>
          </p:cNvSpPr>
          <p:nvPr/>
        </p:nvSpPr>
        <p:spPr bwMode="auto">
          <a:xfrm>
            <a:off x="7019057" y="2287238"/>
            <a:ext cx="823037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NADPH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60" name="TextBox 36"/>
          <p:cNvSpPr txBox="1">
            <a:spLocks noChangeArrowheads="1"/>
          </p:cNvSpPr>
          <p:nvPr/>
        </p:nvSpPr>
        <p:spPr bwMode="auto">
          <a:xfrm>
            <a:off x="2433081" y="2976975"/>
            <a:ext cx="355787" cy="368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½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50" name="TextBox 22"/>
          <p:cNvSpPr txBox="1">
            <a:spLocks noChangeArrowheads="1"/>
          </p:cNvSpPr>
          <p:nvPr/>
        </p:nvSpPr>
        <p:spPr bwMode="auto">
          <a:xfrm>
            <a:off x="7940378" y="1612900"/>
            <a:ext cx="569387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 H</a:t>
            </a:r>
            <a:r>
              <a:rPr lang="en-US" sz="1600" b="1" baseline="30000" dirty="0" smtClean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" name="Donut 1"/>
          <p:cNvSpPr/>
          <p:nvPr/>
        </p:nvSpPr>
        <p:spPr bwMode="auto">
          <a:xfrm>
            <a:off x="7454619" y="3201830"/>
            <a:ext cx="1585867" cy="1347943"/>
          </a:xfrm>
          <a:prstGeom prst="donut">
            <a:avLst>
              <a:gd name="adj" fmla="val 0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3" name="Down Arrow 2"/>
          <p:cNvSpPr/>
          <p:nvPr/>
        </p:nvSpPr>
        <p:spPr bwMode="auto">
          <a:xfrm>
            <a:off x="8225071" y="4663000"/>
            <a:ext cx="59456" cy="1318700"/>
          </a:xfrm>
          <a:prstGeom prst="downArrow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78971" y="6048375"/>
            <a:ext cx="1166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WHY?!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4EA5236C-E68F-4C8F-92F4-339B4F6AA985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475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87D2081-B08F-4F99-84B8-A7E6DF73F34C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662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0F36680-5D26-465C-9998-DFCF61FDB8BD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617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trike="sngStrike" dirty="0"/>
              <a:t>Concept 10.1: Photosynthesis converts light energy to the chemical energy of </a:t>
            </a:r>
            <a:r>
              <a:rPr lang="en-US" sz="2400" strike="sngStrike" dirty="0" smtClean="0"/>
              <a:t>food</a:t>
            </a:r>
          </a:p>
          <a:p>
            <a:r>
              <a:rPr lang="en-US" sz="2400" strike="sngStrike" dirty="0"/>
              <a:t>Concept 10.2: The light reactions </a:t>
            </a:r>
            <a:r>
              <a:rPr lang="en-US" sz="2400" u="sng" strike="sngStrike" dirty="0"/>
              <a:t>CONVERT</a:t>
            </a:r>
            <a:r>
              <a:rPr lang="en-US" sz="2400" strike="sngStrike" dirty="0"/>
              <a:t> solar energy to the chemical energy of ATP and </a:t>
            </a:r>
            <a:r>
              <a:rPr lang="en-US" sz="2400" strike="sngStrike" dirty="0" smtClean="0"/>
              <a:t>NADPH</a:t>
            </a:r>
          </a:p>
          <a:p>
            <a:r>
              <a:rPr lang="en-US" b="1" dirty="0">
                <a:solidFill>
                  <a:srgbClr val="FF0000"/>
                </a:solidFill>
              </a:rPr>
              <a:t>Concept 10.3: The Calvin cycle uses the chemical energy of ATP and NADPH to reduce CO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 to sugar</a:t>
            </a:r>
          </a:p>
        </p:txBody>
      </p:sp>
    </p:spTree>
    <p:extLst>
      <p:ext uri="{BB962C8B-B14F-4D97-AF65-F5344CB8AC3E}">
        <p14:creationId xmlns:p14="http://schemas.microsoft.com/office/powerpoint/2010/main" val="153089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98675"/>
            <a:ext cx="8775700" cy="1310669"/>
          </a:xfrm>
        </p:spPr>
        <p:txBody>
          <a:bodyPr/>
          <a:lstStyle/>
          <a:p>
            <a:r>
              <a:rPr lang="en-US" dirty="0" smtClean="0"/>
              <a:t>Concept 10.3: The Calvin cycle uses the chemical energy of ATP and NADPH to reduce CO</a:t>
            </a:r>
            <a:r>
              <a:rPr lang="en-US" baseline="-25000" dirty="0" smtClean="0"/>
              <a:t>2</a:t>
            </a:r>
            <a:r>
              <a:rPr lang="en-US" dirty="0" smtClean="0"/>
              <a:t> to sugar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709928"/>
            <a:ext cx="8499249" cy="4636632"/>
          </a:xfrm>
        </p:spPr>
        <p:txBody>
          <a:bodyPr/>
          <a:lstStyle/>
          <a:p>
            <a:r>
              <a:rPr lang="en-US" dirty="0" smtClean="0"/>
              <a:t>The Calvin cycle, like the citric acid cycle, </a:t>
            </a:r>
            <a:r>
              <a:rPr lang="en-US" b="1" u="sng" dirty="0" smtClean="0"/>
              <a:t>REGENERATES</a:t>
            </a:r>
            <a:r>
              <a:rPr lang="en-US" dirty="0" smtClean="0"/>
              <a:t> its starting material after molecules enter and leave the cycle</a:t>
            </a:r>
          </a:p>
          <a:p>
            <a:r>
              <a:rPr lang="en-US" dirty="0" smtClean="0"/>
              <a:t>The cycle builds sugar from smaller molecules by using ATP and the reducing power of electrons carried by NADPH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15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350" y="407988"/>
            <a:ext cx="8369300" cy="604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8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10.UN03</a:t>
            </a:r>
          </a:p>
        </p:txBody>
      </p:sp>
      <p:sp>
        <p:nvSpPr>
          <p:cNvPr id="137219" name="TextBox 4"/>
          <p:cNvSpPr txBox="1">
            <a:spLocks noChangeArrowheads="1"/>
          </p:cNvSpPr>
          <p:nvPr/>
        </p:nvSpPr>
        <p:spPr bwMode="auto">
          <a:xfrm>
            <a:off x="442913" y="1330325"/>
            <a:ext cx="9350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</p:txBody>
      </p:sp>
      <p:sp>
        <p:nvSpPr>
          <p:cNvPr id="137220" name="TextBox 5"/>
          <p:cNvSpPr txBox="1">
            <a:spLocks noChangeArrowheads="1"/>
          </p:cNvSpPr>
          <p:nvPr/>
        </p:nvSpPr>
        <p:spPr bwMode="auto">
          <a:xfrm>
            <a:off x="2781300" y="533400"/>
            <a:ext cx="78422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500" b="1">
                <a:solidFill>
                  <a:srgbClr val="000000"/>
                </a:solidFill>
                <a:ea typeface="ＭＳ Ｐゴシック" pitchFamily="34" charset="-128"/>
              </a:rPr>
              <a:t>H</a:t>
            </a:r>
            <a:r>
              <a:rPr lang="en-US" sz="25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r>
              <a:rPr lang="en-US" sz="2500" b="1">
                <a:solidFill>
                  <a:srgbClr val="000000"/>
                </a:solidFill>
                <a:ea typeface="ＭＳ Ｐゴシック" pitchFamily="34" charset="-128"/>
              </a:rPr>
              <a:t>O</a:t>
            </a:r>
          </a:p>
        </p:txBody>
      </p:sp>
      <p:sp>
        <p:nvSpPr>
          <p:cNvPr id="137221" name="TextBox 6"/>
          <p:cNvSpPr txBox="1">
            <a:spLocks noChangeArrowheads="1"/>
          </p:cNvSpPr>
          <p:nvPr/>
        </p:nvSpPr>
        <p:spPr bwMode="auto">
          <a:xfrm>
            <a:off x="5715000" y="581025"/>
            <a:ext cx="78422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500" b="1">
                <a:solidFill>
                  <a:srgbClr val="FFFFFF"/>
                </a:solidFill>
                <a:ea typeface="ＭＳ Ｐゴシック" pitchFamily="34" charset="-128"/>
              </a:rPr>
              <a:t>CO</a:t>
            </a:r>
            <a:r>
              <a:rPr lang="en-US" sz="25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endParaRPr lang="en-US" sz="2500" b="1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7222" name="TextBox 7"/>
          <p:cNvSpPr txBox="1">
            <a:spLocks noChangeArrowheads="1"/>
          </p:cNvSpPr>
          <p:nvPr/>
        </p:nvSpPr>
        <p:spPr bwMode="auto">
          <a:xfrm>
            <a:off x="2868613" y="5772150"/>
            <a:ext cx="554037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500" b="1">
                <a:solidFill>
                  <a:srgbClr val="000000"/>
                </a:solidFill>
                <a:ea typeface="ＭＳ Ｐゴシック" pitchFamily="34" charset="-128"/>
              </a:rPr>
              <a:t>O</a:t>
            </a:r>
            <a:r>
              <a:rPr lang="en-US" sz="25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endParaRPr lang="en-US" sz="25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7223" name="TextBox 8"/>
          <p:cNvSpPr txBox="1">
            <a:spLocks noChangeArrowheads="1"/>
          </p:cNvSpPr>
          <p:nvPr/>
        </p:nvSpPr>
        <p:spPr bwMode="auto">
          <a:xfrm>
            <a:off x="2136775" y="3048000"/>
            <a:ext cx="199866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  <a:p>
            <a:pPr algn="ctr" eaLnBrk="0" hangingPunct="0">
              <a:lnSpc>
                <a:spcPts val="2800"/>
              </a:lnSpc>
            </a:pPr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REACTIONS</a:t>
            </a:r>
          </a:p>
        </p:txBody>
      </p:sp>
      <p:sp>
        <p:nvSpPr>
          <p:cNvPr id="137224" name="TextBox 9"/>
          <p:cNvSpPr txBox="1">
            <a:spLocks noChangeArrowheads="1"/>
          </p:cNvSpPr>
          <p:nvPr/>
        </p:nvSpPr>
        <p:spPr bwMode="auto">
          <a:xfrm>
            <a:off x="5521325" y="2859088"/>
            <a:ext cx="1306513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CALVIN</a:t>
            </a:r>
          </a:p>
          <a:p>
            <a:pPr algn="ctr" eaLnBrk="0" hangingPunct="0">
              <a:lnSpc>
                <a:spcPts val="2800"/>
              </a:lnSpc>
            </a:pPr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CYCLE</a:t>
            </a:r>
          </a:p>
        </p:txBody>
      </p:sp>
      <p:sp>
        <p:nvSpPr>
          <p:cNvPr id="137225" name="TextBox 10"/>
          <p:cNvSpPr txBox="1">
            <a:spLocks noChangeArrowheads="1"/>
          </p:cNvSpPr>
          <p:nvPr/>
        </p:nvSpPr>
        <p:spPr bwMode="auto">
          <a:xfrm>
            <a:off x="4097338" y="3783013"/>
            <a:ext cx="77628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ATP</a:t>
            </a:r>
          </a:p>
        </p:txBody>
      </p:sp>
      <p:sp>
        <p:nvSpPr>
          <p:cNvPr id="137226" name="TextBox 11"/>
          <p:cNvSpPr txBox="1">
            <a:spLocks noChangeArrowheads="1"/>
          </p:cNvSpPr>
          <p:nvPr/>
        </p:nvSpPr>
        <p:spPr bwMode="auto">
          <a:xfrm>
            <a:off x="3844925" y="4402138"/>
            <a:ext cx="1281113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NADPH</a:t>
            </a:r>
          </a:p>
        </p:txBody>
      </p:sp>
      <p:sp>
        <p:nvSpPr>
          <p:cNvPr id="137227" name="TextBox 12"/>
          <p:cNvSpPr txBox="1">
            <a:spLocks noChangeArrowheads="1"/>
          </p:cNvSpPr>
          <p:nvPr/>
        </p:nvSpPr>
        <p:spPr bwMode="auto">
          <a:xfrm>
            <a:off x="4057650" y="2408238"/>
            <a:ext cx="83502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ADP</a:t>
            </a:r>
          </a:p>
        </p:txBody>
      </p:sp>
      <p:sp>
        <p:nvSpPr>
          <p:cNvPr id="137228" name="TextBox 13"/>
          <p:cNvSpPr txBox="1">
            <a:spLocks noChangeArrowheads="1"/>
          </p:cNvSpPr>
          <p:nvPr/>
        </p:nvSpPr>
        <p:spPr bwMode="auto">
          <a:xfrm>
            <a:off x="3948113" y="1973263"/>
            <a:ext cx="1169987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NADP</a:t>
            </a:r>
            <a:r>
              <a:rPr lang="en-US" b="1" baseline="3000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</a:p>
        </p:txBody>
      </p:sp>
      <p:sp>
        <p:nvSpPr>
          <p:cNvPr id="137229" name="TextBox 14"/>
          <p:cNvSpPr txBox="1">
            <a:spLocks noChangeArrowheads="1"/>
          </p:cNvSpPr>
          <p:nvPr/>
        </p:nvSpPr>
        <p:spPr bwMode="auto">
          <a:xfrm>
            <a:off x="4997450" y="5778500"/>
            <a:ext cx="2373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US" b="1" dirty="0">
                <a:solidFill>
                  <a:srgbClr val="000000"/>
                </a:solidFill>
                <a:ea typeface="ＭＳ Ｐゴシック" pitchFamily="34" charset="-128"/>
              </a:rPr>
              <a:t>[CH</a:t>
            </a:r>
            <a:r>
              <a:rPr lang="en-US" b="1" baseline="-25000" dirty="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r>
              <a:rPr lang="en-US" b="1" dirty="0">
                <a:solidFill>
                  <a:srgbClr val="000000"/>
                </a:solidFill>
                <a:ea typeface="ＭＳ Ｐゴシック" pitchFamily="34" charset="-128"/>
              </a:rPr>
              <a:t>O] (sugar)</a:t>
            </a:r>
          </a:p>
        </p:txBody>
      </p:sp>
      <p:sp>
        <p:nvSpPr>
          <p:cNvPr id="15" name="Donut 14"/>
          <p:cNvSpPr/>
          <p:nvPr/>
        </p:nvSpPr>
        <p:spPr bwMode="auto">
          <a:xfrm>
            <a:off x="4749822" y="5330746"/>
            <a:ext cx="2849518" cy="1347943"/>
          </a:xfrm>
          <a:prstGeom prst="donut">
            <a:avLst>
              <a:gd name="adj" fmla="val 0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6200000" flipV="1">
            <a:off x="3332576" y="4348554"/>
            <a:ext cx="326219" cy="2533672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431" y="5249684"/>
            <a:ext cx="2389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FINALLY! SWEET VICTORY!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98675"/>
            <a:ext cx="8775700" cy="518775"/>
          </a:xfrm>
        </p:spPr>
        <p:txBody>
          <a:bodyPr/>
          <a:lstStyle/>
          <a:p>
            <a:r>
              <a:rPr lang="en-US" dirty="0" smtClean="0">
                <a:ea typeface="ヒラギノ角ゴ Pro W3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4" y="1265609"/>
            <a:ext cx="8564329" cy="4595212"/>
          </a:xfrm>
        </p:spPr>
        <p:txBody>
          <a:bodyPr/>
          <a:lstStyle/>
          <a:p>
            <a:pPr eaLnBrk="1" hangingPunct="1"/>
            <a:r>
              <a:rPr lang="en-US" dirty="0">
                <a:ea typeface="ヒラギノ角ゴ Pro W3" charset="0"/>
              </a:rPr>
              <a:t>Carbon enters the cycle as CO</a:t>
            </a:r>
            <a:r>
              <a:rPr lang="en-US" baseline="-25000" dirty="0">
                <a:ea typeface="ヒラギノ角ゴ Pro W3" charset="0"/>
              </a:rPr>
              <a:t>2</a:t>
            </a:r>
            <a:r>
              <a:rPr lang="en-US" dirty="0">
                <a:ea typeface="ヒラギノ角ゴ Pro W3" charset="0"/>
              </a:rPr>
              <a:t> and leaves as a sugar named </a:t>
            </a:r>
            <a:r>
              <a:rPr lang="en-US" b="1" dirty="0">
                <a:ea typeface="ヒラギノ角ゴ Pro W3" charset="0"/>
              </a:rPr>
              <a:t>glyceraldehyde 3-phospate (G3P)</a:t>
            </a:r>
            <a:endParaRPr lang="en-US" dirty="0">
              <a:ea typeface="ヒラギノ角ゴ Pro W3" charset="0"/>
            </a:endParaRPr>
          </a:p>
          <a:p>
            <a:pPr eaLnBrk="1" hangingPunct="1"/>
            <a:r>
              <a:rPr lang="en-US" dirty="0">
                <a:ea typeface="ヒラギノ角ゴ Pro W3" charset="0"/>
              </a:rPr>
              <a:t>For net synthesis of 1 G3P, the cycle must take place three times, fixing 3 molecules of CO</a:t>
            </a:r>
            <a:r>
              <a:rPr lang="en-US" baseline="-25000" dirty="0">
                <a:ea typeface="ヒラギノ角ゴ Pro W3" charset="0"/>
              </a:rPr>
              <a:t>2</a:t>
            </a:r>
            <a:endParaRPr lang="en-US" dirty="0">
              <a:ea typeface="ヒラギノ角ゴ Pro W3" charset="0"/>
            </a:endParaRPr>
          </a:p>
          <a:p>
            <a:pPr eaLnBrk="1" hangingPunct="1"/>
            <a:r>
              <a:rPr lang="en-US" dirty="0">
                <a:ea typeface="ヒラギノ角ゴ Pro W3" charset="0"/>
              </a:rPr>
              <a:t>The Calvin cycle has three phases</a:t>
            </a:r>
          </a:p>
          <a:p>
            <a:pPr marL="795338" lvl="1" indent="-387350" eaLnBrk="1" hangingPunct="1">
              <a:spcBef>
                <a:spcPct val="18000"/>
              </a:spcBef>
              <a:buClrTx/>
              <a:buFont typeface="Times New Roman" charset="0"/>
              <a:buAutoNum type="arabicPeriod"/>
            </a:pPr>
            <a:r>
              <a:rPr lang="en-US" dirty="0" smtClean="0">
                <a:ea typeface="ヒラギノ角ゴ Pro W3" charset="0"/>
              </a:rPr>
              <a:t> </a:t>
            </a:r>
            <a:r>
              <a:rPr lang="en-US" b="1" dirty="0" smtClean="0">
                <a:ea typeface="ヒラギノ角ゴ Pro W3" charset="0"/>
              </a:rPr>
              <a:t>Carbon </a:t>
            </a:r>
            <a:r>
              <a:rPr lang="en-US" b="1" dirty="0">
                <a:ea typeface="ヒラギノ角ゴ Pro W3" charset="0"/>
              </a:rPr>
              <a:t>fixation </a:t>
            </a:r>
            <a:r>
              <a:rPr lang="en-US" dirty="0">
                <a:ea typeface="ヒラギノ角ゴ Pro W3" charset="0"/>
              </a:rPr>
              <a:t>(catalyzed by </a:t>
            </a:r>
            <a:r>
              <a:rPr lang="en-US" b="1" dirty="0" err="1" smtClean="0">
                <a:ea typeface="ヒラギノ角ゴ Pro W3" charset="0"/>
              </a:rPr>
              <a:t>RuBisCO</a:t>
            </a:r>
            <a:r>
              <a:rPr lang="en-US" dirty="0" smtClean="0">
                <a:ea typeface="ヒラギノ角ゴ Pro W3" charset="0"/>
              </a:rPr>
              <a:t>)</a:t>
            </a:r>
            <a:endParaRPr lang="en-US" dirty="0">
              <a:ea typeface="ヒラギノ角ゴ Pro W3" charset="0"/>
            </a:endParaRPr>
          </a:p>
          <a:p>
            <a:pPr marL="795338" lvl="1" indent="-387350" eaLnBrk="1" hangingPunct="1">
              <a:spcBef>
                <a:spcPct val="18000"/>
              </a:spcBef>
              <a:buClrTx/>
              <a:buFont typeface="Times New Roman" charset="0"/>
              <a:buAutoNum type="arabicPeriod"/>
            </a:pPr>
            <a:r>
              <a:rPr lang="en-US" dirty="0" smtClean="0">
                <a:ea typeface="ヒラギノ角ゴ Pro W3" charset="0"/>
              </a:rPr>
              <a:t> </a:t>
            </a:r>
            <a:r>
              <a:rPr lang="en-US" b="1" dirty="0" smtClean="0">
                <a:ea typeface="ヒラギノ角ゴ Pro W3" charset="0"/>
              </a:rPr>
              <a:t>Reduction</a:t>
            </a:r>
            <a:endParaRPr lang="en-US" b="1" dirty="0">
              <a:ea typeface="ヒラギノ角ゴ Pro W3" charset="0"/>
            </a:endParaRPr>
          </a:p>
          <a:p>
            <a:pPr marL="795338" lvl="1" indent="-387350" eaLnBrk="1" hangingPunct="1">
              <a:spcBef>
                <a:spcPct val="18000"/>
              </a:spcBef>
              <a:buClrTx/>
              <a:buFont typeface="Times New Roman" charset="0"/>
              <a:buAutoNum type="arabicPeriod"/>
            </a:pPr>
            <a:r>
              <a:rPr lang="en-US" dirty="0" smtClean="0">
                <a:ea typeface="ヒラギノ角ゴ Pro W3" charset="0"/>
              </a:rPr>
              <a:t> </a:t>
            </a:r>
            <a:r>
              <a:rPr lang="en-US" b="1" dirty="0" smtClean="0">
                <a:ea typeface="ヒラギノ角ゴ Pro W3" charset="0"/>
              </a:rPr>
              <a:t>Regeneration </a:t>
            </a:r>
            <a:r>
              <a:rPr lang="en-US" b="1" dirty="0">
                <a:ea typeface="ヒラギノ角ゴ Pro W3" charset="0"/>
              </a:rPr>
              <a:t>of the CO</a:t>
            </a:r>
            <a:r>
              <a:rPr lang="en-US" b="1" baseline="-25000" dirty="0">
                <a:ea typeface="ヒラギノ角ゴ Pro W3" charset="0"/>
              </a:rPr>
              <a:t>2</a:t>
            </a:r>
            <a:r>
              <a:rPr lang="en-US" b="1" dirty="0">
                <a:ea typeface="ヒラギノ角ゴ Pro W3" charset="0"/>
              </a:rPr>
              <a:t> acceptor (</a:t>
            </a:r>
            <a:r>
              <a:rPr lang="en-US" b="1" dirty="0" err="1">
                <a:ea typeface="ヒラギノ角ゴ Pro W3" charset="0"/>
              </a:rPr>
              <a:t>RuBP</a:t>
            </a:r>
            <a:r>
              <a:rPr lang="en-US" b="1" dirty="0">
                <a:ea typeface="ヒラギノ角ゴ Pro W3" charset="0"/>
              </a:rPr>
              <a:t>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82563" y="298675"/>
            <a:ext cx="8775700" cy="131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Concept 10.3: The Calvin 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78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013" y="209550"/>
            <a:ext cx="7419975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10.19-3</a:t>
            </a:r>
          </a:p>
        </p:txBody>
      </p:sp>
      <p:sp>
        <p:nvSpPr>
          <p:cNvPr id="106499" name="TextBox 4"/>
          <p:cNvSpPr txBox="1">
            <a:spLocks noChangeArrowheads="1"/>
          </p:cNvSpPr>
          <p:nvPr/>
        </p:nvSpPr>
        <p:spPr bwMode="auto">
          <a:xfrm>
            <a:off x="4224338" y="158750"/>
            <a:ext cx="4014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Input 3 CO</a:t>
            </a:r>
            <a:r>
              <a:rPr lang="en-US" sz="18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, entering one per cycle</a:t>
            </a:r>
          </a:p>
        </p:txBody>
      </p:sp>
      <p:sp>
        <p:nvSpPr>
          <p:cNvPr id="106500" name="TextBox 5"/>
          <p:cNvSpPr txBox="1">
            <a:spLocks noChangeArrowheads="1"/>
          </p:cNvSpPr>
          <p:nvPr/>
        </p:nvSpPr>
        <p:spPr bwMode="auto">
          <a:xfrm>
            <a:off x="5424488" y="773113"/>
            <a:ext cx="2890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Phase 1: Carbon fixation</a:t>
            </a:r>
          </a:p>
        </p:txBody>
      </p:sp>
      <p:sp>
        <p:nvSpPr>
          <p:cNvPr id="106501" name="TextBox 6"/>
          <p:cNvSpPr txBox="1">
            <a:spLocks noChangeArrowheads="1"/>
          </p:cNvSpPr>
          <p:nvPr/>
        </p:nvSpPr>
        <p:spPr bwMode="auto">
          <a:xfrm>
            <a:off x="3508375" y="919163"/>
            <a:ext cx="1095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FFFFFF"/>
                </a:solidFill>
                <a:ea typeface="ＭＳ Ｐゴシック" pitchFamily="34" charset="-128"/>
              </a:rPr>
              <a:t>Rubisco</a:t>
            </a:r>
          </a:p>
        </p:txBody>
      </p:sp>
      <p:sp>
        <p:nvSpPr>
          <p:cNvPr id="106502" name="TextBox 7"/>
          <p:cNvSpPr txBox="1">
            <a:spLocks noChangeArrowheads="1"/>
          </p:cNvSpPr>
          <p:nvPr/>
        </p:nvSpPr>
        <p:spPr bwMode="auto">
          <a:xfrm>
            <a:off x="4975225" y="2062163"/>
            <a:ext cx="2143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3-Phosphoglycerate</a:t>
            </a:r>
          </a:p>
        </p:txBody>
      </p:sp>
      <p:sp>
        <p:nvSpPr>
          <p:cNvPr id="106503" name="TextBox 8"/>
          <p:cNvSpPr txBox="1">
            <a:spLocks noChangeArrowheads="1"/>
          </p:cNvSpPr>
          <p:nvPr/>
        </p:nvSpPr>
        <p:spPr bwMode="auto">
          <a:xfrm>
            <a:off x="5013325" y="3268663"/>
            <a:ext cx="26241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1,3-Bisphosphoglycerate</a:t>
            </a:r>
          </a:p>
        </p:txBody>
      </p:sp>
      <p:sp>
        <p:nvSpPr>
          <p:cNvPr id="106504" name="TextBox 9"/>
          <p:cNvSpPr txBox="1">
            <a:spLocks noChangeArrowheads="1"/>
          </p:cNvSpPr>
          <p:nvPr/>
        </p:nvSpPr>
        <p:spPr bwMode="auto">
          <a:xfrm>
            <a:off x="6753225" y="4616450"/>
            <a:ext cx="1312863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Phase 2: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Reduction</a:t>
            </a:r>
          </a:p>
        </p:txBody>
      </p:sp>
      <p:sp>
        <p:nvSpPr>
          <p:cNvPr id="106505" name="TextBox 10"/>
          <p:cNvSpPr txBox="1">
            <a:spLocks noChangeArrowheads="1"/>
          </p:cNvSpPr>
          <p:nvPr/>
        </p:nvSpPr>
        <p:spPr bwMode="auto">
          <a:xfrm>
            <a:off x="5076825" y="4630738"/>
            <a:ext cx="646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G3P</a:t>
            </a:r>
          </a:p>
        </p:txBody>
      </p:sp>
      <p:sp>
        <p:nvSpPr>
          <p:cNvPr id="106506" name="TextBox 11"/>
          <p:cNvSpPr txBox="1">
            <a:spLocks noChangeArrowheads="1"/>
          </p:cNvSpPr>
          <p:nvPr/>
        </p:nvSpPr>
        <p:spPr bwMode="auto">
          <a:xfrm>
            <a:off x="4129088" y="2822575"/>
            <a:ext cx="877887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Calvin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Cycle</a:t>
            </a:r>
          </a:p>
        </p:txBody>
      </p:sp>
      <p:sp>
        <p:nvSpPr>
          <p:cNvPr id="106507" name="TextBox 12"/>
          <p:cNvSpPr txBox="1">
            <a:spLocks noChangeArrowheads="1"/>
          </p:cNvSpPr>
          <p:nvPr/>
        </p:nvSpPr>
        <p:spPr bwMode="auto">
          <a:xfrm>
            <a:off x="2846388" y="4384675"/>
            <a:ext cx="646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G3P</a:t>
            </a:r>
          </a:p>
        </p:txBody>
      </p:sp>
      <p:sp>
        <p:nvSpPr>
          <p:cNvPr id="106508" name="TextBox 13"/>
          <p:cNvSpPr txBox="1">
            <a:spLocks noChangeArrowheads="1"/>
          </p:cNvSpPr>
          <p:nvPr/>
        </p:nvSpPr>
        <p:spPr bwMode="auto">
          <a:xfrm>
            <a:off x="877888" y="3711575"/>
            <a:ext cx="16605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Phase 3: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Regeneration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of RuBP</a:t>
            </a:r>
          </a:p>
        </p:txBody>
      </p:sp>
      <p:sp>
        <p:nvSpPr>
          <p:cNvPr id="106509" name="TextBox 14"/>
          <p:cNvSpPr txBox="1">
            <a:spLocks noChangeArrowheads="1"/>
          </p:cNvSpPr>
          <p:nvPr/>
        </p:nvSpPr>
        <p:spPr bwMode="auto">
          <a:xfrm>
            <a:off x="1133475" y="3240088"/>
            <a:ext cx="46831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ATP</a:t>
            </a:r>
          </a:p>
        </p:txBody>
      </p:sp>
      <p:sp>
        <p:nvSpPr>
          <p:cNvPr id="106510" name="TextBox 15"/>
          <p:cNvSpPr txBox="1">
            <a:spLocks noChangeArrowheads="1"/>
          </p:cNvSpPr>
          <p:nvPr/>
        </p:nvSpPr>
        <p:spPr bwMode="auto">
          <a:xfrm>
            <a:off x="1435100" y="2846388"/>
            <a:ext cx="6016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3 ADP</a:t>
            </a:r>
          </a:p>
        </p:txBody>
      </p:sp>
      <p:sp>
        <p:nvSpPr>
          <p:cNvPr id="106511" name="TextBox 16"/>
          <p:cNvSpPr txBox="1">
            <a:spLocks noChangeArrowheads="1"/>
          </p:cNvSpPr>
          <p:nvPr/>
        </p:nvSpPr>
        <p:spPr bwMode="auto">
          <a:xfrm>
            <a:off x="844550" y="3227388"/>
            <a:ext cx="2635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3</a:t>
            </a:r>
          </a:p>
        </p:txBody>
      </p:sp>
      <p:sp>
        <p:nvSpPr>
          <p:cNvPr id="106512" name="TextBox 17"/>
          <p:cNvSpPr txBox="1">
            <a:spLocks noChangeArrowheads="1"/>
          </p:cNvSpPr>
          <p:nvPr/>
        </p:nvSpPr>
        <p:spPr bwMode="auto">
          <a:xfrm>
            <a:off x="2562225" y="4249738"/>
            <a:ext cx="2635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5</a:t>
            </a:r>
          </a:p>
        </p:txBody>
      </p:sp>
      <p:sp>
        <p:nvSpPr>
          <p:cNvPr id="106513" name="TextBox 18"/>
          <p:cNvSpPr txBox="1">
            <a:spLocks noChangeArrowheads="1"/>
          </p:cNvSpPr>
          <p:nvPr/>
        </p:nvSpPr>
        <p:spPr bwMode="auto">
          <a:xfrm>
            <a:off x="3490913" y="4246563"/>
            <a:ext cx="2698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14" name="TextBox 19"/>
          <p:cNvSpPr txBox="1">
            <a:spLocks noChangeArrowheads="1"/>
          </p:cNvSpPr>
          <p:nvPr/>
        </p:nvSpPr>
        <p:spPr bwMode="auto">
          <a:xfrm>
            <a:off x="2508250" y="2163763"/>
            <a:ext cx="812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RuBP</a:t>
            </a:r>
          </a:p>
        </p:txBody>
      </p:sp>
      <p:sp>
        <p:nvSpPr>
          <p:cNvPr id="106515" name="TextBox 20"/>
          <p:cNvSpPr txBox="1">
            <a:spLocks noChangeArrowheads="1"/>
          </p:cNvSpPr>
          <p:nvPr/>
        </p:nvSpPr>
        <p:spPr bwMode="auto">
          <a:xfrm>
            <a:off x="3727450" y="2036763"/>
            <a:ext cx="2698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16" name="TextBox 21"/>
          <p:cNvSpPr txBox="1">
            <a:spLocks noChangeArrowheads="1"/>
          </p:cNvSpPr>
          <p:nvPr/>
        </p:nvSpPr>
        <p:spPr bwMode="auto">
          <a:xfrm>
            <a:off x="2205038" y="2036763"/>
            <a:ext cx="2698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17" name="TextBox 22"/>
          <p:cNvSpPr txBox="1">
            <a:spLocks noChangeArrowheads="1"/>
          </p:cNvSpPr>
          <p:nvPr/>
        </p:nvSpPr>
        <p:spPr bwMode="auto">
          <a:xfrm>
            <a:off x="2063750" y="2022475"/>
            <a:ext cx="2635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3</a:t>
            </a:r>
          </a:p>
        </p:txBody>
      </p:sp>
      <p:sp>
        <p:nvSpPr>
          <p:cNvPr id="106518" name="TextBox 24"/>
          <p:cNvSpPr txBox="1">
            <a:spLocks noChangeArrowheads="1"/>
          </p:cNvSpPr>
          <p:nvPr/>
        </p:nvSpPr>
        <p:spPr bwMode="auto">
          <a:xfrm>
            <a:off x="4745038" y="1435100"/>
            <a:ext cx="269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19" name="TextBox 25"/>
          <p:cNvSpPr txBox="1">
            <a:spLocks noChangeArrowheads="1"/>
          </p:cNvSpPr>
          <p:nvPr/>
        </p:nvSpPr>
        <p:spPr bwMode="auto">
          <a:xfrm>
            <a:off x="4583113" y="1419225"/>
            <a:ext cx="2635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3</a:t>
            </a:r>
          </a:p>
        </p:txBody>
      </p:sp>
      <p:sp>
        <p:nvSpPr>
          <p:cNvPr id="106520" name="TextBox 26"/>
          <p:cNvSpPr txBox="1">
            <a:spLocks noChangeArrowheads="1"/>
          </p:cNvSpPr>
          <p:nvPr/>
        </p:nvSpPr>
        <p:spPr bwMode="auto">
          <a:xfrm>
            <a:off x="6232525" y="1435100"/>
            <a:ext cx="2682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21" name="TextBox 27"/>
          <p:cNvSpPr txBox="1">
            <a:spLocks noChangeArrowheads="1"/>
          </p:cNvSpPr>
          <p:nvPr/>
        </p:nvSpPr>
        <p:spPr bwMode="auto">
          <a:xfrm>
            <a:off x="6276975" y="1946275"/>
            <a:ext cx="269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22" name="TextBox 28"/>
          <p:cNvSpPr txBox="1">
            <a:spLocks noChangeArrowheads="1"/>
          </p:cNvSpPr>
          <p:nvPr/>
        </p:nvSpPr>
        <p:spPr bwMode="auto">
          <a:xfrm>
            <a:off x="5362575" y="1938338"/>
            <a:ext cx="2635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6</a:t>
            </a:r>
          </a:p>
        </p:txBody>
      </p:sp>
      <p:sp>
        <p:nvSpPr>
          <p:cNvPr id="106523" name="TextBox 29"/>
          <p:cNvSpPr txBox="1">
            <a:spLocks noChangeArrowheads="1"/>
          </p:cNvSpPr>
          <p:nvPr/>
        </p:nvSpPr>
        <p:spPr bwMode="auto">
          <a:xfrm>
            <a:off x="7281863" y="2193925"/>
            <a:ext cx="2635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6</a:t>
            </a:r>
          </a:p>
        </p:txBody>
      </p:sp>
      <p:sp>
        <p:nvSpPr>
          <p:cNvPr id="106524" name="TextBox 30"/>
          <p:cNvSpPr txBox="1">
            <a:spLocks noChangeArrowheads="1"/>
          </p:cNvSpPr>
          <p:nvPr/>
        </p:nvSpPr>
        <p:spPr bwMode="auto">
          <a:xfrm>
            <a:off x="7038975" y="2503488"/>
            <a:ext cx="6016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6 ADP</a:t>
            </a:r>
          </a:p>
        </p:txBody>
      </p:sp>
      <p:sp>
        <p:nvSpPr>
          <p:cNvPr id="106525" name="TextBox 34"/>
          <p:cNvSpPr txBox="1">
            <a:spLocks noChangeArrowheads="1"/>
          </p:cNvSpPr>
          <p:nvPr/>
        </p:nvSpPr>
        <p:spPr bwMode="auto">
          <a:xfrm>
            <a:off x="5783263" y="3136900"/>
            <a:ext cx="269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26" name="TextBox 35"/>
          <p:cNvSpPr txBox="1">
            <a:spLocks noChangeArrowheads="1"/>
          </p:cNvSpPr>
          <p:nvPr/>
        </p:nvSpPr>
        <p:spPr bwMode="auto">
          <a:xfrm>
            <a:off x="5622925" y="3121025"/>
            <a:ext cx="2619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6</a:t>
            </a:r>
          </a:p>
        </p:txBody>
      </p:sp>
      <p:sp>
        <p:nvSpPr>
          <p:cNvPr id="106527" name="TextBox 36"/>
          <p:cNvSpPr txBox="1">
            <a:spLocks noChangeArrowheads="1"/>
          </p:cNvSpPr>
          <p:nvPr/>
        </p:nvSpPr>
        <p:spPr bwMode="auto">
          <a:xfrm>
            <a:off x="6777038" y="3130550"/>
            <a:ext cx="269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28" name="TextBox 37"/>
          <p:cNvSpPr txBox="1">
            <a:spLocks noChangeArrowheads="1"/>
          </p:cNvSpPr>
          <p:nvPr/>
        </p:nvSpPr>
        <p:spPr bwMode="auto">
          <a:xfrm>
            <a:off x="7567613" y="2200275"/>
            <a:ext cx="48418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ATP</a:t>
            </a:r>
          </a:p>
        </p:txBody>
      </p:sp>
      <p:sp>
        <p:nvSpPr>
          <p:cNvPr id="106529" name="TextBox 38"/>
          <p:cNvSpPr txBox="1">
            <a:spLocks noChangeArrowheads="1"/>
          </p:cNvSpPr>
          <p:nvPr/>
        </p:nvSpPr>
        <p:spPr bwMode="auto">
          <a:xfrm>
            <a:off x="5688013" y="4503738"/>
            <a:ext cx="2698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30" name="TextBox 39"/>
          <p:cNvSpPr txBox="1">
            <a:spLocks noChangeArrowheads="1"/>
          </p:cNvSpPr>
          <p:nvPr/>
        </p:nvSpPr>
        <p:spPr bwMode="auto">
          <a:xfrm>
            <a:off x="4767263" y="4495800"/>
            <a:ext cx="2619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6</a:t>
            </a:r>
          </a:p>
        </p:txBody>
      </p:sp>
      <p:sp>
        <p:nvSpPr>
          <p:cNvPr id="106531" name="TextBox 40"/>
          <p:cNvSpPr txBox="1">
            <a:spLocks noChangeArrowheads="1"/>
          </p:cNvSpPr>
          <p:nvPr/>
        </p:nvSpPr>
        <p:spPr bwMode="auto">
          <a:xfrm>
            <a:off x="7259638" y="3529013"/>
            <a:ext cx="2635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6</a:t>
            </a:r>
          </a:p>
        </p:txBody>
      </p:sp>
      <p:sp>
        <p:nvSpPr>
          <p:cNvPr id="106532" name="TextBox 41"/>
          <p:cNvSpPr txBox="1">
            <a:spLocks noChangeArrowheads="1"/>
          </p:cNvSpPr>
          <p:nvPr/>
        </p:nvSpPr>
        <p:spPr bwMode="auto">
          <a:xfrm>
            <a:off x="6997700" y="3854450"/>
            <a:ext cx="7556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6 NADP</a:t>
            </a:r>
            <a:r>
              <a:rPr lang="en-US" sz="1100" b="1" baseline="3000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</a:p>
        </p:txBody>
      </p:sp>
      <p:sp>
        <p:nvSpPr>
          <p:cNvPr id="106533" name="TextBox 42"/>
          <p:cNvSpPr txBox="1">
            <a:spLocks noChangeArrowheads="1"/>
          </p:cNvSpPr>
          <p:nvPr/>
        </p:nvSpPr>
        <p:spPr bwMode="auto">
          <a:xfrm>
            <a:off x="6888163" y="4056063"/>
            <a:ext cx="2635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6</a:t>
            </a:r>
          </a:p>
        </p:txBody>
      </p:sp>
      <p:sp>
        <p:nvSpPr>
          <p:cNvPr id="106534" name="TextBox 43"/>
          <p:cNvSpPr txBox="1">
            <a:spLocks noChangeArrowheads="1"/>
          </p:cNvSpPr>
          <p:nvPr/>
        </p:nvSpPr>
        <p:spPr bwMode="auto">
          <a:xfrm>
            <a:off x="7046913" y="4064000"/>
            <a:ext cx="269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35" name="TextBox 44"/>
          <p:cNvSpPr txBox="1">
            <a:spLocks noChangeArrowheads="1"/>
          </p:cNvSpPr>
          <p:nvPr/>
        </p:nvSpPr>
        <p:spPr bwMode="auto">
          <a:xfrm>
            <a:off x="7161213" y="4138613"/>
            <a:ext cx="212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 b="1">
                <a:solidFill>
                  <a:srgbClr val="000000"/>
                </a:solidFill>
                <a:ea typeface="ＭＳ Ｐゴシック" pitchFamily="34" charset="-128"/>
              </a:rPr>
              <a:t>i</a:t>
            </a:r>
          </a:p>
        </p:txBody>
      </p:sp>
      <p:sp>
        <p:nvSpPr>
          <p:cNvPr id="106536" name="TextBox 45"/>
          <p:cNvSpPr txBox="1">
            <a:spLocks noChangeArrowheads="1"/>
          </p:cNvSpPr>
          <p:nvPr/>
        </p:nvSpPr>
        <p:spPr bwMode="auto">
          <a:xfrm>
            <a:off x="4279900" y="5986463"/>
            <a:ext cx="6461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G3P</a:t>
            </a:r>
          </a:p>
        </p:txBody>
      </p:sp>
      <p:sp>
        <p:nvSpPr>
          <p:cNvPr id="106537" name="TextBox 46"/>
          <p:cNvSpPr txBox="1">
            <a:spLocks noChangeArrowheads="1"/>
          </p:cNvSpPr>
          <p:nvPr/>
        </p:nvSpPr>
        <p:spPr bwMode="auto">
          <a:xfrm>
            <a:off x="4911725" y="5835650"/>
            <a:ext cx="2682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38" name="TextBox 47"/>
          <p:cNvSpPr txBox="1">
            <a:spLocks noChangeArrowheads="1"/>
          </p:cNvSpPr>
          <p:nvPr/>
        </p:nvSpPr>
        <p:spPr bwMode="auto">
          <a:xfrm>
            <a:off x="3992563" y="5827713"/>
            <a:ext cx="2635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1</a:t>
            </a:r>
          </a:p>
        </p:txBody>
      </p:sp>
      <p:sp>
        <p:nvSpPr>
          <p:cNvPr id="106539" name="TextBox 50"/>
          <p:cNvSpPr txBox="1">
            <a:spLocks noChangeArrowheads="1"/>
          </p:cNvSpPr>
          <p:nvPr/>
        </p:nvSpPr>
        <p:spPr bwMode="auto">
          <a:xfrm>
            <a:off x="4122738" y="6291263"/>
            <a:ext cx="9413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Output</a:t>
            </a:r>
          </a:p>
        </p:txBody>
      </p:sp>
      <p:sp>
        <p:nvSpPr>
          <p:cNvPr id="106540" name="TextBox 51"/>
          <p:cNvSpPr txBox="1">
            <a:spLocks noChangeArrowheads="1"/>
          </p:cNvSpPr>
          <p:nvPr/>
        </p:nvSpPr>
        <p:spPr bwMode="auto">
          <a:xfrm>
            <a:off x="5648325" y="5810250"/>
            <a:ext cx="1658938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Glucose and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other organic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compounds</a:t>
            </a:r>
          </a:p>
        </p:txBody>
      </p:sp>
      <p:sp>
        <p:nvSpPr>
          <p:cNvPr id="106541" name="TextBox 48"/>
          <p:cNvSpPr txBox="1">
            <a:spLocks noChangeArrowheads="1"/>
          </p:cNvSpPr>
          <p:nvPr/>
        </p:nvSpPr>
        <p:spPr bwMode="auto">
          <a:xfrm>
            <a:off x="7435850" y="3529013"/>
            <a:ext cx="6889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NADPH</a:t>
            </a:r>
          </a:p>
        </p:txBody>
      </p:sp>
      <p:sp>
        <p:nvSpPr>
          <p:cNvPr id="47" name="Donut 46"/>
          <p:cNvSpPr/>
          <p:nvPr/>
        </p:nvSpPr>
        <p:spPr bwMode="auto">
          <a:xfrm>
            <a:off x="3567136" y="5360552"/>
            <a:ext cx="4242570" cy="1442322"/>
          </a:xfrm>
          <a:prstGeom prst="donut">
            <a:avLst>
              <a:gd name="adj" fmla="val 0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1"/>
          <a:stretch/>
        </p:blipFill>
        <p:spPr>
          <a:xfrm>
            <a:off x="1081405" y="209550"/>
            <a:ext cx="6979920" cy="6406515"/>
          </a:xfrm>
          <a:prstGeom prst="rect">
            <a:avLst/>
          </a:prstGeom>
        </p:spPr>
      </p:pic>
      <p:sp>
        <p:nvSpPr>
          <p:cNvPr id="145410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10.UN06</a:t>
            </a:r>
          </a:p>
        </p:txBody>
      </p:sp>
      <p:sp>
        <p:nvSpPr>
          <p:cNvPr id="145411" name="TextBox 4"/>
          <p:cNvSpPr txBox="1">
            <a:spLocks noChangeArrowheads="1"/>
          </p:cNvSpPr>
          <p:nvPr/>
        </p:nvSpPr>
        <p:spPr bwMode="auto">
          <a:xfrm>
            <a:off x="1039813" y="3559175"/>
            <a:ext cx="2233612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900"/>
              </a:lnSpc>
            </a:pPr>
            <a:r>
              <a:rPr lang="en-US" sz="2100" b="1">
                <a:solidFill>
                  <a:srgbClr val="000000"/>
                </a:solidFill>
                <a:ea typeface="ＭＳ Ｐゴシック" pitchFamily="34" charset="-128"/>
              </a:rPr>
              <a:t>Regeneration of</a:t>
            </a:r>
          </a:p>
          <a:p>
            <a:pPr algn="ctr" eaLnBrk="0" hangingPunct="0">
              <a:lnSpc>
                <a:spcPts val="2900"/>
              </a:lnSpc>
            </a:pPr>
            <a:r>
              <a:rPr lang="en-US" sz="2100" b="1">
                <a:solidFill>
                  <a:srgbClr val="000000"/>
                </a:solidFill>
                <a:ea typeface="ＭＳ Ｐゴシック" pitchFamily="34" charset="-128"/>
              </a:rPr>
              <a:t>CO</a:t>
            </a:r>
            <a:r>
              <a:rPr lang="en-US" sz="21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r>
              <a:rPr lang="en-US" sz="2100" b="1">
                <a:solidFill>
                  <a:srgbClr val="000000"/>
                </a:solidFill>
                <a:ea typeface="ＭＳ Ｐゴシック" pitchFamily="34" charset="-128"/>
              </a:rPr>
              <a:t> acceptor</a:t>
            </a:r>
          </a:p>
        </p:txBody>
      </p:sp>
      <p:sp>
        <p:nvSpPr>
          <p:cNvPr id="145412" name="TextBox 5"/>
          <p:cNvSpPr txBox="1">
            <a:spLocks noChangeArrowheads="1"/>
          </p:cNvSpPr>
          <p:nvPr/>
        </p:nvSpPr>
        <p:spPr bwMode="auto">
          <a:xfrm>
            <a:off x="4713288" y="2968625"/>
            <a:ext cx="99218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100" b="1" dirty="0">
                <a:solidFill>
                  <a:srgbClr val="000000"/>
                </a:solidFill>
                <a:ea typeface="ＭＳ Ｐゴシック" pitchFamily="34" charset="-128"/>
              </a:rPr>
              <a:t>Calvin</a:t>
            </a:r>
          </a:p>
          <a:p>
            <a:pPr algn="ctr" eaLnBrk="0" hangingPunct="0"/>
            <a:r>
              <a:rPr lang="en-US" sz="2100" b="1" dirty="0">
                <a:solidFill>
                  <a:srgbClr val="000000"/>
                </a:solidFill>
                <a:ea typeface="ＭＳ Ｐゴシック" pitchFamily="34" charset="-128"/>
              </a:rPr>
              <a:t>Cycle</a:t>
            </a:r>
          </a:p>
        </p:txBody>
      </p:sp>
      <p:sp>
        <p:nvSpPr>
          <p:cNvPr id="145413" name="TextBox 6"/>
          <p:cNvSpPr txBox="1">
            <a:spLocks noChangeArrowheads="1"/>
          </p:cNvSpPr>
          <p:nvPr/>
        </p:nvSpPr>
        <p:spPr bwMode="auto">
          <a:xfrm>
            <a:off x="5924550" y="1119188"/>
            <a:ext cx="21605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100" b="1">
                <a:solidFill>
                  <a:srgbClr val="000000"/>
                </a:solidFill>
                <a:ea typeface="ＭＳ Ｐゴシック" pitchFamily="34" charset="-128"/>
              </a:rPr>
              <a:t>Carbon fixation</a:t>
            </a:r>
          </a:p>
        </p:txBody>
      </p:sp>
      <p:sp>
        <p:nvSpPr>
          <p:cNvPr id="145414" name="TextBox 7"/>
          <p:cNvSpPr txBox="1">
            <a:spLocks noChangeArrowheads="1"/>
          </p:cNvSpPr>
          <p:nvPr/>
        </p:nvSpPr>
        <p:spPr bwMode="auto">
          <a:xfrm>
            <a:off x="6350000" y="4824413"/>
            <a:ext cx="150177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100" b="1">
                <a:solidFill>
                  <a:srgbClr val="000000"/>
                </a:solidFill>
                <a:ea typeface="ＭＳ Ｐゴシック" pitchFamily="34" charset="-128"/>
              </a:rPr>
              <a:t>Reduction</a:t>
            </a:r>
          </a:p>
        </p:txBody>
      </p:sp>
      <p:sp>
        <p:nvSpPr>
          <p:cNvPr id="145415" name="TextBox 8"/>
          <p:cNvSpPr txBox="1">
            <a:spLocks noChangeArrowheads="1"/>
          </p:cNvSpPr>
          <p:nvPr/>
        </p:nvSpPr>
        <p:spPr bwMode="auto">
          <a:xfrm>
            <a:off x="4506913" y="6251575"/>
            <a:ext cx="153987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100" b="1">
                <a:solidFill>
                  <a:srgbClr val="000000"/>
                </a:solidFill>
                <a:ea typeface="ＭＳ Ｐゴシック" pitchFamily="34" charset="-128"/>
              </a:rPr>
              <a:t>1 G3P (3C)</a:t>
            </a:r>
          </a:p>
        </p:txBody>
      </p:sp>
      <p:sp>
        <p:nvSpPr>
          <p:cNvPr id="145416" name="TextBox 9"/>
          <p:cNvSpPr txBox="1">
            <a:spLocks noChangeArrowheads="1"/>
          </p:cNvSpPr>
          <p:nvPr/>
        </p:nvSpPr>
        <p:spPr bwMode="auto">
          <a:xfrm>
            <a:off x="3408363" y="4249738"/>
            <a:ext cx="97631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100" b="1" dirty="0">
                <a:solidFill>
                  <a:srgbClr val="000000"/>
                </a:solidFill>
                <a:ea typeface="ＭＳ Ｐゴシック" pitchFamily="34" charset="-128"/>
              </a:rPr>
              <a:t>5 x 3C</a:t>
            </a:r>
          </a:p>
        </p:txBody>
      </p:sp>
      <p:sp>
        <p:nvSpPr>
          <p:cNvPr id="145417" name="TextBox 10"/>
          <p:cNvSpPr txBox="1">
            <a:spLocks noChangeArrowheads="1"/>
          </p:cNvSpPr>
          <p:nvPr/>
        </p:nvSpPr>
        <p:spPr bwMode="auto">
          <a:xfrm>
            <a:off x="3105150" y="2239963"/>
            <a:ext cx="97631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100" b="1">
                <a:solidFill>
                  <a:srgbClr val="000000"/>
                </a:solidFill>
                <a:ea typeface="ＭＳ Ｐゴシック" pitchFamily="34" charset="-128"/>
              </a:rPr>
              <a:t>3 x 5C</a:t>
            </a:r>
          </a:p>
        </p:txBody>
      </p:sp>
      <p:sp>
        <p:nvSpPr>
          <p:cNvPr id="145418" name="TextBox 11"/>
          <p:cNvSpPr txBox="1">
            <a:spLocks noChangeArrowheads="1"/>
          </p:cNvSpPr>
          <p:nvPr/>
        </p:nvSpPr>
        <p:spPr bwMode="auto">
          <a:xfrm>
            <a:off x="6272213" y="2278063"/>
            <a:ext cx="97631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100" b="1">
                <a:solidFill>
                  <a:srgbClr val="000000"/>
                </a:solidFill>
                <a:ea typeface="ＭＳ Ｐゴシック" pitchFamily="34" charset="-128"/>
              </a:rPr>
              <a:t>6 x 3C</a:t>
            </a:r>
          </a:p>
        </p:txBody>
      </p:sp>
      <p:sp>
        <p:nvSpPr>
          <p:cNvPr id="145419" name="TextBox 12"/>
          <p:cNvSpPr txBox="1">
            <a:spLocks noChangeArrowheads="1"/>
          </p:cNvSpPr>
          <p:nvPr/>
        </p:nvSpPr>
        <p:spPr bwMode="auto">
          <a:xfrm>
            <a:off x="4732338" y="142875"/>
            <a:ext cx="91281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100" b="1">
                <a:solidFill>
                  <a:srgbClr val="000000"/>
                </a:solidFill>
                <a:ea typeface="ＭＳ Ｐゴシック" pitchFamily="34" charset="-128"/>
              </a:rPr>
              <a:t>3 CO</a:t>
            </a:r>
            <a:r>
              <a:rPr lang="en-US" sz="21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13" name="Donut 12"/>
          <p:cNvSpPr/>
          <p:nvPr/>
        </p:nvSpPr>
        <p:spPr bwMode="auto">
          <a:xfrm>
            <a:off x="4218010" y="6143625"/>
            <a:ext cx="2131990" cy="523876"/>
          </a:xfrm>
          <a:prstGeom prst="donut">
            <a:avLst>
              <a:gd name="adj" fmla="val 0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Concept 10.1: Photosynthesis converts light energy to the chemical energy of </a:t>
            </a:r>
            <a:r>
              <a:rPr lang="en-US" dirty="0" smtClean="0"/>
              <a:t>food</a:t>
            </a:r>
          </a:p>
          <a:p>
            <a:r>
              <a:rPr lang="en-US" dirty="0"/>
              <a:t>Concept 10.2: The light reactions </a:t>
            </a:r>
            <a:r>
              <a:rPr lang="en-US" u="sng" dirty="0"/>
              <a:t>CONVERT</a:t>
            </a:r>
            <a:r>
              <a:rPr lang="en-US" dirty="0"/>
              <a:t> solar energy to the chemical energy of ATP and </a:t>
            </a:r>
            <a:r>
              <a:rPr lang="en-US" dirty="0" smtClean="0"/>
              <a:t>NADPH</a:t>
            </a:r>
          </a:p>
          <a:p>
            <a:r>
              <a:rPr lang="en-US" dirty="0"/>
              <a:t>Concept 10.3: The Calvin cycle uses the chemical energy of ATP and NADPH to reduce CO</a:t>
            </a:r>
            <a:r>
              <a:rPr lang="en-US" baseline="-25000" dirty="0"/>
              <a:t>2</a:t>
            </a:r>
            <a:r>
              <a:rPr lang="en-US" dirty="0"/>
              <a:t> to sugar</a:t>
            </a:r>
          </a:p>
        </p:txBody>
      </p:sp>
    </p:spTree>
    <p:extLst>
      <p:ext uri="{BB962C8B-B14F-4D97-AF65-F5344CB8AC3E}">
        <p14:creationId xmlns:p14="http://schemas.microsoft.com/office/powerpoint/2010/main" val="1644337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633BB233-5DFF-42BC-B6EC-85C5EB2D3A4E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293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683253F-3C1B-473C-BDB4-96BB57C1A588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605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B9C7685-DDEB-45D6-BBCA-0A322357D73D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731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trike="sngStrike" dirty="0"/>
              <a:t>Concept 10.1: Photosynthesis converts light energy to the chemical energy of </a:t>
            </a:r>
            <a:r>
              <a:rPr lang="en-US" sz="2400" strike="sngStrike" dirty="0" smtClean="0"/>
              <a:t>food</a:t>
            </a:r>
          </a:p>
          <a:p>
            <a:r>
              <a:rPr lang="en-US" sz="2400" strike="sngStrike" dirty="0"/>
              <a:t>Concept 10.2: The light reactions </a:t>
            </a:r>
            <a:r>
              <a:rPr lang="en-US" sz="2400" u="sng" strike="sngStrike" dirty="0"/>
              <a:t>CONVERT</a:t>
            </a:r>
            <a:r>
              <a:rPr lang="en-US" sz="2400" strike="sngStrike" dirty="0"/>
              <a:t> solar energy to the chemical energy of ATP and </a:t>
            </a:r>
            <a:r>
              <a:rPr lang="en-US" sz="2400" strike="sngStrike" dirty="0" smtClean="0"/>
              <a:t>NADPH</a:t>
            </a:r>
          </a:p>
          <a:p>
            <a:r>
              <a:rPr lang="en-US" sz="2400" strike="sngStrike" dirty="0"/>
              <a:t>Concept 10.3: The Calvin cycle uses the chemical energy of ATP and NADPH to reduce CO</a:t>
            </a:r>
            <a:r>
              <a:rPr lang="en-US" sz="2400" strike="sngStrike" baseline="-25000" dirty="0"/>
              <a:t>2</a:t>
            </a:r>
            <a:r>
              <a:rPr lang="en-US" sz="2400" strike="sngStrike" dirty="0"/>
              <a:t> to sugar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4880402"/>
            <a:ext cx="45720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http://www.jayhosler.com/jshblog/?p=</a:t>
            </a:r>
            <a:r>
              <a:rPr lang="en-US" dirty="0" smtClean="0">
                <a:hlinkClick r:id="rId3"/>
              </a:rPr>
              <a:t>937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1335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2" y="1272910"/>
            <a:ext cx="8640791" cy="5073650"/>
          </a:xfrm>
        </p:spPr>
        <p:txBody>
          <a:bodyPr/>
          <a:lstStyle/>
          <a:p>
            <a:r>
              <a:rPr lang="en-US" dirty="0" smtClean="0"/>
              <a:t>Photosynthesis consists of the </a:t>
            </a:r>
            <a:r>
              <a:rPr lang="en-US" b="1" dirty="0" smtClean="0"/>
              <a:t>light reactions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(the </a:t>
            </a:r>
            <a:r>
              <a:rPr lang="en-US" i="1" dirty="0" smtClean="0"/>
              <a:t>photo </a:t>
            </a:r>
            <a:r>
              <a:rPr lang="en-US" dirty="0" smtClean="0"/>
              <a:t>part) and</a:t>
            </a:r>
            <a:r>
              <a:rPr lang="en-US" b="1" dirty="0" smtClean="0"/>
              <a:t> Calvin cycle</a:t>
            </a:r>
            <a:r>
              <a:rPr lang="en-US" dirty="0" smtClean="0"/>
              <a:t> (the </a:t>
            </a:r>
            <a:r>
              <a:rPr lang="en-US" i="1" dirty="0" smtClean="0"/>
              <a:t>synthesis</a:t>
            </a:r>
            <a:r>
              <a:rPr lang="en-US" dirty="0" smtClean="0"/>
              <a:t> part)</a:t>
            </a:r>
          </a:p>
          <a:p>
            <a:r>
              <a:rPr lang="en-US" dirty="0" smtClean="0"/>
              <a:t>The light reactions </a:t>
            </a:r>
            <a:r>
              <a:rPr lang="en-US" b="1" u="sng" dirty="0" smtClean="0"/>
              <a:t>(IN THE THYLAKOIDS)</a:t>
            </a:r>
          </a:p>
          <a:p>
            <a:pPr lvl="1"/>
            <a:r>
              <a:rPr lang="en-US" dirty="0" smtClean="0"/>
              <a:t>Split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pPr lvl="1"/>
            <a:r>
              <a:rPr lang="en-US" dirty="0" smtClean="0"/>
              <a:t>Release O</a:t>
            </a:r>
            <a:r>
              <a:rPr lang="en-US" baseline="-25000" dirty="0"/>
              <a:t>2</a:t>
            </a:r>
            <a:endParaRPr lang="en-US" dirty="0" smtClean="0"/>
          </a:p>
          <a:p>
            <a:pPr lvl="1"/>
            <a:r>
              <a:rPr lang="en-US" dirty="0" smtClean="0"/>
              <a:t>Reduce the electron acceptor </a:t>
            </a:r>
            <a:r>
              <a:rPr lang="en-US" b="1" dirty="0" smtClean="0"/>
              <a:t>NADP</a:t>
            </a:r>
            <a:r>
              <a:rPr lang="en-US" b="1" baseline="30000" dirty="0" smtClean="0">
                <a:latin typeface="Symbol" panose="05050102010706020507" pitchFamily="18" charset="2"/>
              </a:rPr>
              <a:t>+</a:t>
            </a:r>
            <a:r>
              <a:rPr lang="en-US" dirty="0" smtClean="0"/>
              <a:t> to NADPH</a:t>
            </a:r>
          </a:p>
          <a:p>
            <a:pPr lvl="1"/>
            <a:r>
              <a:rPr lang="en-US" dirty="0" smtClean="0"/>
              <a:t>Generate ATP from ADP by </a:t>
            </a:r>
            <a:r>
              <a:rPr lang="en-US" b="1" dirty="0" smtClean="0"/>
              <a:t>photophosphorylation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2257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10_06PhotosynOverview_1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3"/>
          <a:stretch/>
        </p:blipFill>
        <p:spPr>
          <a:xfrm>
            <a:off x="844296" y="353568"/>
            <a:ext cx="7455408" cy="5896646"/>
          </a:xfrm>
          <a:prstGeom prst="rect">
            <a:avLst/>
          </a:prstGeom>
        </p:spPr>
      </p:pic>
      <p:sp>
        <p:nvSpPr>
          <p:cNvPr id="4505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10.6-1</a:t>
            </a:r>
          </a:p>
        </p:txBody>
      </p:sp>
      <p:sp>
        <p:nvSpPr>
          <p:cNvPr id="45058" name="TextBox 4"/>
          <p:cNvSpPr txBox="1">
            <a:spLocks noChangeArrowheads="1"/>
          </p:cNvSpPr>
          <p:nvPr/>
        </p:nvSpPr>
        <p:spPr bwMode="auto">
          <a:xfrm>
            <a:off x="1671637" y="486228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354136" y="3860801"/>
            <a:ext cx="12947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Thylakoid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923994" y="3806371"/>
            <a:ext cx="10497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Stroma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927779" y="5257802"/>
            <a:ext cx="1630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Chloroplast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469917" y="2999016"/>
            <a:ext cx="16303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Aft>
                <a:spcPts val="0"/>
              </a:spcAft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  <a:p>
            <a:pPr algn="ctr" eaLnBrk="0" hangingPunct="0">
              <a:spcAft>
                <a:spcPts val="0"/>
              </a:spcAft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REACTIONS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56996" y="1973942"/>
            <a:ext cx="10497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NADP</a:t>
            </a:r>
            <a:r>
              <a:rPr lang="en-US" sz="2000" b="1" baseline="30000" dirty="0" smtClean="0">
                <a:solidFill>
                  <a:srgbClr val="000000"/>
                </a:solidFill>
                <a:ea typeface="ＭＳ Ｐゴシック" pitchFamily="34" charset="-128"/>
              </a:rPr>
              <a:t>+</a:t>
            </a:r>
            <a:endParaRPr lang="en-US" sz="2000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374926" y="2463800"/>
            <a:ext cx="795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ADP</a:t>
            </a:r>
            <a:endParaRPr lang="en-US" sz="2000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4465642" y="2953661"/>
            <a:ext cx="4782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 </a:t>
            </a:r>
            <a:r>
              <a:rPr lang="en-US" sz="2000" b="1" baseline="-25000" dirty="0" err="1" smtClean="0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2000" b="1" baseline="-25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556356" y="2708732"/>
            <a:ext cx="3059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050497" y="449944"/>
            <a:ext cx="795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2000" b="1" baseline="-25000" dirty="0" smtClean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endParaRPr lang="en-US" sz="2000" b="1" baseline="300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1679575" y="4921250"/>
            <a:ext cx="193675" cy="4381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2565400" y="3930650"/>
            <a:ext cx="155575" cy="7937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5543550" y="353568"/>
            <a:ext cx="306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RXN INPUTS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_06PhotosynOverview_2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8"/>
          <a:stretch/>
        </p:blipFill>
        <p:spPr>
          <a:xfrm>
            <a:off x="844296" y="353568"/>
            <a:ext cx="7455408" cy="5914789"/>
          </a:xfrm>
          <a:prstGeom prst="rect">
            <a:avLst/>
          </a:prstGeom>
        </p:spPr>
      </p:pic>
      <p:sp>
        <p:nvSpPr>
          <p:cNvPr id="47105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10.6-2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671637" y="486228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354136" y="3860801"/>
            <a:ext cx="12947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Thylakoid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923994" y="3806371"/>
            <a:ext cx="10497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Stroma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927779" y="5257802"/>
            <a:ext cx="1630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Chloroplast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469917" y="2999016"/>
            <a:ext cx="16303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Aft>
                <a:spcPts val="0"/>
              </a:spcAft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  <a:p>
            <a:pPr algn="ctr" eaLnBrk="0" hangingPunct="0">
              <a:spcAft>
                <a:spcPts val="0"/>
              </a:spcAft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REACTIONS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256996" y="1973942"/>
            <a:ext cx="10497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NADP</a:t>
            </a:r>
            <a:r>
              <a:rPr lang="en-US" sz="2000" b="1" baseline="30000" dirty="0" smtClean="0">
                <a:solidFill>
                  <a:srgbClr val="000000"/>
                </a:solidFill>
                <a:ea typeface="ＭＳ Ｐゴシック" pitchFamily="34" charset="-128"/>
              </a:rPr>
              <a:t>+</a:t>
            </a:r>
            <a:endParaRPr lang="en-US" sz="2000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4374926" y="2463800"/>
            <a:ext cx="795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ADP</a:t>
            </a:r>
            <a:endParaRPr lang="en-US" sz="2000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465642" y="2953661"/>
            <a:ext cx="4782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 </a:t>
            </a:r>
            <a:r>
              <a:rPr lang="en-US" sz="2000" b="1" baseline="-25000" dirty="0" err="1" smtClean="0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2000" b="1" baseline="-25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556356" y="2708732"/>
            <a:ext cx="3059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050497" y="449944"/>
            <a:ext cx="795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2000" b="1" baseline="-25000" dirty="0" smtClean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endParaRPr lang="en-US" sz="2000" b="1" baseline="300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1679575" y="4921250"/>
            <a:ext cx="193675" cy="4381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2565400" y="3930650"/>
            <a:ext cx="155575" cy="7937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4209824" y="4221844"/>
            <a:ext cx="1005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NADPH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4429354" y="3679372"/>
            <a:ext cx="795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  <a:endParaRPr lang="en-US" sz="2000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3114000" y="5524504"/>
            <a:ext cx="5236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r>
              <a:rPr lang="en-US" sz="2000" b="1" baseline="-25000" dirty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endParaRPr lang="en-US" sz="2000" b="1" baseline="300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70716" y="5627134"/>
            <a:ext cx="3639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RXN OUTPUTS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ヒラギノ角ゴ Pro W3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4" y="1265610"/>
            <a:ext cx="8659220" cy="2592015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ヒラギノ角ゴ Pro W3" charset="0"/>
              </a:rPr>
              <a:t>The Calvin cycle </a:t>
            </a:r>
            <a:r>
              <a:rPr lang="en-US" b="1" u="sng" dirty="0" smtClean="0">
                <a:ea typeface="ヒラギノ角ゴ Pro W3" charset="0"/>
              </a:rPr>
              <a:t>(IN THE STROMA)</a:t>
            </a:r>
            <a:r>
              <a:rPr lang="en-US" dirty="0" smtClean="0">
                <a:ea typeface="ヒラギノ角ゴ Pro W3" charset="0"/>
              </a:rPr>
              <a:t> forms sugar from CO</a:t>
            </a:r>
            <a:r>
              <a:rPr lang="en-US" baseline="-25000" dirty="0" smtClean="0">
                <a:ea typeface="ヒラギノ角ゴ Pro W3" charset="0"/>
              </a:rPr>
              <a:t>2</a:t>
            </a:r>
            <a:r>
              <a:rPr lang="en-US" dirty="0" smtClean="0">
                <a:ea typeface="ヒラギノ角ゴ Pro W3" charset="0"/>
              </a:rPr>
              <a:t>, using ATP and NADPH</a:t>
            </a:r>
          </a:p>
          <a:p>
            <a:pPr lvl="1"/>
            <a:r>
              <a:rPr lang="en-US" dirty="0" smtClean="0">
                <a:ea typeface="ヒラギノ角ゴ Pro W3" charset="0"/>
              </a:rPr>
              <a:t>The Calvin cycle begins with (1). </a:t>
            </a:r>
            <a:r>
              <a:rPr lang="en-US" b="1" dirty="0" smtClean="0">
                <a:ea typeface="ヒラギノ角ゴ Pro W3" charset="0"/>
              </a:rPr>
              <a:t>carbon fixation</a:t>
            </a:r>
            <a:r>
              <a:rPr lang="en-US" dirty="0" smtClean="0">
                <a:ea typeface="ヒラギノ角ゴ Pro W3" charset="0"/>
              </a:rPr>
              <a:t>, incorporating CO</a:t>
            </a:r>
            <a:r>
              <a:rPr lang="en-US" baseline="-25000" dirty="0" smtClean="0">
                <a:ea typeface="ヒラギノ角ゴ Pro W3" charset="0"/>
              </a:rPr>
              <a:t>2</a:t>
            </a:r>
            <a:r>
              <a:rPr lang="en-US" dirty="0" smtClean="0">
                <a:ea typeface="ヒラギノ角ゴ Pro W3" charset="0"/>
              </a:rPr>
              <a:t> into organic molecules, and then completes (2). </a:t>
            </a:r>
            <a:r>
              <a:rPr lang="en-US" b="1" dirty="0" smtClean="0">
                <a:ea typeface="ヒラギノ角ゴ Pro W3" charset="0"/>
              </a:rPr>
              <a:t>reduction </a:t>
            </a:r>
            <a:r>
              <a:rPr lang="en-US" dirty="0" smtClean="0">
                <a:ea typeface="ヒラギノ角ゴ Pro W3" charset="0"/>
              </a:rPr>
              <a:t>and (3).</a:t>
            </a:r>
            <a:r>
              <a:rPr lang="en-US" b="1" dirty="0" smtClean="0">
                <a:ea typeface="ヒラギノ角ゴ Pro W3" charset="0"/>
              </a:rPr>
              <a:t> </a:t>
            </a:r>
            <a:r>
              <a:rPr lang="en-US" b="1" dirty="0" err="1" smtClean="0">
                <a:ea typeface="ヒラギノ角ゴ Pro W3" charset="0"/>
              </a:rPr>
              <a:t>RuBP</a:t>
            </a:r>
            <a:r>
              <a:rPr lang="en-US" b="1" dirty="0" smtClean="0">
                <a:ea typeface="ヒラギノ角ゴ Pro W3" charset="0"/>
              </a:rPr>
              <a:t> regeneration</a:t>
            </a:r>
            <a:endParaRPr lang="en-US" dirty="0">
              <a:ea typeface="ヒラギノ角ゴ Pro W3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REVIEW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85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_06PhotosynOverview_3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8"/>
          <a:stretch/>
        </p:blipFill>
        <p:spPr>
          <a:xfrm>
            <a:off x="844296" y="353568"/>
            <a:ext cx="7455408" cy="5914789"/>
          </a:xfrm>
          <a:prstGeom prst="rect">
            <a:avLst/>
          </a:prstGeom>
        </p:spPr>
      </p:pic>
      <p:sp>
        <p:nvSpPr>
          <p:cNvPr id="49153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10.6-3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671637" y="486228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354136" y="3860801"/>
            <a:ext cx="12947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Thylakoid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923994" y="3806371"/>
            <a:ext cx="10497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Stroma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927779" y="5257802"/>
            <a:ext cx="1630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Chloroplast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469917" y="2999016"/>
            <a:ext cx="16303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Aft>
                <a:spcPts val="0"/>
              </a:spcAft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  <a:p>
            <a:pPr algn="ctr" eaLnBrk="0" hangingPunct="0">
              <a:spcAft>
                <a:spcPts val="0"/>
              </a:spcAft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REACTIONS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256996" y="1973942"/>
            <a:ext cx="10497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NADP</a:t>
            </a:r>
            <a:r>
              <a:rPr lang="en-US" sz="2000" b="1" baseline="30000" dirty="0" smtClean="0">
                <a:solidFill>
                  <a:srgbClr val="000000"/>
                </a:solidFill>
                <a:ea typeface="ＭＳ Ｐゴシック" pitchFamily="34" charset="-128"/>
              </a:rPr>
              <a:t>+</a:t>
            </a:r>
            <a:endParaRPr lang="en-US" sz="2000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4374926" y="2463800"/>
            <a:ext cx="795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ADP</a:t>
            </a:r>
            <a:endParaRPr lang="en-US" sz="2000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465642" y="2953661"/>
            <a:ext cx="4782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 </a:t>
            </a:r>
            <a:r>
              <a:rPr lang="en-US" sz="2000" b="1" baseline="-25000" dirty="0" err="1" smtClean="0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2000" b="1" baseline="-25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556356" y="2708732"/>
            <a:ext cx="3059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050497" y="449944"/>
            <a:ext cx="795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2000" b="1" baseline="-25000" dirty="0" smtClean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endParaRPr lang="en-US" sz="2000" b="1" baseline="300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1679575" y="4921250"/>
            <a:ext cx="193675" cy="4381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2565400" y="3930650"/>
            <a:ext cx="155575" cy="7937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3114000" y="5524504"/>
            <a:ext cx="5236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r>
              <a:rPr lang="en-US" sz="2000" b="1" baseline="-25000" dirty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endParaRPr lang="en-US" sz="2000" b="1" baseline="300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5826357" y="471720"/>
            <a:ext cx="759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CO</a:t>
            </a:r>
            <a:r>
              <a:rPr lang="en-US" sz="2000" b="1" baseline="-25000" dirty="0" smtClean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endParaRPr lang="en-US" sz="2000" b="1" baseline="300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4209824" y="4221844"/>
            <a:ext cx="1005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NADPH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4429354" y="3679372"/>
            <a:ext cx="795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  <a:endParaRPr lang="en-US" sz="2000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5506361" y="2935519"/>
            <a:ext cx="12609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Aft>
                <a:spcPts val="0"/>
              </a:spcAft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CALVIN</a:t>
            </a:r>
          </a:p>
          <a:p>
            <a:pPr algn="ctr" eaLnBrk="0" hangingPunct="0">
              <a:spcAft>
                <a:spcPts val="0"/>
              </a:spcAft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CYCLE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7290" y="425553"/>
            <a:ext cx="306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CC INPUTS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_06PhotosynOverview_4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1"/>
          <a:stretch/>
        </p:blipFill>
        <p:spPr>
          <a:xfrm>
            <a:off x="844296" y="353568"/>
            <a:ext cx="7455408" cy="5960146"/>
          </a:xfrm>
          <a:prstGeom prst="rect">
            <a:avLst/>
          </a:prstGeom>
        </p:spPr>
      </p:pic>
      <p:sp>
        <p:nvSpPr>
          <p:cNvPr id="51201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10.6-4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671637" y="486228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354136" y="3860801"/>
            <a:ext cx="12947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Thylakoid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923994" y="3806371"/>
            <a:ext cx="10497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Stroma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927779" y="5257802"/>
            <a:ext cx="1630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Chloroplast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469917" y="2999016"/>
            <a:ext cx="16303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Aft>
                <a:spcPts val="0"/>
              </a:spcAft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  <a:p>
            <a:pPr algn="ctr" eaLnBrk="0" hangingPunct="0">
              <a:spcAft>
                <a:spcPts val="0"/>
              </a:spcAft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REACTIONS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256996" y="1973942"/>
            <a:ext cx="10497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NADP</a:t>
            </a:r>
            <a:r>
              <a:rPr lang="en-US" sz="2000" b="1" baseline="30000" dirty="0" smtClean="0">
                <a:solidFill>
                  <a:srgbClr val="000000"/>
                </a:solidFill>
                <a:ea typeface="ＭＳ Ｐゴシック" pitchFamily="34" charset="-128"/>
              </a:rPr>
              <a:t>+</a:t>
            </a:r>
            <a:endParaRPr lang="en-US" sz="2000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4374926" y="2463800"/>
            <a:ext cx="795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ADP</a:t>
            </a:r>
            <a:endParaRPr lang="en-US" sz="2000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465642" y="2953661"/>
            <a:ext cx="4782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 </a:t>
            </a:r>
            <a:r>
              <a:rPr lang="en-US" sz="2000" b="1" baseline="-25000" dirty="0" err="1" smtClean="0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2000" b="1" baseline="-25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556356" y="2708732"/>
            <a:ext cx="3059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050497" y="449944"/>
            <a:ext cx="795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2000" b="1" baseline="-25000" dirty="0" smtClean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endParaRPr lang="en-US" sz="2000" b="1" baseline="300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1679575" y="4921250"/>
            <a:ext cx="193675" cy="4381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2565400" y="3930650"/>
            <a:ext cx="155575" cy="7937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5670319" y="5546272"/>
            <a:ext cx="10497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>
                <a:solidFill>
                  <a:srgbClr val="FFFFFF"/>
                </a:solidFill>
                <a:ea typeface="ＭＳ Ｐゴシック" pitchFamily="34" charset="-128"/>
              </a:rPr>
              <a:t>[</a:t>
            </a: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CH</a:t>
            </a:r>
            <a:r>
              <a:rPr lang="en-US" sz="1800" b="1" baseline="-25000" dirty="0" smtClean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O]</a:t>
            </a:r>
          </a:p>
          <a:p>
            <a:pPr algn="ctr"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(sugar)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5506361" y="2935519"/>
            <a:ext cx="12609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Aft>
                <a:spcPts val="0"/>
              </a:spcAft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CALVIN</a:t>
            </a:r>
          </a:p>
          <a:p>
            <a:pPr algn="ctr" eaLnBrk="0" hangingPunct="0">
              <a:spcAft>
                <a:spcPts val="0"/>
              </a:spcAft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CYCLE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5826357" y="471720"/>
            <a:ext cx="759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CO</a:t>
            </a:r>
            <a:r>
              <a:rPr lang="en-US" sz="2000" b="1" baseline="-25000" dirty="0" smtClean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endParaRPr lang="en-US" sz="2000" b="1" baseline="300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4209824" y="4221844"/>
            <a:ext cx="1005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NADPH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4429354" y="3679372"/>
            <a:ext cx="795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  <a:endParaRPr lang="en-US" sz="2000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3114000" y="5524504"/>
            <a:ext cx="5236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r>
              <a:rPr lang="en-US" sz="2000" b="1" baseline="-25000" dirty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endParaRPr lang="en-US" sz="2000" b="1" baseline="300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34881" y="5709170"/>
            <a:ext cx="306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CC OUTPUT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Concept 10.1: Photosynthesis converts light energy to the chemical energy of </a:t>
            </a:r>
            <a:r>
              <a:rPr lang="en-US" b="1" dirty="0" smtClean="0">
                <a:solidFill>
                  <a:srgbClr val="FF0000"/>
                </a:solidFill>
              </a:rPr>
              <a:t>food</a:t>
            </a:r>
          </a:p>
          <a:p>
            <a:r>
              <a:rPr lang="en-US" sz="2400" dirty="0"/>
              <a:t>Concept 10.2: The light reactions </a:t>
            </a:r>
            <a:r>
              <a:rPr lang="en-US" sz="2400" u="sng" dirty="0"/>
              <a:t>CONVERT</a:t>
            </a:r>
            <a:r>
              <a:rPr lang="en-US" sz="2400" dirty="0"/>
              <a:t> solar energy to the chemical energy of ATP and </a:t>
            </a:r>
            <a:r>
              <a:rPr lang="en-US" sz="2400" dirty="0" smtClean="0"/>
              <a:t>NADPH</a:t>
            </a:r>
          </a:p>
          <a:p>
            <a:r>
              <a:rPr lang="en-US" sz="2400" dirty="0"/>
              <a:t>Concept 10.3: The Calvin cycle uses the chemical energy of ATP and NADPH to reduce CO</a:t>
            </a:r>
            <a:r>
              <a:rPr lang="en-US" sz="2400" baseline="-25000" dirty="0"/>
              <a:t>2</a:t>
            </a:r>
            <a:r>
              <a:rPr lang="en-US" sz="2400" dirty="0"/>
              <a:t> to sugar</a:t>
            </a:r>
          </a:p>
        </p:txBody>
      </p:sp>
    </p:spTree>
    <p:extLst>
      <p:ext uri="{BB962C8B-B14F-4D97-AF65-F5344CB8AC3E}">
        <p14:creationId xmlns:p14="http://schemas.microsoft.com/office/powerpoint/2010/main" val="4032924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21BE7AD-7CE4-47D9-9FBD-0DAEB9D9D40B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999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27FD0D4-1214-40D0-9C88-F1C11C50DE1D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116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5D82937-6868-41EB-A50D-3F0EE8359519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751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Animation: Photosynthesis</a:t>
            </a:r>
            <a:endParaRPr lang="en-US" dirty="0"/>
          </a:p>
        </p:txBody>
      </p:sp>
      <p:pic>
        <p:nvPicPr>
          <p:cNvPr id="2" name="08_05Photosynthes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762000"/>
            <a:ext cx="6096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9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98675"/>
            <a:ext cx="8775700" cy="518775"/>
          </a:xfrm>
        </p:spPr>
        <p:txBody>
          <a:bodyPr/>
          <a:lstStyle/>
          <a:p>
            <a:r>
              <a:rPr lang="en-US" dirty="0" smtClean="0">
                <a:ea typeface="ヒラギノ角ゴ Pro W3" charset="0"/>
              </a:rPr>
              <a:t>The Importance of Photosynthesis: A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5" y="1264151"/>
            <a:ext cx="8381850" cy="4821472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ヒラギノ角ゴ Pro W3" charset="0"/>
              </a:rPr>
              <a:t>The energy entering chloroplasts as sunlight gets stored as chemical energy in organic compounds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Sugar made in the chloroplasts supplies chemical energy and carbon skeletons to synthesize the organic molecules of cells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Plants store excess sugar as starch in structures such as roots, tubers, seeds, and fruits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In addition to food production, photosynthesis produces the O</a:t>
            </a:r>
            <a:r>
              <a:rPr lang="en-US" baseline="-25000" dirty="0" smtClean="0">
                <a:ea typeface="ヒラギノ角ゴ Pro W3" charset="0"/>
              </a:rPr>
              <a:t>2</a:t>
            </a:r>
            <a:r>
              <a:rPr lang="en-US" dirty="0" smtClean="0">
                <a:ea typeface="ヒラギノ角ゴ Pro W3" charset="0"/>
              </a:rPr>
              <a:t> in our atmosphere</a:t>
            </a:r>
            <a:endParaRPr lang="en-US" dirty="0"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283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15"/>
          <p:cNvPicPr>
            <a:picLocks noChangeAspect="1"/>
          </p:cNvPicPr>
          <p:nvPr/>
        </p:nvPicPr>
        <p:blipFill>
          <a:blip r:embed="rId3"/>
          <a:srcRect b="5090"/>
          <a:stretch>
            <a:fillRect/>
          </a:stretch>
        </p:blipFill>
        <p:spPr bwMode="auto">
          <a:xfrm>
            <a:off x="334963" y="1981200"/>
            <a:ext cx="8474075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2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10.22b</a:t>
            </a:r>
          </a:p>
        </p:txBody>
      </p:sp>
      <p:sp>
        <p:nvSpPr>
          <p:cNvPr id="122883" name="TextBox 4"/>
          <p:cNvSpPr txBox="1">
            <a:spLocks noChangeArrowheads="1"/>
          </p:cNvSpPr>
          <p:nvPr/>
        </p:nvSpPr>
        <p:spPr bwMode="auto">
          <a:xfrm>
            <a:off x="1343025" y="2117725"/>
            <a:ext cx="23002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FFFFFF"/>
                </a:solidFill>
                <a:ea typeface="ＭＳ Ｐゴシック" pitchFamily="34" charset="-128"/>
              </a:rPr>
              <a:t>LIGHT REACTIONS</a:t>
            </a:r>
          </a:p>
        </p:txBody>
      </p:sp>
      <p:sp>
        <p:nvSpPr>
          <p:cNvPr id="122884" name="TextBox 5"/>
          <p:cNvSpPr txBox="1">
            <a:spLocks noChangeArrowheads="1"/>
          </p:cNvSpPr>
          <p:nvPr/>
        </p:nvSpPr>
        <p:spPr bwMode="auto">
          <a:xfrm>
            <a:off x="5210175" y="2117725"/>
            <a:ext cx="32972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FFFFFF"/>
                </a:solidFill>
                <a:ea typeface="ＭＳ Ｐゴシック" pitchFamily="34" charset="-128"/>
              </a:rPr>
              <a:t>CALVIN CYCLE REACTIONS</a:t>
            </a:r>
          </a:p>
        </p:txBody>
      </p:sp>
      <p:sp>
        <p:nvSpPr>
          <p:cNvPr id="122885" name="TextBox 6"/>
          <p:cNvSpPr txBox="1">
            <a:spLocks noChangeArrowheads="1"/>
          </p:cNvSpPr>
          <p:nvPr/>
        </p:nvSpPr>
        <p:spPr bwMode="auto">
          <a:xfrm>
            <a:off x="471488" y="2593975"/>
            <a:ext cx="35290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4625" indent="-174625" eaLnBrk="0" hangingPunct="0">
              <a:buFont typeface="Arial" charset="0"/>
              <a:buChar char="•"/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Are carried out by molecules</a:t>
            </a:r>
            <a:b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in the thylakoid membranes</a:t>
            </a:r>
          </a:p>
        </p:txBody>
      </p:sp>
      <p:sp>
        <p:nvSpPr>
          <p:cNvPr id="122886" name="TextBox 7"/>
          <p:cNvSpPr txBox="1">
            <a:spLocks noChangeArrowheads="1"/>
          </p:cNvSpPr>
          <p:nvPr/>
        </p:nvSpPr>
        <p:spPr bwMode="auto">
          <a:xfrm>
            <a:off x="471488" y="3195638"/>
            <a:ext cx="32972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4625" indent="-174625" eaLnBrk="0" hangingPunct="0">
              <a:buFont typeface="Arial" charset="0"/>
              <a:buChar char="•"/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Convert light energy to the</a:t>
            </a:r>
            <a:b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chemical energy of ATP</a:t>
            </a:r>
            <a:b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and NADPH</a:t>
            </a:r>
          </a:p>
        </p:txBody>
      </p:sp>
      <p:sp>
        <p:nvSpPr>
          <p:cNvPr id="122887" name="TextBox 8"/>
          <p:cNvSpPr txBox="1">
            <a:spLocks noChangeArrowheads="1"/>
          </p:cNvSpPr>
          <p:nvPr/>
        </p:nvSpPr>
        <p:spPr bwMode="auto">
          <a:xfrm>
            <a:off x="471488" y="4078288"/>
            <a:ext cx="3105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4625" indent="-174625" eaLnBrk="0" hangingPunct="0">
              <a:buFont typeface="Arial" charset="0"/>
              <a:buChar char="•"/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Split H</a:t>
            </a:r>
            <a:r>
              <a:rPr lang="en-US" sz="18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O and release O</a:t>
            </a:r>
            <a:r>
              <a:rPr lang="en-US" sz="18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/>
            </a:r>
            <a:b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to the atmosphere</a:t>
            </a:r>
          </a:p>
        </p:txBody>
      </p:sp>
      <p:sp>
        <p:nvSpPr>
          <p:cNvPr id="122888" name="TextBox 9"/>
          <p:cNvSpPr txBox="1">
            <a:spLocks noChangeArrowheads="1"/>
          </p:cNvSpPr>
          <p:nvPr/>
        </p:nvSpPr>
        <p:spPr bwMode="auto">
          <a:xfrm>
            <a:off x="4738688" y="2593975"/>
            <a:ext cx="3036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4625" indent="-174625" eaLnBrk="0" hangingPunct="0">
              <a:buFont typeface="Arial" charset="0"/>
              <a:buChar char="•"/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Take place in the stroma</a:t>
            </a:r>
          </a:p>
        </p:txBody>
      </p:sp>
      <p:sp>
        <p:nvSpPr>
          <p:cNvPr id="122889" name="TextBox 10"/>
          <p:cNvSpPr txBox="1">
            <a:spLocks noChangeArrowheads="1"/>
          </p:cNvSpPr>
          <p:nvPr/>
        </p:nvSpPr>
        <p:spPr bwMode="auto">
          <a:xfrm>
            <a:off x="4738688" y="2936875"/>
            <a:ext cx="3819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4625" indent="-174625" eaLnBrk="0" hangingPunct="0">
              <a:buFont typeface="Arial" charset="0"/>
              <a:buChar char="•"/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Use ATP and NADPH to convert</a:t>
            </a:r>
            <a:b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CO</a:t>
            </a:r>
            <a:r>
              <a:rPr lang="en-US" sz="18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 to the sugar G3P</a:t>
            </a:r>
          </a:p>
        </p:txBody>
      </p:sp>
      <p:sp>
        <p:nvSpPr>
          <p:cNvPr id="122890" name="TextBox 11"/>
          <p:cNvSpPr txBox="1">
            <a:spLocks noChangeArrowheads="1"/>
          </p:cNvSpPr>
          <p:nvPr/>
        </p:nvSpPr>
        <p:spPr bwMode="auto">
          <a:xfrm>
            <a:off x="4738688" y="3530600"/>
            <a:ext cx="4079875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4625" indent="-174625" eaLnBrk="0" hangingPunct="0">
              <a:buFont typeface="Arial" charset="0"/>
              <a:buChar char="•"/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Return ADP, inorganic phosphate,</a:t>
            </a:r>
            <a:b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and NADP</a:t>
            </a:r>
            <a:r>
              <a:rPr lang="en-US" sz="1800" b="1" baseline="3000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 to the light reactions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3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3" y="209550"/>
            <a:ext cx="7381875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4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10.22a</a:t>
            </a:r>
          </a:p>
        </p:txBody>
      </p:sp>
      <p:sp>
        <p:nvSpPr>
          <p:cNvPr id="120835" name="TextBox 4"/>
          <p:cNvSpPr txBox="1">
            <a:spLocks noChangeArrowheads="1"/>
          </p:cNvSpPr>
          <p:nvPr/>
        </p:nvSpPr>
        <p:spPr bwMode="auto">
          <a:xfrm>
            <a:off x="2876550" y="315913"/>
            <a:ext cx="3460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r>
              <a:rPr lang="en-US" sz="11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120836" name="TextBox 5"/>
          <p:cNvSpPr txBox="1">
            <a:spLocks noChangeArrowheads="1"/>
          </p:cNvSpPr>
          <p:nvPr/>
        </p:nvSpPr>
        <p:spPr bwMode="auto">
          <a:xfrm>
            <a:off x="3697288" y="323850"/>
            <a:ext cx="4492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FFFFFF"/>
                </a:solidFill>
                <a:ea typeface="ＭＳ Ｐゴシック" pitchFamily="34" charset="-128"/>
              </a:rPr>
              <a:t>CO</a:t>
            </a:r>
            <a:r>
              <a:rPr lang="en-US" sz="11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120837" name="TextBox 6"/>
          <p:cNvSpPr txBox="1">
            <a:spLocks noChangeArrowheads="1"/>
          </p:cNvSpPr>
          <p:nvPr/>
        </p:nvSpPr>
        <p:spPr bwMode="auto">
          <a:xfrm>
            <a:off x="2581275" y="1527175"/>
            <a:ext cx="44926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11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r>
              <a:rPr lang="en-US" sz="1100" b="1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endParaRPr lang="en-US" sz="1100" b="1" baseline="-250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0838" name="TextBox 7"/>
          <p:cNvSpPr txBox="1">
            <a:spLocks noChangeArrowheads="1"/>
          </p:cNvSpPr>
          <p:nvPr/>
        </p:nvSpPr>
        <p:spPr bwMode="auto">
          <a:xfrm>
            <a:off x="2754313" y="1946275"/>
            <a:ext cx="7905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300"/>
              </a:lnSpc>
            </a:pPr>
            <a:r>
              <a:rPr lang="en-US" sz="1200" b="1">
                <a:solidFill>
                  <a:srgbClr val="FFFFFF"/>
                </a:solidFill>
                <a:ea typeface="ＭＳ Ｐゴシック" pitchFamily="34" charset="-128"/>
              </a:rPr>
              <a:t>Sucrose</a:t>
            </a:r>
          </a:p>
          <a:p>
            <a:pPr algn="ctr" eaLnBrk="0" hangingPunct="0">
              <a:lnSpc>
                <a:spcPts val="1300"/>
              </a:lnSpc>
            </a:pPr>
            <a:r>
              <a:rPr lang="en-US" sz="1200" b="1">
                <a:solidFill>
                  <a:srgbClr val="FFFFFF"/>
                </a:solidFill>
                <a:ea typeface="ＭＳ Ｐゴシック" pitchFamily="34" charset="-128"/>
              </a:rPr>
              <a:t>(export)</a:t>
            </a:r>
          </a:p>
        </p:txBody>
      </p:sp>
      <p:sp>
        <p:nvSpPr>
          <p:cNvPr id="120839" name="TextBox 8"/>
          <p:cNvSpPr txBox="1">
            <a:spLocks noChangeArrowheads="1"/>
          </p:cNvSpPr>
          <p:nvPr/>
        </p:nvSpPr>
        <p:spPr bwMode="auto">
          <a:xfrm>
            <a:off x="4487863" y="3259138"/>
            <a:ext cx="4492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11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r>
              <a:rPr lang="en-US" sz="1100" b="1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endParaRPr lang="en-US" sz="1100" b="1" baseline="-250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0840" name="TextBox 9"/>
          <p:cNvSpPr txBox="1">
            <a:spLocks noChangeArrowheads="1"/>
          </p:cNvSpPr>
          <p:nvPr/>
        </p:nvSpPr>
        <p:spPr bwMode="auto">
          <a:xfrm>
            <a:off x="3835400" y="3633788"/>
            <a:ext cx="561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  <a:endParaRPr lang="en-US" sz="1200" b="1" baseline="-25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0841" name="TextBox 10"/>
          <p:cNvSpPr txBox="1">
            <a:spLocks noChangeArrowheads="1"/>
          </p:cNvSpPr>
          <p:nvPr/>
        </p:nvSpPr>
        <p:spPr bwMode="auto">
          <a:xfrm>
            <a:off x="3943350" y="4467225"/>
            <a:ext cx="1519238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250"/>
              </a:lnSpc>
            </a:pPr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  <a:p>
            <a:pPr algn="ctr" eaLnBrk="0" hangingPunct="0">
              <a:lnSpc>
                <a:spcPts val="1200"/>
              </a:lnSpc>
            </a:pPr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REACTIONS:</a:t>
            </a:r>
            <a:b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Photosystem </a:t>
            </a:r>
            <a:r>
              <a:rPr lang="en-US" sz="1200" b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II</a:t>
            </a:r>
          </a:p>
          <a:p>
            <a:pPr algn="ctr" eaLnBrk="0" hangingPunct="0">
              <a:lnSpc>
                <a:spcPts val="1200"/>
              </a:lnSpc>
            </a:pPr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Electron transport</a:t>
            </a:r>
          </a:p>
          <a:p>
            <a:pPr algn="ctr" eaLnBrk="0" hangingPunct="0">
              <a:lnSpc>
                <a:spcPts val="1200"/>
              </a:lnSpc>
            </a:pPr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chain</a:t>
            </a:r>
          </a:p>
        </p:txBody>
      </p:sp>
      <p:sp>
        <p:nvSpPr>
          <p:cNvPr id="120842" name="TextBox 12"/>
          <p:cNvSpPr txBox="1">
            <a:spLocks noChangeArrowheads="1"/>
          </p:cNvSpPr>
          <p:nvPr/>
        </p:nvSpPr>
        <p:spPr bwMode="auto">
          <a:xfrm>
            <a:off x="3943350" y="5268913"/>
            <a:ext cx="1519238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250"/>
              </a:lnSpc>
            </a:pPr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Photosystem </a:t>
            </a:r>
            <a:r>
              <a:rPr lang="en-US" sz="1200" b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</a:t>
            </a:r>
          </a:p>
          <a:p>
            <a:pPr algn="ctr" eaLnBrk="0" hangingPunct="0">
              <a:lnSpc>
                <a:spcPts val="1200"/>
              </a:lnSpc>
            </a:pPr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Electron transport</a:t>
            </a:r>
          </a:p>
          <a:p>
            <a:pPr algn="ctr" eaLnBrk="0" hangingPunct="0">
              <a:lnSpc>
                <a:spcPts val="1200"/>
              </a:lnSpc>
            </a:pPr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chain</a:t>
            </a:r>
          </a:p>
        </p:txBody>
      </p:sp>
      <p:cxnSp>
        <p:nvCxnSpPr>
          <p:cNvPr id="120843" name="Straight Connector 13"/>
          <p:cNvCxnSpPr>
            <a:cxnSpLocks noChangeShapeType="1"/>
          </p:cNvCxnSpPr>
          <p:nvPr/>
        </p:nvCxnSpPr>
        <p:spPr bwMode="auto">
          <a:xfrm flipV="1">
            <a:off x="5376863" y="2932113"/>
            <a:ext cx="396875" cy="284162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0844" name="Straight Connector 15"/>
          <p:cNvCxnSpPr>
            <a:cxnSpLocks noChangeShapeType="1"/>
          </p:cNvCxnSpPr>
          <p:nvPr/>
        </p:nvCxnSpPr>
        <p:spPr bwMode="auto">
          <a:xfrm>
            <a:off x="5367338" y="3362325"/>
            <a:ext cx="0" cy="40957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20845" name="TextBox 16"/>
          <p:cNvSpPr txBox="1">
            <a:spLocks noChangeArrowheads="1"/>
          </p:cNvSpPr>
          <p:nvPr/>
        </p:nvSpPr>
        <p:spPr bwMode="auto">
          <a:xfrm>
            <a:off x="4891088" y="3151188"/>
            <a:ext cx="10398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Chloroplast</a:t>
            </a:r>
            <a:endParaRPr lang="en-US" sz="1200" b="1" baseline="-25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0846" name="TextBox 17"/>
          <p:cNvSpPr txBox="1">
            <a:spLocks noChangeArrowheads="1"/>
          </p:cNvSpPr>
          <p:nvPr/>
        </p:nvSpPr>
        <p:spPr bwMode="auto">
          <a:xfrm>
            <a:off x="5486400" y="4019550"/>
            <a:ext cx="6762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NADP</a:t>
            </a:r>
            <a:r>
              <a:rPr lang="en-US" sz="1200" b="1" baseline="3000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</a:p>
        </p:txBody>
      </p:sp>
      <p:sp>
        <p:nvSpPr>
          <p:cNvPr id="120847" name="TextBox 18"/>
          <p:cNvSpPr txBox="1">
            <a:spLocks noChangeArrowheads="1"/>
          </p:cNvSpPr>
          <p:nvPr/>
        </p:nvSpPr>
        <p:spPr bwMode="auto">
          <a:xfrm>
            <a:off x="5561013" y="4287838"/>
            <a:ext cx="5095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ADP</a:t>
            </a:r>
            <a:endParaRPr lang="en-US" sz="1200" b="1" baseline="30000">
              <a:solidFill>
                <a:srgbClr val="0000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120848" name="TextBox 19"/>
          <p:cNvSpPr txBox="1">
            <a:spLocks noChangeArrowheads="1"/>
          </p:cNvSpPr>
          <p:nvPr/>
        </p:nvSpPr>
        <p:spPr bwMode="auto">
          <a:xfrm>
            <a:off x="5673725" y="4441825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</a:p>
        </p:txBody>
      </p:sp>
      <p:sp>
        <p:nvSpPr>
          <p:cNvPr id="120849" name="TextBox 20"/>
          <p:cNvSpPr txBox="1">
            <a:spLocks noChangeArrowheads="1"/>
          </p:cNvSpPr>
          <p:nvPr/>
        </p:nvSpPr>
        <p:spPr bwMode="auto">
          <a:xfrm>
            <a:off x="5684838" y="4619625"/>
            <a:ext cx="2778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100" b="1" baseline="30000">
              <a:solidFill>
                <a:srgbClr val="0000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120850" name="TextBox 21"/>
          <p:cNvSpPr txBox="1">
            <a:spLocks noChangeArrowheads="1"/>
          </p:cNvSpPr>
          <p:nvPr/>
        </p:nvSpPr>
        <p:spPr bwMode="auto">
          <a:xfrm>
            <a:off x="5821363" y="4687888"/>
            <a:ext cx="2159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900" b="1" baseline="30000">
              <a:solidFill>
                <a:srgbClr val="0000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120851" name="TextBox 22"/>
          <p:cNvSpPr txBox="1">
            <a:spLocks noChangeArrowheads="1"/>
          </p:cNvSpPr>
          <p:nvPr/>
        </p:nvSpPr>
        <p:spPr bwMode="auto">
          <a:xfrm>
            <a:off x="5462588" y="5414963"/>
            <a:ext cx="728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NADPH</a:t>
            </a:r>
            <a:endParaRPr lang="en-US" sz="1200" b="1" baseline="30000">
              <a:solidFill>
                <a:srgbClr val="0000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120852" name="TextBox 23"/>
          <p:cNvSpPr txBox="1">
            <a:spLocks noChangeArrowheads="1"/>
          </p:cNvSpPr>
          <p:nvPr/>
        </p:nvSpPr>
        <p:spPr bwMode="auto">
          <a:xfrm>
            <a:off x="5592763" y="5046663"/>
            <a:ext cx="4810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ATP</a:t>
            </a:r>
            <a:endParaRPr lang="en-US" sz="1200" b="1" baseline="30000">
              <a:solidFill>
                <a:srgbClr val="0000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120853" name="TextBox 24"/>
          <p:cNvSpPr txBox="1">
            <a:spLocks noChangeArrowheads="1"/>
          </p:cNvSpPr>
          <p:nvPr/>
        </p:nvSpPr>
        <p:spPr bwMode="auto">
          <a:xfrm>
            <a:off x="6083300" y="4664075"/>
            <a:ext cx="6032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RuBP</a:t>
            </a:r>
            <a:endParaRPr lang="en-US" sz="1200" b="1" baseline="30000">
              <a:solidFill>
                <a:srgbClr val="0000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120854" name="TextBox 25"/>
          <p:cNvSpPr txBox="1">
            <a:spLocks noChangeArrowheads="1"/>
          </p:cNvSpPr>
          <p:nvPr/>
        </p:nvSpPr>
        <p:spPr bwMode="auto">
          <a:xfrm>
            <a:off x="7132638" y="5176838"/>
            <a:ext cx="492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G3P</a:t>
            </a:r>
            <a:endParaRPr lang="en-US" sz="1200" b="1" baseline="30000">
              <a:solidFill>
                <a:srgbClr val="0000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38913" y="4595813"/>
            <a:ext cx="8382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200" b="1" spc="8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CALVIN</a:t>
            </a:r>
          </a:p>
          <a:p>
            <a:pPr algn="ctr" eaLnBrk="0" hangingPunct="0">
              <a:defRPr/>
            </a:pPr>
            <a:r>
              <a:rPr lang="en-US" sz="1200" b="1" spc="8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CYCLE</a:t>
            </a:r>
            <a:endParaRPr lang="en-US" sz="1200" b="1" spc="80" dirty="0">
              <a:solidFill>
                <a:srgbClr val="000000"/>
              </a:solidFill>
              <a:latin typeface="Symbol" panose="05050102010706020507" pitchFamily="18" charset="2"/>
              <a:ea typeface="ＭＳ Ｐゴシック" charset="0"/>
              <a:cs typeface="Arial"/>
            </a:endParaRPr>
          </a:p>
        </p:txBody>
      </p:sp>
      <p:sp>
        <p:nvSpPr>
          <p:cNvPr id="120856" name="TextBox 27"/>
          <p:cNvSpPr txBox="1">
            <a:spLocks noChangeArrowheads="1"/>
          </p:cNvSpPr>
          <p:nvPr/>
        </p:nvSpPr>
        <p:spPr bwMode="auto">
          <a:xfrm>
            <a:off x="7105650" y="5453063"/>
            <a:ext cx="841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Starch</a:t>
            </a:r>
          </a:p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(storage)</a:t>
            </a:r>
            <a:endParaRPr lang="en-US" sz="1200" b="1">
              <a:solidFill>
                <a:srgbClr val="0000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120857" name="TextBox 28"/>
          <p:cNvSpPr txBox="1">
            <a:spLocks noChangeArrowheads="1"/>
          </p:cNvSpPr>
          <p:nvPr/>
        </p:nvSpPr>
        <p:spPr bwMode="auto">
          <a:xfrm>
            <a:off x="6586538" y="4319588"/>
            <a:ext cx="16541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3-Phosphoglycerate</a:t>
            </a:r>
            <a:endParaRPr lang="en-US" sz="1200" b="1" baseline="30000">
              <a:solidFill>
                <a:srgbClr val="0000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120858" name="TextBox 29"/>
          <p:cNvSpPr txBox="1">
            <a:spLocks noChangeArrowheads="1"/>
          </p:cNvSpPr>
          <p:nvPr/>
        </p:nvSpPr>
        <p:spPr bwMode="auto">
          <a:xfrm>
            <a:off x="6262688" y="6118225"/>
            <a:ext cx="14065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  <a:ea typeface="ＭＳ Ｐゴシック" pitchFamily="34" charset="-128"/>
              </a:rPr>
              <a:t>Sucrose (export)</a:t>
            </a:r>
            <a:endParaRPr lang="en-US" sz="1200" b="1" baseline="30000">
              <a:solidFill>
                <a:srgbClr val="FFFFFF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120859" name="TextBox 30"/>
          <p:cNvSpPr txBox="1">
            <a:spLocks noChangeArrowheads="1"/>
          </p:cNvSpPr>
          <p:nvPr/>
        </p:nvSpPr>
        <p:spPr bwMode="auto">
          <a:xfrm>
            <a:off x="4529138" y="6180138"/>
            <a:ext cx="3476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r>
              <a:rPr lang="en-US" sz="11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120860" name="TextBox 31"/>
          <p:cNvSpPr txBox="1">
            <a:spLocks noChangeArrowheads="1"/>
          </p:cNvSpPr>
          <p:nvPr/>
        </p:nvSpPr>
        <p:spPr bwMode="auto">
          <a:xfrm>
            <a:off x="1473200" y="6248400"/>
            <a:ext cx="44926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11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r>
              <a:rPr lang="en-US" sz="1100" b="1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endParaRPr lang="en-US" sz="1100" b="1" baseline="-250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120861" name="Straight Connector 33"/>
          <p:cNvCxnSpPr>
            <a:cxnSpLocks noChangeShapeType="1"/>
          </p:cNvCxnSpPr>
          <p:nvPr/>
        </p:nvCxnSpPr>
        <p:spPr bwMode="auto">
          <a:xfrm flipV="1">
            <a:off x="6254750" y="2211388"/>
            <a:ext cx="284163" cy="20002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20862" name="TextBox 35"/>
          <p:cNvSpPr txBox="1">
            <a:spLocks noChangeArrowheads="1"/>
          </p:cNvSpPr>
          <p:nvPr/>
        </p:nvSpPr>
        <p:spPr bwMode="auto">
          <a:xfrm>
            <a:off x="6478588" y="2046288"/>
            <a:ext cx="12382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Mesophyll cell</a:t>
            </a:r>
            <a:endParaRPr lang="en-US" sz="1200" b="1" baseline="-25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0863" name="TextBox 36"/>
          <p:cNvSpPr txBox="1">
            <a:spLocks noChangeArrowheads="1"/>
          </p:cNvSpPr>
          <p:nvPr/>
        </p:nvSpPr>
        <p:spPr bwMode="auto">
          <a:xfrm>
            <a:off x="6711950" y="3265488"/>
            <a:ext cx="4492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FFFFFF"/>
                </a:solidFill>
                <a:ea typeface="ＭＳ Ｐゴシック" pitchFamily="34" charset="-128"/>
              </a:rPr>
              <a:t>CO</a:t>
            </a:r>
            <a:r>
              <a:rPr lang="en-US" sz="11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42" name="Snip Same Side Corner Rectangle 41"/>
          <p:cNvSpPr/>
          <p:nvPr/>
        </p:nvSpPr>
        <p:spPr bwMode="auto">
          <a:xfrm rot="1950089">
            <a:off x="5776913" y="2892425"/>
            <a:ext cx="122237" cy="44450"/>
          </a:xfrm>
          <a:prstGeom prst="snip2SameRect">
            <a:avLst>
              <a:gd name="adj1" fmla="val 50000"/>
              <a:gd name="adj2" fmla="val 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_23_MakeConnection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7"/>
          <a:stretch/>
        </p:blipFill>
        <p:spPr>
          <a:xfrm>
            <a:off x="298704" y="491744"/>
            <a:ext cx="8546592" cy="5797296"/>
          </a:xfrm>
          <a:prstGeom prst="rect">
            <a:avLst/>
          </a:prstGeom>
        </p:spPr>
      </p:pic>
      <p:sp>
        <p:nvSpPr>
          <p:cNvPr id="124930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10.23</a:t>
            </a:r>
          </a:p>
        </p:txBody>
      </p:sp>
      <p:cxnSp>
        <p:nvCxnSpPr>
          <p:cNvPr id="124932" name="Straight Connector 5"/>
          <p:cNvCxnSpPr>
            <a:cxnSpLocks noChangeShapeType="1"/>
          </p:cNvCxnSpPr>
          <p:nvPr/>
        </p:nvCxnSpPr>
        <p:spPr bwMode="auto">
          <a:xfrm flipH="1">
            <a:off x="1235075" y="2193925"/>
            <a:ext cx="128588" cy="1270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4933" name="Straight Connector 7"/>
          <p:cNvCxnSpPr>
            <a:cxnSpLocks noChangeShapeType="1"/>
          </p:cNvCxnSpPr>
          <p:nvPr/>
        </p:nvCxnSpPr>
        <p:spPr bwMode="auto">
          <a:xfrm flipH="1" flipV="1">
            <a:off x="765175" y="2768600"/>
            <a:ext cx="85725" cy="79375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4934" name="Straight Connector 9"/>
          <p:cNvCxnSpPr>
            <a:cxnSpLocks noChangeShapeType="1"/>
          </p:cNvCxnSpPr>
          <p:nvPr/>
        </p:nvCxnSpPr>
        <p:spPr bwMode="auto">
          <a:xfrm flipH="1">
            <a:off x="784225" y="3000375"/>
            <a:ext cx="61913" cy="5080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4935" name="Straight Connector 11"/>
          <p:cNvCxnSpPr>
            <a:cxnSpLocks noChangeShapeType="1"/>
          </p:cNvCxnSpPr>
          <p:nvPr/>
        </p:nvCxnSpPr>
        <p:spPr bwMode="auto">
          <a:xfrm>
            <a:off x="939800" y="2997200"/>
            <a:ext cx="66675" cy="42863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4936" name="Straight Connector 13"/>
          <p:cNvCxnSpPr>
            <a:cxnSpLocks noChangeShapeType="1"/>
          </p:cNvCxnSpPr>
          <p:nvPr/>
        </p:nvCxnSpPr>
        <p:spPr bwMode="auto">
          <a:xfrm>
            <a:off x="1676400" y="2725738"/>
            <a:ext cx="96838" cy="42862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4937" name="Straight Connector 15"/>
          <p:cNvCxnSpPr>
            <a:cxnSpLocks noChangeShapeType="1"/>
          </p:cNvCxnSpPr>
          <p:nvPr/>
        </p:nvCxnSpPr>
        <p:spPr bwMode="auto">
          <a:xfrm flipV="1">
            <a:off x="2552700" y="4508500"/>
            <a:ext cx="0" cy="93663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4938" name="Straight Connector 17"/>
          <p:cNvCxnSpPr>
            <a:cxnSpLocks noChangeShapeType="1"/>
          </p:cNvCxnSpPr>
          <p:nvPr/>
        </p:nvCxnSpPr>
        <p:spPr bwMode="auto">
          <a:xfrm flipH="1">
            <a:off x="2581275" y="3687763"/>
            <a:ext cx="627063" cy="55562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124939" name="Freeform 18"/>
          <p:cNvSpPr>
            <a:spLocks/>
          </p:cNvSpPr>
          <p:nvPr/>
        </p:nvSpPr>
        <p:spPr bwMode="auto">
          <a:xfrm>
            <a:off x="3314700" y="3959225"/>
            <a:ext cx="371475" cy="46038"/>
          </a:xfrm>
          <a:custGeom>
            <a:avLst/>
            <a:gdLst>
              <a:gd name="T0" fmla="*/ 297180 w 370840"/>
              <a:gd name="T1" fmla="*/ 0 h 45720"/>
              <a:gd name="T2" fmla="*/ 370840 w 370840"/>
              <a:gd name="T3" fmla="*/ 45720 h 45720"/>
              <a:gd name="T4" fmla="*/ 0 w 370840"/>
              <a:gd name="T5" fmla="*/ 30480 h 45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70840" h="45720">
                <a:moveTo>
                  <a:pt x="297180" y="0"/>
                </a:moveTo>
                <a:lnTo>
                  <a:pt x="370840" y="45720"/>
                </a:lnTo>
                <a:lnTo>
                  <a:pt x="0" y="30480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124940" name="Straight Connector 20"/>
          <p:cNvCxnSpPr>
            <a:cxnSpLocks noChangeShapeType="1"/>
          </p:cNvCxnSpPr>
          <p:nvPr/>
        </p:nvCxnSpPr>
        <p:spPr bwMode="auto">
          <a:xfrm>
            <a:off x="3533775" y="5292725"/>
            <a:ext cx="0" cy="231775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4941" name="Straight Connector 22"/>
          <p:cNvCxnSpPr>
            <a:cxnSpLocks noChangeShapeType="1"/>
          </p:cNvCxnSpPr>
          <p:nvPr/>
        </p:nvCxnSpPr>
        <p:spPr bwMode="auto">
          <a:xfrm flipV="1">
            <a:off x="8397875" y="4371975"/>
            <a:ext cx="25400" cy="230188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124942" name="TextBox 23"/>
          <p:cNvSpPr txBox="1">
            <a:spLocks noChangeArrowheads="1"/>
          </p:cNvSpPr>
          <p:nvPr/>
        </p:nvSpPr>
        <p:spPr bwMode="auto">
          <a:xfrm>
            <a:off x="2670175" y="546100"/>
            <a:ext cx="18764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1000" b="1">
                <a:solidFill>
                  <a:srgbClr val="FFFFFF"/>
                </a:solidFill>
                <a:ea typeface="ＭＳ Ｐゴシック" pitchFamily="34" charset="-128"/>
              </a:rPr>
              <a:t>Flow of Genetic Information</a:t>
            </a:r>
          </a:p>
          <a:p>
            <a:pPr eaLnBrk="0" hangingPunct="0">
              <a:lnSpc>
                <a:spcPts val="1238"/>
              </a:lnSpc>
            </a:pPr>
            <a:r>
              <a:rPr lang="en-US" sz="1000" b="1">
                <a:solidFill>
                  <a:srgbClr val="FFFFFF"/>
                </a:solidFill>
                <a:ea typeface="ＭＳ Ｐゴシック" pitchFamily="34" charset="-128"/>
              </a:rPr>
              <a:t>in the Cell:</a:t>
            </a:r>
          </a:p>
          <a:p>
            <a:pPr eaLnBrk="0" hangingPunct="0">
              <a:lnSpc>
                <a:spcPts val="1238"/>
              </a:lnSpc>
            </a:pPr>
            <a:r>
              <a:rPr lang="en-US" sz="1000" b="1">
                <a:solidFill>
                  <a:srgbClr val="FFFFFF"/>
                </a:solidFill>
                <a:ea typeface="ＭＳ Ｐゴシック" pitchFamily="34" charset="-128"/>
              </a:rPr>
              <a:t>DNA → RNA → Protein</a:t>
            </a:r>
          </a:p>
          <a:p>
            <a:pPr eaLnBrk="0" hangingPunct="0">
              <a:lnSpc>
                <a:spcPts val="1238"/>
              </a:lnSpc>
            </a:pPr>
            <a:r>
              <a:rPr lang="en-US" sz="1000" b="1">
                <a:solidFill>
                  <a:srgbClr val="FFFFFF"/>
                </a:solidFill>
                <a:ea typeface="ＭＳ Ｐゴシック" pitchFamily="34" charset="-128"/>
              </a:rPr>
              <a:t>(Chapters 5–7)</a:t>
            </a:r>
          </a:p>
        </p:txBody>
      </p:sp>
      <p:sp>
        <p:nvSpPr>
          <p:cNvPr id="124943" name="TextBox 24"/>
          <p:cNvSpPr txBox="1">
            <a:spLocks noChangeArrowheads="1"/>
          </p:cNvSpPr>
          <p:nvPr/>
        </p:nvSpPr>
        <p:spPr bwMode="auto">
          <a:xfrm>
            <a:off x="4835525" y="541338"/>
            <a:ext cx="12858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1000" b="1">
                <a:solidFill>
                  <a:srgbClr val="FFFFFF"/>
                </a:solidFill>
                <a:ea typeface="ＭＳ Ｐゴシック" pitchFamily="34" charset="-128"/>
              </a:rPr>
              <a:t>Movement Across</a:t>
            </a:r>
          </a:p>
          <a:p>
            <a:pPr eaLnBrk="0" hangingPunct="0">
              <a:lnSpc>
                <a:spcPts val="1238"/>
              </a:lnSpc>
            </a:pPr>
            <a:r>
              <a:rPr lang="en-US" sz="1000" b="1">
                <a:solidFill>
                  <a:srgbClr val="FFFFFF"/>
                </a:solidFill>
                <a:ea typeface="ＭＳ Ｐゴシック" pitchFamily="34" charset="-128"/>
              </a:rPr>
              <a:t>Cell Membranes</a:t>
            </a:r>
          </a:p>
          <a:p>
            <a:pPr eaLnBrk="0" hangingPunct="0">
              <a:lnSpc>
                <a:spcPts val="1238"/>
              </a:lnSpc>
            </a:pPr>
            <a:r>
              <a:rPr lang="en-US" sz="1000" b="1">
                <a:solidFill>
                  <a:srgbClr val="FFFFFF"/>
                </a:solidFill>
                <a:ea typeface="ＭＳ Ｐゴシック" pitchFamily="34" charset="-128"/>
              </a:rPr>
              <a:t>(Chapter 7)</a:t>
            </a:r>
          </a:p>
        </p:txBody>
      </p:sp>
      <p:sp>
        <p:nvSpPr>
          <p:cNvPr id="124944" name="TextBox 25"/>
          <p:cNvSpPr txBox="1">
            <a:spLocks noChangeArrowheads="1"/>
          </p:cNvSpPr>
          <p:nvPr/>
        </p:nvSpPr>
        <p:spPr bwMode="auto">
          <a:xfrm>
            <a:off x="6435725" y="541338"/>
            <a:ext cx="235108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1000" b="1">
                <a:solidFill>
                  <a:srgbClr val="FFFFFF"/>
                </a:solidFill>
                <a:ea typeface="ＭＳ Ｐゴシック" pitchFamily="34" charset="-128"/>
              </a:rPr>
              <a:t>Energy Transformations in the Cell:</a:t>
            </a:r>
          </a:p>
          <a:p>
            <a:pPr eaLnBrk="0" hangingPunct="0">
              <a:lnSpc>
                <a:spcPts val="1238"/>
              </a:lnSpc>
            </a:pPr>
            <a:r>
              <a:rPr lang="en-US" sz="1000" b="1">
                <a:solidFill>
                  <a:srgbClr val="FFFFFF"/>
                </a:solidFill>
                <a:ea typeface="ＭＳ Ｐゴシック" pitchFamily="34" charset="-128"/>
              </a:rPr>
              <a:t>Photosynthesis and Cellular</a:t>
            </a:r>
          </a:p>
          <a:p>
            <a:pPr eaLnBrk="0" hangingPunct="0">
              <a:lnSpc>
                <a:spcPts val="1238"/>
              </a:lnSpc>
            </a:pPr>
            <a:r>
              <a:rPr lang="en-US" sz="1000" b="1">
                <a:solidFill>
                  <a:srgbClr val="FFFFFF"/>
                </a:solidFill>
                <a:ea typeface="ＭＳ Ｐゴシック" pitchFamily="34" charset="-128"/>
              </a:rPr>
              <a:t>Respiration (Chapters 8–10)</a:t>
            </a:r>
          </a:p>
        </p:txBody>
      </p:sp>
      <p:sp>
        <p:nvSpPr>
          <p:cNvPr id="124945" name="TextBox 26"/>
          <p:cNvSpPr txBox="1">
            <a:spLocks noChangeArrowheads="1"/>
          </p:cNvSpPr>
          <p:nvPr/>
        </p:nvSpPr>
        <p:spPr bwMode="auto">
          <a:xfrm>
            <a:off x="2171700" y="1689100"/>
            <a:ext cx="434975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DNA</a:t>
            </a:r>
          </a:p>
        </p:txBody>
      </p:sp>
      <p:sp>
        <p:nvSpPr>
          <p:cNvPr id="124946" name="TextBox 27"/>
          <p:cNvSpPr txBox="1">
            <a:spLocks noChangeArrowheads="1"/>
          </p:cNvSpPr>
          <p:nvPr/>
        </p:nvSpPr>
        <p:spPr bwMode="auto">
          <a:xfrm>
            <a:off x="1549400" y="2009775"/>
            <a:ext cx="538163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mRNA</a:t>
            </a:r>
          </a:p>
        </p:txBody>
      </p:sp>
      <p:sp>
        <p:nvSpPr>
          <p:cNvPr id="124947" name="TextBox 28"/>
          <p:cNvSpPr txBox="1">
            <a:spLocks noChangeArrowheads="1"/>
          </p:cNvSpPr>
          <p:nvPr/>
        </p:nvSpPr>
        <p:spPr bwMode="auto">
          <a:xfrm>
            <a:off x="927100" y="1825625"/>
            <a:ext cx="633413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Nucleus</a:t>
            </a:r>
          </a:p>
        </p:txBody>
      </p:sp>
      <p:sp>
        <p:nvSpPr>
          <p:cNvPr id="124948" name="TextBox 29"/>
          <p:cNvSpPr txBox="1">
            <a:spLocks noChangeArrowheads="1"/>
          </p:cNvSpPr>
          <p:nvPr/>
        </p:nvSpPr>
        <p:spPr bwMode="auto">
          <a:xfrm>
            <a:off x="687388" y="2092325"/>
            <a:ext cx="6080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Nuclear</a:t>
            </a:r>
          </a:p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pore</a:t>
            </a:r>
          </a:p>
        </p:txBody>
      </p:sp>
      <p:sp>
        <p:nvSpPr>
          <p:cNvPr id="124949" name="TextBox 30"/>
          <p:cNvSpPr txBox="1">
            <a:spLocks noChangeArrowheads="1"/>
          </p:cNvSpPr>
          <p:nvPr/>
        </p:nvSpPr>
        <p:spPr bwMode="auto">
          <a:xfrm>
            <a:off x="363538" y="2571750"/>
            <a:ext cx="581025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Protein</a:t>
            </a:r>
          </a:p>
        </p:txBody>
      </p:sp>
      <p:sp>
        <p:nvSpPr>
          <p:cNvPr id="124950" name="TextBox 31"/>
          <p:cNvSpPr txBox="1">
            <a:spLocks noChangeArrowheads="1"/>
          </p:cNvSpPr>
          <p:nvPr/>
        </p:nvSpPr>
        <p:spPr bwMode="auto">
          <a:xfrm>
            <a:off x="290513" y="2989263"/>
            <a:ext cx="7429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Ribosome</a:t>
            </a:r>
          </a:p>
        </p:txBody>
      </p:sp>
      <p:sp>
        <p:nvSpPr>
          <p:cNvPr id="124951" name="TextBox 32"/>
          <p:cNvSpPr txBox="1">
            <a:spLocks noChangeArrowheads="1"/>
          </p:cNvSpPr>
          <p:nvPr/>
        </p:nvSpPr>
        <p:spPr bwMode="auto">
          <a:xfrm>
            <a:off x="923925" y="2960688"/>
            <a:ext cx="538163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mRNA</a:t>
            </a:r>
          </a:p>
        </p:txBody>
      </p:sp>
      <p:sp>
        <p:nvSpPr>
          <p:cNvPr id="124952" name="TextBox 33"/>
          <p:cNvSpPr txBox="1">
            <a:spLocks noChangeArrowheads="1"/>
          </p:cNvSpPr>
          <p:nvPr/>
        </p:nvSpPr>
        <p:spPr bwMode="auto">
          <a:xfrm>
            <a:off x="1698625" y="2701925"/>
            <a:ext cx="71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Protein</a:t>
            </a:r>
          </a:p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in vesicle</a:t>
            </a:r>
          </a:p>
        </p:txBody>
      </p:sp>
      <p:sp>
        <p:nvSpPr>
          <p:cNvPr id="124953" name="TextBox 34"/>
          <p:cNvSpPr txBox="1">
            <a:spLocks noChangeArrowheads="1"/>
          </p:cNvSpPr>
          <p:nvPr/>
        </p:nvSpPr>
        <p:spPr bwMode="auto">
          <a:xfrm>
            <a:off x="2205038" y="2532063"/>
            <a:ext cx="1287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Rough endoplasmic</a:t>
            </a:r>
          </a:p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reticulum (ER)</a:t>
            </a:r>
          </a:p>
        </p:txBody>
      </p:sp>
      <p:sp>
        <p:nvSpPr>
          <p:cNvPr id="124954" name="TextBox 35"/>
          <p:cNvSpPr txBox="1">
            <a:spLocks noChangeArrowheads="1"/>
          </p:cNvSpPr>
          <p:nvPr/>
        </p:nvSpPr>
        <p:spPr bwMode="auto">
          <a:xfrm>
            <a:off x="3136900" y="3530600"/>
            <a:ext cx="614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Vesicle</a:t>
            </a:r>
          </a:p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forming</a:t>
            </a:r>
          </a:p>
        </p:txBody>
      </p:sp>
      <p:sp>
        <p:nvSpPr>
          <p:cNvPr id="124955" name="TextBox 36"/>
          <p:cNvSpPr txBox="1">
            <a:spLocks noChangeArrowheads="1"/>
          </p:cNvSpPr>
          <p:nvPr/>
        </p:nvSpPr>
        <p:spPr bwMode="auto">
          <a:xfrm>
            <a:off x="1854200" y="3695700"/>
            <a:ext cx="736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Golgi</a:t>
            </a:r>
          </a:p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apparatus</a:t>
            </a:r>
          </a:p>
        </p:txBody>
      </p:sp>
      <p:sp>
        <p:nvSpPr>
          <p:cNvPr id="124956" name="TextBox 37"/>
          <p:cNvSpPr txBox="1">
            <a:spLocks noChangeArrowheads="1"/>
          </p:cNvSpPr>
          <p:nvPr/>
        </p:nvSpPr>
        <p:spPr bwMode="auto">
          <a:xfrm>
            <a:off x="3621088" y="3871913"/>
            <a:ext cx="581025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Protein</a:t>
            </a:r>
          </a:p>
        </p:txBody>
      </p:sp>
      <p:sp>
        <p:nvSpPr>
          <p:cNvPr id="124957" name="TextBox 38"/>
          <p:cNvSpPr txBox="1">
            <a:spLocks noChangeArrowheads="1"/>
          </p:cNvSpPr>
          <p:nvPr/>
        </p:nvSpPr>
        <p:spPr bwMode="auto">
          <a:xfrm>
            <a:off x="2230438" y="4171950"/>
            <a:ext cx="768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Plasma</a:t>
            </a:r>
          </a:p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membrane</a:t>
            </a:r>
          </a:p>
        </p:txBody>
      </p:sp>
      <p:sp>
        <p:nvSpPr>
          <p:cNvPr id="124958" name="TextBox 39"/>
          <p:cNvSpPr txBox="1">
            <a:spLocks noChangeArrowheads="1"/>
          </p:cNvSpPr>
          <p:nvPr/>
        </p:nvSpPr>
        <p:spPr bwMode="auto">
          <a:xfrm>
            <a:off x="3330575" y="5470525"/>
            <a:ext cx="6461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Cell wall</a:t>
            </a:r>
          </a:p>
        </p:txBody>
      </p:sp>
      <p:sp>
        <p:nvSpPr>
          <p:cNvPr id="124959" name="TextBox 40"/>
          <p:cNvSpPr txBox="1">
            <a:spLocks noChangeArrowheads="1"/>
          </p:cNvSpPr>
          <p:nvPr/>
        </p:nvSpPr>
        <p:spPr bwMode="auto">
          <a:xfrm>
            <a:off x="5387975" y="3559175"/>
            <a:ext cx="1042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Photosynthesis</a:t>
            </a:r>
          </a:p>
          <a:p>
            <a:pPr eaLnBrk="0" hangingPunct="0">
              <a:lnSpc>
                <a:spcPts val="1238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in chloroplast</a:t>
            </a:r>
          </a:p>
        </p:txBody>
      </p:sp>
      <p:sp>
        <p:nvSpPr>
          <p:cNvPr id="124960" name="TextBox 41"/>
          <p:cNvSpPr txBox="1">
            <a:spLocks noChangeArrowheads="1"/>
          </p:cNvSpPr>
          <p:nvPr/>
        </p:nvSpPr>
        <p:spPr bwMode="auto">
          <a:xfrm>
            <a:off x="6124575" y="4111625"/>
            <a:ext cx="7493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900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Organic</a:t>
            </a:r>
          </a:p>
          <a:p>
            <a:pPr eaLnBrk="0" hangingPunct="0">
              <a:lnSpc>
                <a:spcPts val="900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molecules</a:t>
            </a:r>
          </a:p>
        </p:txBody>
      </p:sp>
      <p:sp>
        <p:nvSpPr>
          <p:cNvPr id="124961" name="TextBox 42"/>
          <p:cNvSpPr txBox="1">
            <a:spLocks noChangeArrowheads="1"/>
          </p:cNvSpPr>
          <p:nvPr/>
        </p:nvSpPr>
        <p:spPr bwMode="auto">
          <a:xfrm>
            <a:off x="8145463" y="4067175"/>
            <a:ext cx="7239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900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Transport</a:t>
            </a:r>
          </a:p>
          <a:p>
            <a:pPr eaLnBrk="0" hangingPunct="0">
              <a:lnSpc>
                <a:spcPts val="900"/>
              </a:lnSpc>
            </a:pPr>
            <a:r>
              <a:rPr lang="en-US" sz="900" b="1">
                <a:solidFill>
                  <a:srgbClr val="FFFFFF"/>
                </a:solidFill>
                <a:ea typeface="ＭＳ Ｐゴシック" pitchFamily="34" charset="-128"/>
              </a:rPr>
              <a:t>pump</a:t>
            </a:r>
          </a:p>
        </p:txBody>
      </p:sp>
      <p:sp>
        <p:nvSpPr>
          <p:cNvPr id="124962" name="TextBox 43"/>
          <p:cNvSpPr txBox="1">
            <a:spLocks noChangeArrowheads="1"/>
          </p:cNvSpPr>
          <p:nvPr/>
        </p:nvSpPr>
        <p:spPr bwMode="auto">
          <a:xfrm>
            <a:off x="6496050" y="4379913"/>
            <a:ext cx="1235075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900"/>
              </a:lnSpc>
            </a:pPr>
            <a:r>
              <a:rPr lang="en-US" sz="900" b="1">
                <a:solidFill>
                  <a:srgbClr val="000000"/>
                </a:solidFill>
                <a:ea typeface="ＭＳ Ｐゴシック" pitchFamily="34" charset="-128"/>
              </a:rPr>
              <a:t>Cellular respiration</a:t>
            </a:r>
          </a:p>
          <a:p>
            <a:pPr eaLnBrk="0" hangingPunct="0">
              <a:lnSpc>
                <a:spcPts val="900"/>
              </a:lnSpc>
            </a:pPr>
            <a:r>
              <a:rPr lang="en-US" sz="900" b="1">
                <a:solidFill>
                  <a:srgbClr val="000000"/>
                </a:solidFill>
                <a:ea typeface="ＭＳ Ｐゴシック" pitchFamily="34" charset="-128"/>
              </a:rPr>
              <a:t>in mitochondrion</a:t>
            </a:r>
          </a:p>
        </p:txBody>
      </p:sp>
      <p:sp>
        <p:nvSpPr>
          <p:cNvPr id="124963" name="TextBox 44"/>
          <p:cNvSpPr txBox="1">
            <a:spLocks noChangeArrowheads="1"/>
          </p:cNvSpPr>
          <p:nvPr/>
        </p:nvSpPr>
        <p:spPr bwMode="auto">
          <a:xfrm>
            <a:off x="8043863" y="4614863"/>
            <a:ext cx="36195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900"/>
              </a:lnSpc>
            </a:pPr>
            <a:r>
              <a:rPr lang="en-US" sz="700" b="1">
                <a:solidFill>
                  <a:srgbClr val="000000"/>
                </a:solidFill>
                <a:ea typeface="ＭＳ Ｐゴシック" pitchFamily="34" charset="-128"/>
              </a:rPr>
              <a:t>ATP</a:t>
            </a:r>
          </a:p>
        </p:txBody>
      </p:sp>
      <p:sp>
        <p:nvSpPr>
          <p:cNvPr id="124964" name="TextBox 45"/>
          <p:cNvSpPr txBox="1">
            <a:spLocks noChangeArrowheads="1"/>
          </p:cNvSpPr>
          <p:nvPr/>
        </p:nvSpPr>
        <p:spPr bwMode="auto">
          <a:xfrm>
            <a:off x="7642225" y="4437063"/>
            <a:ext cx="36195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900"/>
              </a:lnSpc>
            </a:pPr>
            <a:r>
              <a:rPr lang="en-US" sz="700" b="1">
                <a:solidFill>
                  <a:srgbClr val="000000"/>
                </a:solidFill>
                <a:ea typeface="ＭＳ Ｐゴシック" pitchFamily="34" charset="-128"/>
              </a:rPr>
              <a:t>ATP</a:t>
            </a:r>
          </a:p>
        </p:txBody>
      </p:sp>
      <p:sp>
        <p:nvSpPr>
          <p:cNvPr id="124965" name="TextBox 46"/>
          <p:cNvSpPr txBox="1">
            <a:spLocks noChangeArrowheads="1"/>
          </p:cNvSpPr>
          <p:nvPr/>
        </p:nvSpPr>
        <p:spPr bwMode="auto">
          <a:xfrm>
            <a:off x="7870825" y="4254500"/>
            <a:ext cx="36195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900"/>
              </a:lnSpc>
            </a:pPr>
            <a:r>
              <a:rPr lang="en-US" sz="700" b="1">
                <a:solidFill>
                  <a:srgbClr val="000000"/>
                </a:solidFill>
                <a:ea typeface="ＭＳ Ｐゴシック" pitchFamily="34" charset="-128"/>
              </a:rPr>
              <a:t>ATP</a:t>
            </a:r>
          </a:p>
        </p:txBody>
      </p:sp>
      <p:sp>
        <p:nvSpPr>
          <p:cNvPr id="124966" name="TextBox 47"/>
          <p:cNvSpPr txBox="1">
            <a:spLocks noChangeArrowheads="1"/>
          </p:cNvSpPr>
          <p:nvPr/>
        </p:nvSpPr>
        <p:spPr bwMode="auto">
          <a:xfrm>
            <a:off x="7775575" y="3984625"/>
            <a:ext cx="36195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900"/>
              </a:lnSpc>
            </a:pPr>
            <a:r>
              <a:rPr lang="en-US" sz="700" b="1">
                <a:solidFill>
                  <a:srgbClr val="000000"/>
                </a:solidFill>
                <a:ea typeface="ＭＳ Ｐゴシック" pitchFamily="34" charset="-128"/>
              </a:rPr>
              <a:t>ATP</a:t>
            </a:r>
          </a:p>
        </p:txBody>
      </p:sp>
      <p:sp>
        <p:nvSpPr>
          <p:cNvPr id="124967" name="TextBox 48"/>
          <p:cNvSpPr txBox="1">
            <a:spLocks noChangeArrowheads="1"/>
          </p:cNvSpPr>
          <p:nvPr/>
        </p:nvSpPr>
        <p:spPr bwMode="auto">
          <a:xfrm>
            <a:off x="6697663" y="3587750"/>
            <a:ext cx="3524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900"/>
              </a:lnSpc>
            </a:pPr>
            <a:r>
              <a:rPr lang="en-US" sz="700" b="1">
                <a:solidFill>
                  <a:srgbClr val="000000"/>
                </a:solidFill>
                <a:ea typeface="ＭＳ Ｐゴシック" pitchFamily="34" charset="-128"/>
              </a:rPr>
              <a:t>CO</a:t>
            </a:r>
            <a:r>
              <a:rPr lang="en-US" sz="7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124968" name="TextBox 49"/>
          <p:cNvSpPr txBox="1">
            <a:spLocks noChangeArrowheads="1"/>
          </p:cNvSpPr>
          <p:nvPr/>
        </p:nvSpPr>
        <p:spPr bwMode="auto">
          <a:xfrm>
            <a:off x="6629400" y="3838575"/>
            <a:ext cx="354013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900"/>
              </a:lnSpc>
            </a:pPr>
            <a:r>
              <a:rPr lang="en-US" sz="700" b="1">
                <a:solidFill>
                  <a:srgbClr val="000000"/>
                </a:solidFill>
                <a:ea typeface="ＭＳ Ｐゴシック" pitchFamily="34" charset="-128"/>
              </a:rPr>
              <a:t>H</a:t>
            </a:r>
            <a:r>
              <a:rPr lang="en-US" sz="7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r>
              <a:rPr lang="en-US" sz="700" b="1">
                <a:solidFill>
                  <a:srgbClr val="000000"/>
                </a:solidFill>
                <a:ea typeface="ＭＳ Ｐゴシック" pitchFamily="34" charset="-128"/>
              </a:rPr>
              <a:t>O</a:t>
            </a:r>
            <a:endParaRPr lang="en-US" sz="700" b="1" baseline="-25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4969" name="TextBox 50"/>
          <p:cNvSpPr txBox="1">
            <a:spLocks noChangeArrowheads="1"/>
          </p:cNvSpPr>
          <p:nvPr/>
        </p:nvSpPr>
        <p:spPr bwMode="auto">
          <a:xfrm>
            <a:off x="5186363" y="5803900"/>
            <a:ext cx="3524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900"/>
              </a:lnSpc>
            </a:pPr>
            <a:r>
              <a:rPr lang="en-US" sz="700" b="1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7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r>
              <a:rPr lang="en-US" sz="700" b="1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endParaRPr lang="en-US" sz="700" b="1" baseline="-250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4970" name="TextBox 51"/>
          <p:cNvSpPr txBox="1">
            <a:spLocks noChangeArrowheads="1"/>
          </p:cNvSpPr>
          <p:nvPr/>
        </p:nvSpPr>
        <p:spPr bwMode="auto">
          <a:xfrm>
            <a:off x="5591175" y="5700713"/>
            <a:ext cx="35401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900"/>
              </a:lnSpc>
            </a:pPr>
            <a:r>
              <a:rPr lang="en-US" sz="700" b="1">
                <a:solidFill>
                  <a:srgbClr val="FFFFFF"/>
                </a:solidFill>
                <a:ea typeface="ＭＳ Ｐゴシック" pitchFamily="34" charset="-128"/>
              </a:rPr>
              <a:t>CO</a:t>
            </a:r>
            <a:r>
              <a:rPr lang="en-US" sz="7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124971" name="TextBox 52"/>
          <p:cNvSpPr txBox="1">
            <a:spLocks noChangeArrowheads="1"/>
          </p:cNvSpPr>
          <p:nvPr/>
        </p:nvSpPr>
        <p:spPr bwMode="auto">
          <a:xfrm>
            <a:off x="6540500" y="5537200"/>
            <a:ext cx="2889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900"/>
              </a:lnSpc>
            </a:pPr>
            <a:r>
              <a:rPr lang="en-US" sz="700" b="1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r>
              <a:rPr lang="en-US" sz="7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124972" name="TextBox 53"/>
          <p:cNvSpPr txBox="1">
            <a:spLocks noChangeArrowheads="1"/>
          </p:cNvSpPr>
          <p:nvPr/>
        </p:nvSpPr>
        <p:spPr bwMode="auto">
          <a:xfrm>
            <a:off x="6097588" y="4433888"/>
            <a:ext cx="2889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900"/>
              </a:lnSpc>
            </a:pPr>
            <a:r>
              <a:rPr lang="en-US" sz="700" b="1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r>
              <a:rPr lang="en-US" sz="7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125002" name="Oval 55"/>
          <p:cNvSpPr>
            <a:spLocks noChangeArrowheads="1"/>
          </p:cNvSpPr>
          <p:nvPr/>
        </p:nvSpPr>
        <p:spPr bwMode="auto">
          <a:xfrm>
            <a:off x="2950102" y="4375771"/>
            <a:ext cx="169536" cy="168786"/>
          </a:xfrm>
          <a:prstGeom prst="ellipse">
            <a:avLst/>
          </a:prstGeom>
          <a:solidFill>
            <a:srgbClr val="1B89C8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25003" name="TextBox 54"/>
          <p:cNvSpPr txBox="1">
            <a:spLocks noChangeArrowheads="1"/>
          </p:cNvSpPr>
          <p:nvPr/>
        </p:nvSpPr>
        <p:spPr bwMode="auto">
          <a:xfrm>
            <a:off x="2913917" y="4326792"/>
            <a:ext cx="249238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 dirty="0">
                <a:solidFill>
                  <a:srgbClr val="FFFFFF"/>
                </a:solidFill>
                <a:ea typeface="ＭＳ Ｐゴシック" pitchFamily="34" charset="-128"/>
              </a:rPr>
              <a:t>5</a:t>
            </a:r>
          </a:p>
        </p:txBody>
      </p:sp>
      <p:sp>
        <p:nvSpPr>
          <p:cNvPr id="125000" name="Oval 59"/>
          <p:cNvSpPr>
            <a:spLocks noChangeArrowheads="1"/>
          </p:cNvSpPr>
          <p:nvPr/>
        </p:nvSpPr>
        <p:spPr bwMode="auto">
          <a:xfrm>
            <a:off x="2604448" y="3542252"/>
            <a:ext cx="169536" cy="168786"/>
          </a:xfrm>
          <a:prstGeom prst="ellipse">
            <a:avLst/>
          </a:prstGeom>
          <a:solidFill>
            <a:srgbClr val="1B89C8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25001" name="TextBox 60"/>
          <p:cNvSpPr txBox="1">
            <a:spLocks noChangeArrowheads="1"/>
          </p:cNvSpPr>
          <p:nvPr/>
        </p:nvSpPr>
        <p:spPr bwMode="auto">
          <a:xfrm>
            <a:off x="2565400" y="3492644"/>
            <a:ext cx="249238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 dirty="0">
                <a:solidFill>
                  <a:srgbClr val="FFFFFF"/>
                </a:solidFill>
                <a:ea typeface="ＭＳ Ｐゴシック" pitchFamily="34" charset="-128"/>
              </a:rPr>
              <a:t>4</a:t>
            </a:r>
          </a:p>
        </p:txBody>
      </p:sp>
      <p:sp>
        <p:nvSpPr>
          <p:cNvPr id="124998" name="Oval 62"/>
          <p:cNvSpPr>
            <a:spLocks noChangeArrowheads="1"/>
          </p:cNvSpPr>
          <p:nvPr/>
        </p:nvSpPr>
        <p:spPr bwMode="auto">
          <a:xfrm>
            <a:off x="1372548" y="2799302"/>
            <a:ext cx="169536" cy="168786"/>
          </a:xfrm>
          <a:prstGeom prst="ellipse">
            <a:avLst/>
          </a:prstGeom>
          <a:solidFill>
            <a:srgbClr val="1B89C8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24999" name="TextBox 63"/>
          <p:cNvSpPr txBox="1">
            <a:spLocks noChangeArrowheads="1"/>
          </p:cNvSpPr>
          <p:nvPr/>
        </p:nvSpPr>
        <p:spPr bwMode="auto">
          <a:xfrm>
            <a:off x="1333500" y="2749694"/>
            <a:ext cx="249238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 dirty="0">
                <a:solidFill>
                  <a:srgbClr val="FFFFFF"/>
                </a:solidFill>
                <a:ea typeface="ＭＳ Ｐゴシック" pitchFamily="34" charset="-128"/>
              </a:rPr>
              <a:t>3</a:t>
            </a:r>
          </a:p>
        </p:txBody>
      </p:sp>
      <p:sp>
        <p:nvSpPr>
          <p:cNvPr id="124996" name="Oval 65"/>
          <p:cNvSpPr>
            <a:spLocks noChangeArrowheads="1"/>
          </p:cNvSpPr>
          <p:nvPr/>
        </p:nvSpPr>
        <p:spPr bwMode="auto">
          <a:xfrm>
            <a:off x="1120136" y="2380422"/>
            <a:ext cx="169536" cy="169934"/>
          </a:xfrm>
          <a:prstGeom prst="ellipse">
            <a:avLst/>
          </a:prstGeom>
          <a:solidFill>
            <a:srgbClr val="1B89C8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24997" name="TextBox 66"/>
          <p:cNvSpPr txBox="1">
            <a:spLocks noChangeArrowheads="1"/>
          </p:cNvSpPr>
          <p:nvPr/>
        </p:nvSpPr>
        <p:spPr bwMode="auto">
          <a:xfrm>
            <a:off x="1081088" y="2330594"/>
            <a:ext cx="249237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 dirty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124994" name="Oval 68"/>
          <p:cNvSpPr>
            <a:spLocks noChangeArrowheads="1"/>
          </p:cNvSpPr>
          <p:nvPr/>
        </p:nvSpPr>
        <p:spPr bwMode="auto">
          <a:xfrm>
            <a:off x="1490023" y="1796222"/>
            <a:ext cx="169536" cy="169934"/>
          </a:xfrm>
          <a:prstGeom prst="ellipse">
            <a:avLst/>
          </a:prstGeom>
          <a:solidFill>
            <a:srgbClr val="1B89C8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24995" name="TextBox 69"/>
          <p:cNvSpPr txBox="1">
            <a:spLocks noChangeArrowheads="1"/>
          </p:cNvSpPr>
          <p:nvPr/>
        </p:nvSpPr>
        <p:spPr bwMode="auto">
          <a:xfrm>
            <a:off x="1450975" y="1746394"/>
            <a:ext cx="249238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 dirty="0">
                <a:solidFill>
                  <a:srgbClr val="FFFFFF"/>
                </a:solidFill>
                <a:ea typeface="ＭＳ Ｐゴシック" pitchFamily="34" charset="-128"/>
              </a:rPr>
              <a:t>1</a:t>
            </a:r>
          </a:p>
        </p:txBody>
      </p:sp>
      <p:sp>
        <p:nvSpPr>
          <p:cNvPr id="124992" name="Oval 71"/>
          <p:cNvSpPr>
            <a:spLocks noChangeArrowheads="1"/>
          </p:cNvSpPr>
          <p:nvPr/>
        </p:nvSpPr>
        <p:spPr bwMode="auto">
          <a:xfrm>
            <a:off x="5264795" y="3602577"/>
            <a:ext cx="169536" cy="168786"/>
          </a:xfrm>
          <a:prstGeom prst="ellipse">
            <a:avLst/>
          </a:prstGeom>
          <a:solidFill>
            <a:srgbClr val="07A07E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24993" name="TextBox 72"/>
          <p:cNvSpPr txBox="1">
            <a:spLocks noChangeArrowheads="1"/>
          </p:cNvSpPr>
          <p:nvPr/>
        </p:nvSpPr>
        <p:spPr bwMode="auto">
          <a:xfrm>
            <a:off x="5229225" y="3558564"/>
            <a:ext cx="249238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 dirty="0">
                <a:solidFill>
                  <a:srgbClr val="FFFFFF"/>
                </a:solidFill>
                <a:ea typeface="ＭＳ Ｐゴシック" pitchFamily="34" charset="-128"/>
              </a:rPr>
              <a:t>7</a:t>
            </a:r>
          </a:p>
        </p:txBody>
      </p:sp>
      <p:sp>
        <p:nvSpPr>
          <p:cNvPr id="124990" name="Oval 75"/>
          <p:cNvSpPr>
            <a:spLocks noChangeArrowheads="1"/>
          </p:cNvSpPr>
          <p:nvPr/>
        </p:nvSpPr>
        <p:spPr bwMode="auto">
          <a:xfrm>
            <a:off x="7021931" y="4204239"/>
            <a:ext cx="168456" cy="168786"/>
          </a:xfrm>
          <a:prstGeom prst="ellipse">
            <a:avLst/>
          </a:prstGeom>
          <a:solidFill>
            <a:srgbClr val="07A07E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24991" name="TextBox 76"/>
          <p:cNvSpPr txBox="1">
            <a:spLocks noChangeArrowheads="1"/>
          </p:cNvSpPr>
          <p:nvPr/>
        </p:nvSpPr>
        <p:spPr bwMode="auto">
          <a:xfrm>
            <a:off x="6986588" y="4152410"/>
            <a:ext cx="24765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 dirty="0">
                <a:solidFill>
                  <a:srgbClr val="FFFFFF"/>
                </a:solidFill>
                <a:ea typeface="ＭＳ Ｐゴシック" pitchFamily="34" charset="-128"/>
              </a:rPr>
              <a:t>8</a:t>
            </a:r>
          </a:p>
        </p:txBody>
      </p:sp>
      <p:sp>
        <p:nvSpPr>
          <p:cNvPr id="124980" name="TextBox 77"/>
          <p:cNvSpPr txBox="1">
            <a:spLocks noChangeArrowheads="1"/>
          </p:cNvSpPr>
          <p:nvPr/>
        </p:nvSpPr>
        <p:spPr bwMode="auto">
          <a:xfrm>
            <a:off x="5680075" y="2978150"/>
            <a:ext cx="627063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900"/>
              </a:lnSpc>
            </a:pPr>
            <a:r>
              <a:rPr lang="en-US" sz="900" b="1">
                <a:solidFill>
                  <a:srgbClr val="000000"/>
                </a:solidFill>
                <a:ea typeface="ＭＳ Ｐゴシック" pitchFamily="34" charset="-128"/>
              </a:rPr>
              <a:t>Vacuole</a:t>
            </a:r>
          </a:p>
        </p:txBody>
      </p:sp>
      <p:sp>
        <p:nvSpPr>
          <p:cNvPr id="124988" name="Oval 79"/>
          <p:cNvSpPr>
            <a:spLocks noChangeArrowheads="1"/>
          </p:cNvSpPr>
          <p:nvPr/>
        </p:nvSpPr>
        <p:spPr bwMode="auto">
          <a:xfrm>
            <a:off x="5176480" y="5211890"/>
            <a:ext cx="169536" cy="168786"/>
          </a:xfrm>
          <a:prstGeom prst="ellipse">
            <a:avLst/>
          </a:prstGeom>
          <a:solidFill>
            <a:srgbClr val="69619B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24989" name="TextBox 80"/>
          <p:cNvSpPr txBox="1">
            <a:spLocks noChangeArrowheads="1"/>
          </p:cNvSpPr>
          <p:nvPr/>
        </p:nvSpPr>
        <p:spPr bwMode="auto">
          <a:xfrm>
            <a:off x="5140325" y="5165114"/>
            <a:ext cx="249238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238"/>
              </a:lnSpc>
            </a:pPr>
            <a:r>
              <a:rPr lang="en-US" sz="900" b="1" dirty="0">
                <a:solidFill>
                  <a:srgbClr val="FFFFFF"/>
                </a:solidFill>
                <a:ea typeface="ＭＳ Ｐゴシック" pitchFamily="34" charset="-128"/>
              </a:rPr>
              <a:t>9</a:t>
            </a:r>
          </a:p>
        </p:txBody>
      </p:sp>
      <p:grpSp>
        <p:nvGrpSpPr>
          <p:cNvPr id="124982" name="Group 82"/>
          <p:cNvGrpSpPr>
            <a:grpSpLocks/>
          </p:cNvGrpSpPr>
          <p:nvPr/>
        </p:nvGrpSpPr>
        <p:grpSpPr bwMode="auto">
          <a:xfrm>
            <a:off x="5889625" y="5067300"/>
            <a:ext cx="314325" cy="234950"/>
            <a:chOff x="5485799" y="4285502"/>
            <a:chExt cx="312906" cy="233975"/>
          </a:xfrm>
        </p:grpSpPr>
        <p:sp>
          <p:nvSpPr>
            <p:cNvPr id="124986" name="Oval 83"/>
            <p:cNvSpPr>
              <a:spLocks noChangeArrowheads="1"/>
            </p:cNvSpPr>
            <p:nvPr/>
          </p:nvSpPr>
          <p:spPr bwMode="auto">
            <a:xfrm>
              <a:off x="5561961" y="4320646"/>
              <a:ext cx="169229" cy="169229"/>
            </a:xfrm>
            <a:prstGeom prst="ellipse">
              <a:avLst/>
            </a:prstGeom>
            <a:solidFill>
              <a:srgbClr val="69619B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124987" name="TextBox 84"/>
            <p:cNvSpPr txBox="1">
              <a:spLocks noChangeArrowheads="1"/>
            </p:cNvSpPr>
            <p:nvPr/>
          </p:nvSpPr>
          <p:spPr bwMode="auto">
            <a:xfrm>
              <a:off x="5485799" y="4285502"/>
              <a:ext cx="312906" cy="233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ts val="1238"/>
                </a:lnSpc>
              </a:pPr>
              <a:r>
                <a:rPr lang="en-US" sz="900" b="1">
                  <a:solidFill>
                    <a:srgbClr val="FFFFFF"/>
                  </a:solidFill>
                  <a:ea typeface="ＭＳ Ｐゴシック" pitchFamily="34" charset="-128"/>
                </a:rPr>
                <a:t>10</a:t>
              </a:r>
            </a:p>
          </p:txBody>
        </p:sp>
      </p:grpSp>
      <p:grpSp>
        <p:nvGrpSpPr>
          <p:cNvPr id="124983" name="Group 85"/>
          <p:cNvGrpSpPr>
            <a:grpSpLocks/>
          </p:cNvGrpSpPr>
          <p:nvPr/>
        </p:nvGrpSpPr>
        <p:grpSpPr bwMode="auto">
          <a:xfrm>
            <a:off x="8405813" y="4454525"/>
            <a:ext cx="314325" cy="233363"/>
            <a:chOff x="5485799" y="4285502"/>
            <a:chExt cx="312906" cy="233975"/>
          </a:xfrm>
        </p:grpSpPr>
        <p:sp>
          <p:nvSpPr>
            <p:cNvPr id="124984" name="Oval 86"/>
            <p:cNvSpPr>
              <a:spLocks noChangeArrowheads="1"/>
            </p:cNvSpPr>
            <p:nvPr/>
          </p:nvSpPr>
          <p:spPr bwMode="auto">
            <a:xfrm>
              <a:off x="5561961" y="4320646"/>
              <a:ext cx="169229" cy="169229"/>
            </a:xfrm>
            <a:prstGeom prst="ellipse">
              <a:avLst/>
            </a:prstGeom>
            <a:solidFill>
              <a:srgbClr val="69619B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124985" name="TextBox 87"/>
            <p:cNvSpPr txBox="1">
              <a:spLocks noChangeArrowheads="1"/>
            </p:cNvSpPr>
            <p:nvPr/>
          </p:nvSpPr>
          <p:spPr bwMode="auto">
            <a:xfrm>
              <a:off x="5485799" y="4285502"/>
              <a:ext cx="312906" cy="233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ts val="1238"/>
                </a:lnSpc>
              </a:pPr>
              <a:r>
                <a:rPr lang="en-US" sz="900" b="1">
                  <a:solidFill>
                    <a:srgbClr val="FFFFFF"/>
                  </a:solidFill>
                  <a:ea typeface="ＭＳ Ｐゴシック" pitchFamily="34" charset="-128"/>
                </a:rPr>
                <a:t>11</a:t>
              </a:r>
            </a:p>
          </p:txBody>
        </p:sp>
      </p:grpSp>
      <p:grpSp>
        <p:nvGrpSpPr>
          <p:cNvPr id="79" name="Group 56"/>
          <p:cNvGrpSpPr>
            <a:grpSpLocks/>
          </p:cNvGrpSpPr>
          <p:nvPr/>
        </p:nvGrpSpPr>
        <p:grpSpPr bwMode="auto">
          <a:xfrm>
            <a:off x="3881244" y="4088773"/>
            <a:ext cx="248855" cy="247717"/>
            <a:chOff x="2851395" y="3958186"/>
            <a:chExt cx="248404" cy="248367"/>
          </a:xfrm>
        </p:grpSpPr>
        <p:sp>
          <p:nvSpPr>
            <p:cNvPr id="80" name="Oval 55"/>
            <p:cNvSpPr>
              <a:spLocks noChangeArrowheads="1"/>
            </p:cNvSpPr>
            <p:nvPr/>
          </p:nvSpPr>
          <p:spPr bwMode="auto">
            <a:xfrm>
              <a:off x="2891415" y="4007291"/>
              <a:ext cx="169229" cy="169229"/>
            </a:xfrm>
            <a:prstGeom prst="ellipse">
              <a:avLst/>
            </a:prstGeom>
            <a:solidFill>
              <a:srgbClr val="1B89C8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81" name="TextBox 54"/>
            <p:cNvSpPr txBox="1">
              <a:spLocks noChangeArrowheads="1"/>
            </p:cNvSpPr>
            <p:nvPr/>
          </p:nvSpPr>
          <p:spPr bwMode="auto">
            <a:xfrm>
              <a:off x="2851395" y="3958186"/>
              <a:ext cx="248404" cy="248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ts val="1238"/>
                </a:lnSpc>
              </a:pPr>
              <a:r>
                <a:rPr lang="en-US" sz="9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6</a:t>
              </a:r>
              <a:endParaRPr lang="en-US" sz="900" b="1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82" name="TextBox 4"/>
          <p:cNvSpPr txBox="1">
            <a:spLocks noChangeArrowheads="1"/>
          </p:cNvSpPr>
          <p:nvPr/>
        </p:nvSpPr>
        <p:spPr bwMode="auto">
          <a:xfrm>
            <a:off x="246063" y="485775"/>
            <a:ext cx="2089785" cy="26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300"/>
              </a:lnSpc>
            </a:pPr>
            <a:r>
              <a:rPr lang="en-US" sz="1400" b="1" kern="100" dirty="0">
                <a:solidFill>
                  <a:srgbClr val="000000"/>
                </a:solidFill>
                <a:ea typeface="ＭＳ Ｐゴシック" pitchFamily="34" charset="-128"/>
              </a:rPr>
              <a:t>MAKE </a:t>
            </a:r>
            <a:r>
              <a:rPr lang="en-US" sz="1400" b="1" kern="100" dirty="0" smtClean="0">
                <a:solidFill>
                  <a:srgbClr val="000000"/>
                </a:solidFill>
                <a:ea typeface="ＭＳ Ｐゴシック" pitchFamily="34" charset="-128"/>
              </a:rPr>
              <a:t>CONNECTIONS</a:t>
            </a:r>
            <a:endParaRPr lang="en-US" sz="1400" b="1" kern="1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3" name="TextBox 4"/>
          <p:cNvSpPr txBox="1">
            <a:spLocks noChangeArrowheads="1"/>
          </p:cNvSpPr>
          <p:nvPr/>
        </p:nvSpPr>
        <p:spPr bwMode="auto">
          <a:xfrm>
            <a:off x="255588" y="657225"/>
            <a:ext cx="1647694" cy="26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3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The </a:t>
            </a: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Working Cell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88" y="2889475"/>
            <a:ext cx="8775700" cy="822325"/>
          </a:xfrm>
        </p:spPr>
        <p:txBody>
          <a:bodyPr/>
          <a:lstStyle/>
          <a:p>
            <a:pPr algn="ctr"/>
            <a:r>
              <a:rPr lang="en-US" sz="2800" dirty="0" smtClean="0"/>
              <a:t>The following slides compare and contrast </a:t>
            </a:r>
            <a:r>
              <a:rPr lang="en-US" sz="2800" i="1" dirty="0" smtClean="0"/>
              <a:t>chemiosmosis</a:t>
            </a:r>
            <a:r>
              <a:rPr lang="en-US" sz="2800" dirty="0" smtClean="0"/>
              <a:t> in </a:t>
            </a:r>
            <a:r>
              <a:rPr lang="en-US" sz="2800" u="sng" dirty="0" smtClean="0"/>
              <a:t>chloroplasts</a:t>
            </a:r>
            <a:r>
              <a:rPr lang="en-US" sz="2800" dirty="0" smtClean="0"/>
              <a:t> and </a:t>
            </a:r>
            <a:r>
              <a:rPr lang="en-US" sz="2800" u="sng" dirty="0" smtClean="0"/>
              <a:t>mitochondria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1221335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Comparison of Chemiosmosis in Chloroplasts and Mitochondria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Chloroplasts and mitochondria generate ATP by chemiosmosis, but use </a:t>
            </a:r>
            <a:r>
              <a:rPr lang="en-US" b="1" u="sng" dirty="0" smtClean="0"/>
              <a:t>different sources of energy</a:t>
            </a:r>
          </a:p>
          <a:p>
            <a:pPr lvl="1"/>
            <a:r>
              <a:rPr lang="en-US" dirty="0" smtClean="0"/>
              <a:t>Mitochondria transfer chemical energy </a:t>
            </a:r>
            <a:r>
              <a:rPr lang="en-US" b="1" u="sng" dirty="0" smtClean="0"/>
              <a:t>from food to ATP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hloroplasts transform </a:t>
            </a:r>
            <a:r>
              <a:rPr lang="en-US" b="1" u="sng" dirty="0" smtClean="0"/>
              <a:t>light energy into the chemical energy</a:t>
            </a:r>
            <a:r>
              <a:rPr lang="en-US" dirty="0" smtClean="0"/>
              <a:t> of ATP</a:t>
            </a:r>
          </a:p>
        </p:txBody>
      </p:sp>
    </p:spTree>
    <p:extLst>
      <p:ext uri="{BB962C8B-B14F-4D97-AF65-F5344CB8AC3E}">
        <p14:creationId xmlns:p14="http://schemas.microsoft.com/office/powerpoint/2010/main" val="4125907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10.1: Photosynthesis converts light energy to the chemical energy of food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Chloroplasts are structurally similar to and likely evolved from photosynthetic bacteria </a:t>
            </a:r>
          </a:p>
          <a:p>
            <a:r>
              <a:rPr lang="en-US" dirty="0" smtClean="0"/>
              <a:t>The structural organization of these organelles allows for the chemical reactions of photosynthesis (form + function!!!)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079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863" y="1444360"/>
            <a:ext cx="8499249" cy="5073650"/>
          </a:xfrm>
        </p:spPr>
        <p:txBody>
          <a:bodyPr/>
          <a:lstStyle/>
          <a:p>
            <a:r>
              <a:rPr lang="en-US" dirty="0" smtClean="0"/>
              <a:t>In mitochondria, protons are pumped to the </a:t>
            </a:r>
            <a:r>
              <a:rPr lang="en-US" b="1" u="sng" dirty="0" err="1" smtClean="0"/>
              <a:t>intermembrane</a:t>
            </a:r>
            <a:r>
              <a:rPr lang="en-US" b="1" u="sng" dirty="0" smtClean="0"/>
              <a:t> space</a:t>
            </a:r>
            <a:r>
              <a:rPr lang="en-US" dirty="0" smtClean="0"/>
              <a:t> and drive ATP synthesis as they diffuse </a:t>
            </a:r>
            <a:r>
              <a:rPr lang="en-US" b="1" u="sng" dirty="0" smtClean="0"/>
              <a:t>back into the mitochondrial matrix</a:t>
            </a:r>
          </a:p>
          <a:p>
            <a:r>
              <a:rPr lang="en-US" dirty="0" smtClean="0"/>
              <a:t>In chloroplasts, protons are pumped into the </a:t>
            </a:r>
            <a:r>
              <a:rPr lang="en-US" b="1" u="sng" dirty="0" smtClean="0"/>
              <a:t>thylakoid space</a:t>
            </a:r>
            <a:r>
              <a:rPr lang="en-US" dirty="0" smtClean="0"/>
              <a:t> and drive ATP synthesis as they diffuse </a:t>
            </a:r>
            <a:r>
              <a:rPr lang="en-US" b="1" u="sng" dirty="0" smtClean="0"/>
              <a:t>back into the </a:t>
            </a:r>
            <a:r>
              <a:rPr lang="en-US" b="1" u="sng" dirty="0" err="1" smtClean="0"/>
              <a:t>stroma</a:t>
            </a:r>
            <a:endParaRPr lang="en-US" b="1" u="sng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smtClean="0"/>
              <a:t>A Comparison of Chemiosmosis in Chloroplasts and Mitochondria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23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10_17ChemisomosisComp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6"/>
          <a:stretch/>
        </p:blipFill>
        <p:spPr>
          <a:xfrm>
            <a:off x="920496" y="137160"/>
            <a:ext cx="7303008" cy="6430554"/>
          </a:xfrm>
          <a:prstGeom prst="rect">
            <a:avLst/>
          </a:prstGeom>
        </p:spPr>
      </p:pic>
      <p:sp>
        <p:nvSpPr>
          <p:cNvPr id="9420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10.17</a:t>
            </a:r>
          </a:p>
        </p:txBody>
      </p:sp>
      <p:sp>
        <p:nvSpPr>
          <p:cNvPr id="94210" name="TextBox 4"/>
          <p:cNvSpPr txBox="1">
            <a:spLocks noChangeArrowheads="1"/>
          </p:cNvSpPr>
          <p:nvPr/>
        </p:nvSpPr>
        <p:spPr bwMode="auto">
          <a:xfrm>
            <a:off x="746348" y="2110015"/>
            <a:ext cx="22835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MITOCHONDRION</a:t>
            </a:r>
          </a:p>
          <a:p>
            <a:pPr algn="r"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STRUCTURE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35487" y="2091873"/>
            <a:ext cx="22835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CHLOROPLAST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STRUCTURE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362703" y="3733802"/>
            <a:ext cx="14659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Thylakoid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membrane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362703" y="5132615"/>
            <a:ext cx="10032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Stroma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872849" y="5649686"/>
            <a:ext cx="7220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362703" y="2980871"/>
            <a:ext cx="14659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Thylakoid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space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45774" y="2717801"/>
            <a:ext cx="1465941" cy="88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Inter-</a:t>
            </a:r>
          </a:p>
          <a:p>
            <a:pPr algn="r"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membrane</a:t>
            </a:r>
          </a:p>
          <a:p>
            <a:pPr algn="r"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space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09490" y="3737429"/>
            <a:ext cx="1465941" cy="62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Inner</a:t>
            </a:r>
          </a:p>
          <a:p>
            <a:pPr algn="r"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membrane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022929" y="5143501"/>
            <a:ext cx="952502" cy="3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Matrix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70860" y="5524502"/>
            <a:ext cx="952502" cy="3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Key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183419" y="2828473"/>
            <a:ext cx="1221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Diffusion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233060" y="3634013"/>
            <a:ext cx="1465941" cy="88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Electron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transport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chain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031350" y="4591285"/>
            <a:ext cx="12210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synthase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623661" y="4817390"/>
            <a:ext cx="57257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044403" y="5524239"/>
            <a:ext cx="855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ADP </a:t>
            </a:r>
            <a:r>
              <a:rPr lang="en-US" sz="1800" b="1" dirty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257046" y="5876560"/>
            <a:ext cx="5030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H</a:t>
            </a:r>
            <a:r>
              <a:rPr lang="en-US" sz="2000" b="1" baseline="30000" dirty="0" smtClean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endParaRPr lang="en-US" sz="2000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590091" y="2849862"/>
            <a:ext cx="5030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2000" b="1" baseline="30000" dirty="0" smtClean="0">
                <a:solidFill>
                  <a:srgbClr val="FFFFFF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endParaRPr lang="en-US" sz="2000" b="1" baseline="300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383834" y="5905502"/>
            <a:ext cx="1434748" cy="3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Higher [H</a:t>
            </a:r>
            <a:r>
              <a:rPr lang="en-US" sz="1800" b="1" baseline="30000" dirty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]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383834" y="6232013"/>
            <a:ext cx="1434748" cy="3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Lower [H</a:t>
            </a:r>
            <a:r>
              <a:rPr lang="en-US" sz="1800" b="1" baseline="30000" dirty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]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847372" y="5540623"/>
            <a:ext cx="3309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2000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035221" y="5663649"/>
            <a:ext cx="3309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b="1" dirty="0" err="1" smtClean="0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1400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Chloroplasts: The Sites of Photosynthesis </a:t>
            </a:r>
            <a:br>
              <a:rPr lang="en-US" dirty="0" smtClean="0"/>
            </a:br>
            <a:r>
              <a:rPr lang="en-US" dirty="0" smtClean="0"/>
              <a:t>in Plants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Leaves are the major locations of photosynthesis</a:t>
            </a:r>
          </a:p>
          <a:p>
            <a:r>
              <a:rPr lang="en-US" dirty="0" smtClean="0"/>
              <a:t>Chloroplasts are found mainly in cells of the </a:t>
            </a:r>
            <a:r>
              <a:rPr lang="en-US" b="1" u="sng" dirty="0" smtClean="0"/>
              <a:t>mesophyll</a:t>
            </a:r>
            <a:r>
              <a:rPr lang="en-US" dirty="0" smtClean="0"/>
              <a:t>, the interior tissue of the leaf</a:t>
            </a:r>
          </a:p>
          <a:p>
            <a:r>
              <a:rPr lang="en-US" dirty="0" smtClean="0"/>
              <a:t>Each mesophyll cell contains 30–40 chloroplasts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enters and O</a:t>
            </a:r>
            <a:r>
              <a:rPr lang="en-US" baseline="-25000" dirty="0"/>
              <a:t>2</a:t>
            </a:r>
            <a:r>
              <a:rPr lang="en-US" dirty="0" smtClean="0"/>
              <a:t> exits the leaf through microscopic pores called </a:t>
            </a:r>
            <a:r>
              <a:rPr lang="en-US" b="1" dirty="0" smtClean="0"/>
              <a:t>stomata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111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  <p:tag name="PPTVERSION" val="XP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heme/theme1.xml><?xml version="1.0" encoding="utf-8"?>
<a:theme xmlns:a="http://schemas.openxmlformats.org/drawingml/2006/main" name="Campbell_10e_Lecture_Template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1_CC4eActiveLectureQuestions">
      <a:majorFont>
        <a:latin typeface="Times New Roman"/>
        <a:ea typeface="Arial"/>
        <a:cs typeface="Arial"/>
      </a:majorFont>
      <a:minorFont>
        <a:latin typeface="Tahom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Campbell_10e_Lecture_Template" id="{B7CA0FD3-0B5A-470C-99F9-94A1C46060BB}" vid="{188D9A04-B586-4946-AF2D-BBC11ACBD6BB}"/>
    </a:ext>
  </a:extLst>
</a:theme>
</file>

<file path=ppt/theme/theme10.xml><?xml version="1.0" encoding="utf-8"?>
<a:theme xmlns:a="http://schemas.openxmlformats.org/drawingml/2006/main" name="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4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6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Campbell_10e_Lecture_Template</Template>
  <TotalTime>4115</TotalTime>
  <Words>3774</Words>
  <Application>Microsoft Macintosh PowerPoint</Application>
  <PresentationFormat>On-screen Show (4:3)</PresentationFormat>
  <Paragraphs>970</Paragraphs>
  <Slides>81</Slides>
  <Notes>81</Notes>
  <HiddenSlides>0</HiddenSlides>
  <MMClips>1</MMClips>
  <ScaleCrop>false</ScaleCrop>
  <HeadingPairs>
    <vt:vector size="4" baseType="variant">
      <vt:variant>
        <vt:lpstr>Theme</vt:lpstr>
      </vt:variant>
      <vt:variant>
        <vt:i4>27</vt:i4>
      </vt:variant>
      <vt:variant>
        <vt:lpstr>Slide Titles</vt:lpstr>
      </vt:variant>
      <vt:variant>
        <vt:i4>81</vt:i4>
      </vt:variant>
    </vt:vector>
  </HeadingPairs>
  <TitlesOfParts>
    <vt:vector size="108" baseType="lpstr">
      <vt:lpstr>Campbell_10e_Lecture_Template</vt:lpstr>
      <vt:lpstr>11_Blank</vt:lpstr>
      <vt:lpstr>15_Blank</vt:lpstr>
      <vt:lpstr>17_Blank</vt:lpstr>
      <vt:lpstr>18_Blank</vt:lpstr>
      <vt:lpstr>19_Blank</vt:lpstr>
      <vt:lpstr>20_Blank</vt:lpstr>
      <vt:lpstr>21_Blank</vt:lpstr>
      <vt:lpstr>22_Blank</vt:lpstr>
      <vt:lpstr>29_Blank</vt:lpstr>
      <vt:lpstr>32_Blank</vt:lpstr>
      <vt:lpstr>34_Blank</vt:lpstr>
      <vt:lpstr>35_Blank</vt:lpstr>
      <vt:lpstr>36_Blank</vt:lpstr>
      <vt:lpstr>37_Blank</vt:lpstr>
      <vt:lpstr>38_Blank</vt:lpstr>
      <vt:lpstr>39_Blank</vt:lpstr>
      <vt:lpstr>40_Blank</vt:lpstr>
      <vt:lpstr>41_Blank</vt:lpstr>
      <vt:lpstr>42_Blank</vt:lpstr>
      <vt:lpstr>58_Blank</vt:lpstr>
      <vt:lpstr>47_Blank</vt:lpstr>
      <vt:lpstr>53_Blank</vt:lpstr>
      <vt:lpstr>55_Blank</vt:lpstr>
      <vt:lpstr>2_Blank</vt:lpstr>
      <vt:lpstr>54_Blank</vt:lpstr>
      <vt:lpstr>63_Blank</vt:lpstr>
      <vt:lpstr>PowerPoint Presentation</vt:lpstr>
      <vt:lpstr>YOU MUST KNOW</vt:lpstr>
      <vt:lpstr>The Process That Feeds the Biosphere</vt:lpstr>
      <vt:lpstr> </vt:lpstr>
      <vt:lpstr> </vt:lpstr>
      <vt:lpstr>Overview</vt:lpstr>
      <vt:lpstr>Overview</vt:lpstr>
      <vt:lpstr>Concept 10.1: Photosynthesis converts light energy to the chemical energy of food</vt:lpstr>
      <vt:lpstr>Chloroplasts: The Sites of Photosynthesis  in Plants</vt:lpstr>
      <vt:lpstr> </vt:lpstr>
      <vt:lpstr>Figure 10.4a</vt:lpstr>
      <vt:lpstr>Tracking Atoms Through Photosynthesis</vt:lpstr>
      <vt:lpstr>Figure 10.5</vt:lpstr>
      <vt:lpstr>Photosynthesis as a Redox Process</vt:lpstr>
      <vt:lpstr>Figure 10.UN01</vt:lpstr>
      <vt:lpstr>The Two Stages of Photosynthesis: A Preview</vt:lpstr>
      <vt:lpstr>PowerPoint Presentation</vt:lpstr>
      <vt:lpstr>PowerPoint Presentation</vt:lpstr>
      <vt:lpstr>Overview</vt:lpstr>
      <vt:lpstr>Concept 10.2: The light reactions CONVERT solar energy to the chemical energy of ATP and NADPH</vt:lpstr>
      <vt:lpstr> </vt:lpstr>
      <vt:lpstr>Figure 10.7</vt:lpstr>
      <vt:lpstr>Photosynthetic Pigments: The Light Receptors</vt:lpstr>
      <vt:lpstr>Figure 10.8</vt:lpstr>
      <vt:lpstr> </vt:lpstr>
      <vt:lpstr>Excitation of Chlorophyll by Light</vt:lpstr>
      <vt:lpstr>Figure 10.12</vt:lpstr>
      <vt:lpstr>A Photosystem: A Reaction-Center Complex Associated with Light-Harvesting Complexes</vt:lpstr>
      <vt:lpstr>Figure 10.13a</vt:lpstr>
      <vt:lpstr> </vt:lpstr>
      <vt:lpstr> </vt:lpstr>
      <vt:lpstr>Photosystems Overview</vt:lpstr>
      <vt:lpstr>Types of Electron Flow</vt:lpstr>
      <vt:lpstr>Types of Electron Flow</vt:lpstr>
      <vt:lpstr>Linear Electron Flow</vt:lpstr>
      <vt:lpstr> </vt:lpstr>
      <vt:lpstr>Figure 10.14-1</vt:lpstr>
      <vt:lpstr>Figure 10.14-2</vt:lpstr>
      <vt:lpstr> </vt:lpstr>
      <vt:lpstr>Figure 10.14-3</vt:lpstr>
      <vt:lpstr>Figure 10.14-4</vt:lpstr>
      <vt:lpstr> </vt:lpstr>
      <vt:lpstr>Figure 10.14-5</vt:lpstr>
      <vt:lpstr>Figure 10.15</vt:lpstr>
      <vt:lpstr>Types of Electron Flow</vt:lpstr>
      <vt:lpstr>Cyclic Electron Flow</vt:lpstr>
      <vt:lpstr>Figure 10.16</vt:lpstr>
      <vt:lpstr>Types of Electron Flow</vt:lpstr>
      <vt:lpstr> </vt:lpstr>
      <vt:lpstr>Figure 10.18</vt:lpstr>
      <vt:lpstr>PowerPoint Presentation</vt:lpstr>
      <vt:lpstr>PowerPoint Presentation</vt:lpstr>
      <vt:lpstr>PowerPoint Presentation</vt:lpstr>
      <vt:lpstr>Overview</vt:lpstr>
      <vt:lpstr>Concept 10.3: The Calvin cycle uses the chemical energy of ATP and NADPH to reduce CO2 to sugar</vt:lpstr>
      <vt:lpstr>Figure 10.UN03</vt:lpstr>
      <vt:lpstr> </vt:lpstr>
      <vt:lpstr>Figure 10.19-3</vt:lpstr>
      <vt:lpstr>Figure 10.UN06</vt:lpstr>
      <vt:lpstr>PowerPoint Presentation</vt:lpstr>
      <vt:lpstr>PowerPoint Presentation</vt:lpstr>
      <vt:lpstr>PowerPoint Presentation</vt:lpstr>
      <vt:lpstr>Overview</vt:lpstr>
      <vt:lpstr>REVIEW</vt:lpstr>
      <vt:lpstr>Figure 10.6-1</vt:lpstr>
      <vt:lpstr>Figure 10.6-2</vt:lpstr>
      <vt:lpstr> </vt:lpstr>
      <vt:lpstr>Figure 10.6-3</vt:lpstr>
      <vt:lpstr>Figure 10.6-4</vt:lpstr>
      <vt:lpstr>PowerPoint Presentation</vt:lpstr>
      <vt:lpstr>PowerPoint Presentation</vt:lpstr>
      <vt:lpstr>PowerPoint Presentation</vt:lpstr>
      <vt:lpstr>Animation: Photosynthesis</vt:lpstr>
      <vt:lpstr>The Importance of Photosynthesis: A Review</vt:lpstr>
      <vt:lpstr>Figure 10.22b</vt:lpstr>
      <vt:lpstr>Figure 10.22a</vt:lpstr>
      <vt:lpstr>Figure 10.23</vt:lpstr>
      <vt:lpstr>The following slides compare and contrast chemiosmosis in chloroplasts and mitochondria</vt:lpstr>
      <vt:lpstr>A Comparison of Chemiosmosis in Chloroplasts and Mitochondria</vt:lpstr>
      <vt:lpstr> </vt:lpstr>
      <vt:lpstr>Figure 10.17</vt:lpstr>
    </vt:vector>
  </TitlesOfParts>
  <Company>Pearson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Delgado</dc:creator>
  <cp:lastModifiedBy>HaiderAli Bhatti</cp:lastModifiedBy>
  <cp:revision>473</cp:revision>
  <cp:lastPrinted>2005-03-24T12:52:04Z</cp:lastPrinted>
  <dcterms:created xsi:type="dcterms:W3CDTF">2010-10-31T21:38:30Z</dcterms:created>
  <dcterms:modified xsi:type="dcterms:W3CDTF">2017-10-26T16:17:20Z</dcterms:modified>
</cp:coreProperties>
</file>