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theme/theme13.xml" ContentType="application/vnd.openxmlformats-officedocument.theme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slideLayouts/slideLayout26.xml" ContentType="application/vnd.openxmlformats-officedocument.presentationml.slideLayout+xml"/>
  <Override PartName="/ppt/theme/theme15.xml" ContentType="application/vnd.openxmlformats-officedocument.theme+xml"/>
  <Override PartName="/ppt/slideLayouts/slideLayout2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0" r:id="rId1"/>
    <p:sldMasterId id="2147483742" r:id="rId2"/>
    <p:sldMasterId id="2147483752" r:id="rId3"/>
    <p:sldMasterId id="2147483754" r:id="rId4"/>
    <p:sldMasterId id="2147483756" r:id="rId5"/>
    <p:sldMasterId id="2147483764" r:id="rId6"/>
    <p:sldMasterId id="2147483766" r:id="rId7"/>
    <p:sldMasterId id="2147483784" r:id="rId8"/>
    <p:sldMasterId id="2147483790" r:id="rId9"/>
    <p:sldMasterId id="2147483800" r:id="rId10"/>
    <p:sldMasterId id="2147483804" r:id="rId11"/>
    <p:sldMasterId id="2147483816" r:id="rId12"/>
    <p:sldMasterId id="2147483818" r:id="rId13"/>
    <p:sldMasterId id="2147483820" r:id="rId14"/>
    <p:sldMasterId id="2147483836" r:id="rId15"/>
    <p:sldMasterId id="2147483844" r:id="rId16"/>
  </p:sldMasterIdLst>
  <p:notesMasterIdLst>
    <p:notesMasterId r:id="rId88"/>
  </p:notesMasterIdLst>
  <p:handoutMasterIdLst>
    <p:handoutMasterId r:id="rId89"/>
  </p:handoutMasterIdLst>
  <p:sldIdLst>
    <p:sldId id="256" r:id="rId17"/>
    <p:sldId id="546" r:id="rId18"/>
    <p:sldId id="301" r:id="rId19"/>
    <p:sldId id="513" r:id="rId20"/>
    <p:sldId id="514" r:id="rId21"/>
    <p:sldId id="303" r:id="rId22"/>
    <p:sldId id="308" r:id="rId23"/>
    <p:sldId id="450" r:id="rId24"/>
    <p:sldId id="312" r:id="rId25"/>
    <p:sldId id="517" r:id="rId26"/>
    <p:sldId id="516" r:id="rId27"/>
    <p:sldId id="519" r:id="rId28"/>
    <p:sldId id="530" r:id="rId29"/>
    <p:sldId id="531" r:id="rId30"/>
    <p:sldId id="532" r:id="rId31"/>
    <p:sldId id="515" r:id="rId32"/>
    <p:sldId id="317" r:id="rId33"/>
    <p:sldId id="318" r:id="rId34"/>
    <p:sldId id="321" r:id="rId35"/>
    <p:sldId id="461" r:id="rId36"/>
    <p:sldId id="462" r:id="rId37"/>
    <p:sldId id="325" r:id="rId38"/>
    <p:sldId id="471" r:id="rId39"/>
    <p:sldId id="533" r:id="rId40"/>
    <p:sldId id="534" r:id="rId41"/>
    <p:sldId id="535" r:id="rId42"/>
    <p:sldId id="520" r:id="rId43"/>
    <p:sldId id="518" r:id="rId44"/>
    <p:sldId id="327" r:id="rId45"/>
    <p:sldId id="328" r:id="rId46"/>
    <p:sldId id="329" r:id="rId47"/>
    <p:sldId id="474" r:id="rId48"/>
    <p:sldId id="331" r:id="rId49"/>
    <p:sldId id="332" r:id="rId50"/>
    <p:sldId id="333" r:id="rId51"/>
    <p:sldId id="479" r:id="rId52"/>
    <p:sldId id="335" r:id="rId53"/>
    <p:sldId id="481" r:id="rId54"/>
    <p:sldId id="337" r:id="rId55"/>
    <p:sldId id="536" r:id="rId56"/>
    <p:sldId id="537" r:id="rId57"/>
    <p:sldId id="538" r:id="rId58"/>
    <p:sldId id="539" r:id="rId59"/>
    <p:sldId id="540" r:id="rId60"/>
    <p:sldId id="521" r:id="rId61"/>
    <p:sldId id="524" r:id="rId62"/>
    <p:sldId id="523" r:id="rId63"/>
    <p:sldId id="343" r:id="rId64"/>
    <p:sldId id="487" r:id="rId65"/>
    <p:sldId id="488" r:id="rId66"/>
    <p:sldId id="345" r:id="rId67"/>
    <p:sldId id="489" r:id="rId68"/>
    <p:sldId id="545" r:id="rId69"/>
    <p:sldId id="525" r:id="rId70"/>
    <p:sldId id="541" r:id="rId71"/>
    <p:sldId id="542" r:id="rId72"/>
    <p:sldId id="526" r:id="rId73"/>
    <p:sldId id="355" r:id="rId74"/>
    <p:sldId id="497" r:id="rId75"/>
    <p:sldId id="360" r:id="rId76"/>
    <p:sldId id="501" r:id="rId77"/>
    <p:sldId id="543" r:id="rId78"/>
    <p:sldId id="544" r:id="rId79"/>
    <p:sldId id="529" r:id="rId80"/>
    <p:sldId id="314" r:id="rId81"/>
    <p:sldId id="455" r:id="rId82"/>
    <p:sldId id="527" r:id="rId83"/>
    <p:sldId id="456" r:id="rId84"/>
    <p:sldId id="528" r:id="rId85"/>
    <p:sldId id="457" r:id="rId86"/>
    <p:sldId id="547" r:id="rId87"/>
  </p:sldIdLst>
  <p:sldSz cx="9144000" cy="6858000" type="screen4x3"/>
  <p:notesSz cx="6858000" cy="9144000"/>
  <p:custDataLst>
    <p:tags r:id="rId9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4" orient="horz" pos="1296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1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7458" autoAdjust="0"/>
  </p:normalViewPr>
  <p:slideViewPr>
    <p:cSldViewPr snapToGrid="0" showGuides="1">
      <p:cViewPr>
        <p:scale>
          <a:sx n="108" d="100"/>
          <a:sy n="108" d="100"/>
        </p:scale>
        <p:origin x="-1672" y="-352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14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-37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slide" Target="slides/slide60.xml"/><Relationship Id="rId77" Type="http://schemas.openxmlformats.org/officeDocument/2006/relationships/slide" Target="slides/slide61.xml"/><Relationship Id="rId78" Type="http://schemas.openxmlformats.org/officeDocument/2006/relationships/slide" Target="slides/slide62.xml"/><Relationship Id="rId79" Type="http://schemas.openxmlformats.org/officeDocument/2006/relationships/slide" Target="slides/slide63.xml"/><Relationship Id="rId90" Type="http://schemas.openxmlformats.org/officeDocument/2006/relationships/printerSettings" Target="printerSettings/printerSettings1.bin"/><Relationship Id="rId91" Type="http://schemas.openxmlformats.org/officeDocument/2006/relationships/tags" Target="tags/tag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1" Type="http://schemas.openxmlformats.org/officeDocument/2006/relationships/slide" Target="slides/slide65.xml"/><Relationship Id="rId82" Type="http://schemas.openxmlformats.org/officeDocument/2006/relationships/slide" Target="slides/slide66.xml"/><Relationship Id="rId83" Type="http://schemas.openxmlformats.org/officeDocument/2006/relationships/slide" Target="slides/slide67.xml"/><Relationship Id="rId84" Type="http://schemas.openxmlformats.org/officeDocument/2006/relationships/slide" Target="slides/slide68.xml"/><Relationship Id="rId85" Type="http://schemas.openxmlformats.org/officeDocument/2006/relationships/slide" Target="slides/slide69.xml"/><Relationship Id="rId86" Type="http://schemas.openxmlformats.org/officeDocument/2006/relationships/slide" Target="slides/slide70.xml"/><Relationship Id="rId87" Type="http://schemas.openxmlformats.org/officeDocument/2006/relationships/slide" Target="slides/slide71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4" Type="http://schemas.openxmlformats.org/officeDocument/2006/relationships/slide" Target="slides/slide32.xml"/><Relationship Id="rId5" Type="http://schemas.openxmlformats.org/officeDocument/2006/relationships/slide" Target="slides/slide36.xml"/><Relationship Id="rId6" Type="http://schemas.openxmlformats.org/officeDocument/2006/relationships/slide" Target="slides/slide49.xml"/><Relationship Id="rId7" Type="http://schemas.openxmlformats.org/officeDocument/2006/relationships/slide" Target="slides/slide50.xml"/><Relationship Id="rId8" Type="http://schemas.openxmlformats.org/officeDocument/2006/relationships/slide" Target="slides/slide52.xml"/><Relationship Id="rId9" Type="http://schemas.openxmlformats.org/officeDocument/2006/relationships/slide" Target="slides/slide66.xml"/><Relationship Id="rId10" Type="http://schemas.openxmlformats.org/officeDocument/2006/relationships/slide" Target="slides/slide68.xml"/><Relationship Id="rId1" Type="http://schemas.openxmlformats.org/officeDocument/2006/relationships/slide" Target="slides/slide10.xml"/><Relationship Id="rId2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Hormones are chemical substances produced in one organ that are released into the bloodstream and affect the function of a target organ. For the target organ to respond to a particular hormone, it must _____.</a:t>
            </a:r>
          </a:p>
          <a:p>
            <a:r>
              <a:rPr lang="en-US" smtClean="0"/>
              <a:t>https://www.polleverywhere.com/multiple_choice_polls/CGGmxunX4ffw9UK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a neuron responds to a particular neurotransmitter by opening gated ion channels, the neurotransmitter is serving as which part of the signal pathway?</a:t>
            </a:r>
          </a:p>
          <a:p>
            <a:r>
              <a:rPr lang="en-US" smtClean="0"/>
              <a:t>https://www.polleverywhere.com/multiple_choice_polls/9ghB36Gt5xGQtmu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948E461-47B5-714A-842C-FF576BF47CDB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73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9F0F206-C0C6-8749-A0A1-4B033F3A859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72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0AD8005-E515-B14A-9293-13627DCB648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14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11.8ba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2a: GPCR signaling, activation)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6540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11.8bb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2b: GPCR signaling, cellular response and hydrolysis)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6259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0110ED-BF52-2C4E-9DFE-90B2ED4B1081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49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11.9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Steroid hormone interacting with an intracellular receptor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23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G-protein receptor with GTP bound to it _____.</a:t>
            </a:r>
          </a:p>
          <a:p>
            <a:r>
              <a:rPr lang="en-US" smtClean="0"/>
              <a:t>https://www.polleverywhere.com/multiple_choice_polls/y2LRJ5kyS7Bcyiy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9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FF8F826-0E97-DB4F-92C5-E52D2F663E8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61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Testosterone functions inside a cell by _____.</a:t>
            </a:r>
          </a:p>
          <a:p>
            <a:r>
              <a:rPr lang="en-US" smtClean="0"/>
              <a:t>https://www.polleverywhere.com/multiple_choice_polls/6eaZkVExO9UiGWM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69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drug designed to inhibit the response of cells to testosterone would most likely result in _____.</a:t>
            </a:r>
          </a:p>
          <a:p>
            <a:r>
              <a:rPr lang="en-US" smtClean="0"/>
              <a:t>https://www.polleverywhere.com/multiple_choice_polls/Ogj7R47vwNxjW7P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52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6660A6A-CAED-1646-B72E-98B2F59BAD3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98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266441F-3B99-E64C-A8F2-C4CDC2CB173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64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7403B44A-6F2C-8149-9BDD-A5CC61806289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6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11.10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phosphorylation cascade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854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D445FD8D-0E65-264A-97D7-672E4204D27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B8767CF-B4E0-5B43-8129-F02B07387F3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89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59CB2D4-0A1F-3343-8675-70135FA3C42D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08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E44F9F8-D67F-4E4D-BCAF-76DE39CC727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8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11.11a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Cyclic AMP (part 1: adenylyl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cyclase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2376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9E89FAE1-241A-C84E-BDAA-8E9AA833AFF8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11.12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cAMP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as a second messenger in a G protein signaling pathway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8750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3814B00-C851-EC42-A969-F9F257AA9AC0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39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Protein phosphorylation is commonly involved with all of the following EXCEPT _____.</a:t>
            </a:r>
          </a:p>
          <a:p>
            <a:r>
              <a:rPr lang="en-US" smtClean="0"/>
              <a:t>https://www.polleverywhere.com/multiple_choice_polls/mTrPmA35tpARpjY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80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general, a signal transmitted via phosphorylation of a series of proteins _____.</a:t>
            </a:r>
          </a:p>
          <a:p>
            <a:r>
              <a:rPr lang="en-US" smtClean="0"/>
              <a:t>https://www.polleverywhere.com/multiple_choice_polls/4wzzDHB1wtU9xdV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60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toxin of Vibrio cholerae causes profuse diarrhea because it _____.</a:t>
            </a:r>
          </a:p>
          <a:p>
            <a:r>
              <a:rPr lang="en-US" smtClean="0"/>
              <a:t>https://www.polleverywhere.com/multiple_choice_polls/GqkDjdySGBgRG5x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57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Protein kinase is an enzyme that _____.</a:t>
            </a:r>
          </a:p>
          <a:p>
            <a:r>
              <a:rPr lang="en-US" smtClean="0"/>
              <a:t>https://www.polleverywhere.com/multiple_choice_polls/vDiueTOZTop9DmR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1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signal transduction, phosphatases _____.</a:t>
            </a:r>
          </a:p>
          <a:p>
            <a:r>
              <a:rPr lang="en-US" smtClean="0"/>
              <a:t>https://www.polleverywhere.com/multiple_choice_polls/nrTk8IJI81FWQYX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169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71F19B3-642B-994A-8DB4-ACAAB03806F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41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10BCA2-7A90-8140-B95E-D05E12AD04C9}" type="slidenum">
              <a:rPr lang="en-US" sz="1200">
                <a:solidFill>
                  <a:prstClr val="black"/>
                </a:solidFill>
              </a:rPr>
              <a:pPr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747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0C15D782-075B-7247-AF19-8AA822286176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74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11.15a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Nuclear responses to a signal: the activation of a specific gene by a growth factor (part 1: cytoplasm)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589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11.15b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Nuclear responses to a signal: the activation of a specific gene by a growth factor (part 2: nucleus)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5398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470D245-2695-0148-9CCD-B10D787F9FAE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34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11.16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Cytoplasmic response to a signal: the stimulation of glycogen breakdown by epinephrine (adrenaline)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1384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Transcription factors _____.</a:t>
            </a:r>
          </a:p>
          <a:p>
            <a:r>
              <a:rPr lang="en-US" smtClean="0"/>
              <a:t>https://www.polleverywhere.com/multiple_choice_polls/erB7coWP4kqo9Bd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878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Phosphorylation cascades involving a series of protein kinases are useful for cellular signal transduction because they _____.</a:t>
            </a:r>
          </a:p>
          <a:p>
            <a:r>
              <a:rPr lang="en-US" smtClean="0"/>
              <a:t>https://www.polleverywhere.com/multiple_choice_polls/CUy5WELejW8SpqS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65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27E457F-D69E-964F-8CC0-9BE640115F59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3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11.4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by direct contact between cells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3133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11.19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Apoptosis of a human white blood cell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7069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011402B3-0628-2742-8BA2-D6CA7402A2FD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416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Effect of apoptosis during paw development in the mouse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43478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describes the events of apoptosis?</a:t>
            </a:r>
          </a:p>
          <a:p>
            <a:r>
              <a:rPr lang="en-US" smtClean="0"/>
              <a:t>https://www.polleverywhere.com/multiple_choice_polls/1qJTQwrYRLPi8Qv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92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Why is apoptosis potentially threatening to the healthy "neighbors" of a dying cell?</a:t>
            </a:r>
          </a:p>
          <a:p>
            <a:r>
              <a:rPr lang="en-US" smtClean="0"/>
              <a:t>https://www.polleverywhere.com/multiple_choice_polls/90vOiDOuj4Vuut4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40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5411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96238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69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F1C25F63-170D-E84D-9D45-8A73EF26E335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188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94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11.5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Local and long-distance cell signaling by secreted molecules in animals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869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CD9873E-AF60-9149-9D3A-DE9CF9711C68}" type="slidenum">
              <a:rPr lang="en-US" sz="1200">
                <a:solidFill>
                  <a:prstClr val="black"/>
                </a:solidFill>
              </a:rPr>
              <a:pPr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2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a type of local signaling in which a cell secretes a signal molecule that affects neighboring cells?</a:t>
            </a:r>
          </a:p>
          <a:p>
            <a:r>
              <a:rPr lang="en-US" smtClean="0"/>
              <a:t>https://www.polleverywhere.com/multiple_choice_polls/IrtwNIW0IXLMx3u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3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710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EC5658_10_Im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8" y="0"/>
            <a:ext cx="9153676" cy="6865257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4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1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1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02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8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2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6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8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9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30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4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72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0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53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9230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697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532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9993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521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5850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800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2867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9604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9645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0913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5114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7607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8554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336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395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258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0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wiley.com/legacy/college/boyer/0470003790/animations/signal_transduction/signal_transduction.htm" TargetMode="External"/><Relationship Id="rId3" Type="http://schemas.openxmlformats.org/officeDocument/2006/relationships/hyperlink" Target="http://bcs.whfreeman.com/webpub/Ektron/pol1e/Animated%20Tutorials/at0505/at_0505_sig_trans_path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11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36888"/>
            <a:ext cx="4157663" cy="1519237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Cell Communication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27000" y="3056481"/>
            <a:ext cx="137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5_LocalLongDist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34112"/>
            <a:ext cx="567537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11.5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884866" y="143927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Local signaling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066451" y="460642"/>
            <a:ext cx="1027721" cy="2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Target cells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864537" y="727342"/>
            <a:ext cx="559480" cy="895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328907" y="721748"/>
            <a:ext cx="89515" cy="4084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744390" y="637823"/>
            <a:ext cx="251766" cy="6490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331844" y="1130178"/>
            <a:ext cx="313308" cy="11917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093924" y="2400230"/>
            <a:ext cx="397231" cy="111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3233795" y="2154053"/>
            <a:ext cx="274144" cy="2685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2344221" y="2847825"/>
            <a:ext cx="2126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131619" y="1678483"/>
            <a:ext cx="223791" cy="1734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797400" y="3933244"/>
            <a:ext cx="318903" cy="2461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605989" y="4582257"/>
            <a:ext cx="134275" cy="2500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4201694" y="5841119"/>
            <a:ext cx="184629" cy="1063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788066" y="1296220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Secreting 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cell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42710" y="2278948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Secretory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vesicles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598541" y="2730690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Local regulator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781968" y="2662238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Target cell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4453449" y="3029189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(b) Synaptic signaling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854902" y="3034494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(a) Paracrine signaling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888322" y="6326667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(c) Endocrine (hormonal) signaling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038330" y="456314"/>
            <a:ext cx="2464866" cy="44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Electrical signal triggers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release of neurotransmitter.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667886" y="924237"/>
            <a:ext cx="1559582" cy="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Neurotransmitter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diffuses across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synapse.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859799" y="3444457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Long-distance signaling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52139" y="3731778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Endocrine cell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911725" y="3748490"/>
            <a:ext cx="1052790" cy="80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Target cell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specifically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binds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hormone.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3135956" y="5035279"/>
            <a:ext cx="1242298" cy="6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Hormone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travels in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bloodstream.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425367" y="5837433"/>
            <a:ext cx="579550" cy="4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Blood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vessel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The ability of a cell to </a:t>
            </a:r>
            <a:r>
              <a:rPr lang="en-US" b="1" u="sng" dirty="0">
                <a:solidFill>
                  <a:srgbClr val="000000"/>
                </a:solidFill>
              </a:rPr>
              <a:t>RESPOND</a:t>
            </a:r>
            <a:r>
              <a:rPr lang="en-US" dirty="0">
                <a:solidFill>
                  <a:srgbClr val="000000"/>
                </a:solidFill>
              </a:rPr>
              <a:t> to any signal (local or long-distance) depends on whether or not it has a </a:t>
            </a:r>
            <a:r>
              <a:rPr lang="en-US" b="1" u="sng" dirty="0">
                <a:solidFill>
                  <a:srgbClr val="000000"/>
                </a:solidFill>
              </a:rPr>
              <a:t>SPECIFIC RECEPTOR</a:t>
            </a:r>
            <a:r>
              <a:rPr lang="en-US" dirty="0">
                <a:solidFill>
                  <a:srgbClr val="000000"/>
                </a:solidFill>
              </a:rPr>
              <a:t> to that </a:t>
            </a:r>
            <a:r>
              <a:rPr lang="en-US" dirty="0" smtClean="0">
                <a:solidFill>
                  <a:srgbClr val="000000"/>
                </a:solidFill>
              </a:rPr>
              <a:t>signal…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Concept 11.1: External signals are converted to responses within the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7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PREVIEW: 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</a:t>
            </a:r>
            <a:r>
              <a:rPr lang="en-US" b="1" u="sng" dirty="0" smtClean="0"/>
              <a:t>THREE</a:t>
            </a:r>
            <a:r>
              <a:rPr lang="en-US" dirty="0" smtClean="0"/>
              <a:t> processes</a:t>
            </a:r>
          </a:p>
          <a:p>
            <a:pPr lvl="1"/>
            <a:r>
              <a:rPr lang="en-US" dirty="0" smtClean="0"/>
              <a:t>1. Reception</a:t>
            </a:r>
          </a:p>
          <a:p>
            <a:pPr lvl="1"/>
            <a:r>
              <a:rPr lang="en-US" dirty="0" smtClean="0"/>
              <a:t>2. Transduction</a:t>
            </a:r>
          </a:p>
          <a:p>
            <a:pPr lvl="1"/>
            <a:r>
              <a:rPr lang="en-US" dirty="0" smtClean="0"/>
              <a:t>3.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5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EB8C1F8-71CD-4400-893F-6B11AE85618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9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65FE612-6B8C-4820-B0DF-286A02E2BEE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84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9C66FEA-EC80-4743-9F60-022E7A2EB73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895350"/>
            <a:ext cx="8499249" cy="5451210"/>
          </a:xfrm>
        </p:spPr>
        <p:txBody>
          <a:bodyPr/>
          <a:lstStyle/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11.1: External signals are converted to responses within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b="1" dirty="0">
                <a:solidFill>
                  <a:srgbClr val="FF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shape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11.4: Response: Cell signaling leads to regulation of transcription or cytoplasmic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activities</a:t>
            </a:r>
          </a:p>
          <a:p>
            <a:r>
              <a:rPr lang="en-US" sz="2000" dirty="0"/>
              <a:t>Concept 11.5: Apoptosis integrates multiple </a:t>
            </a:r>
            <a:br>
              <a:rPr lang="en-US" sz="2000" dirty="0"/>
            </a:br>
            <a:r>
              <a:rPr lang="en-US" sz="2000" dirty="0"/>
              <a:t>cell-signaling pathways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901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11.2: Reception: A signaling molecule binds to a receptor protein, causing it to change shape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24024"/>
            <a:ext cx="8499249" cy="4622535"/>
          </a:xfrm>
        </p:spPr>
        <p:txBody>
          <a:bodyPr/>
          <a:lstStyle/>
          <a:p>
            <a:r>
              <a:rPr lang="en-US" dirty="0" smtClean="0"/>
              <a:t>The binding between a signal molecule (</a:t>
            </a:r>
            <a:r>
              <a:rPr lang="en-US" b="1" dirty="0" smtClean="0"/>
              <a:t>ligand</a:t>
            </a:r>
            <a:r>
              <a:rPr lang="en-US" dirty="0" smtClean="0"/>
              <a:t>) and receptor is </a:t>
            </a:r>
            <a:r>
              <a:rPr lang="en-US" b="1" u="sng" dirty="0" smtClean="0"/>
              <a:t>HIGHLY SPECIFIC</a:t>
            </a:r>
          </a:p>
          <a:p>
            <a:r>
              <a:rPr lang="en-US" dirty="0" smtClean="0"/>
              <a:t>A shape change in a receptor is often the initial “transduction” of the signal</a:t>
            </a:r>
          </a:p>
          <a:p>
            <a:pPr lvl="1"/>
            <a:r>
              <a:rPr lang="en-US" dirty="0" smtClean="0"/>
              <a:t>Transduction = </a:t>
            </a:r>
            <a:r>
              <a:rPr lang="en-US" b="1" u="sng" dirty="0" smtClean="0"/>
              <a:t>CONVERTING</a:t>
            </a:r>
            <a:r>
              <a:rPr lang="en-US" dirty="0" smtClean="0"/>
              <a:t> a message/signal into a different form</a:t>
            </a:r>
          </a:p>
          <a:p>
            <a:r>
              <a:rPr lang="en-US" dirty="0" smtClean="0"/>
              <a:t>Most signal receptors are plasma membrane proteins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Receptors in the Plasma Membrane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signal </a:t>
            </a:r>
            <a:r>
              <a:rPr lang="en-US" dirty="0"/>
              <a:t>molecules bind to specific sites on receptor proteins that span the plasma membrane</a:t>
            </a:r>
          </a:p>
          <a:p>
            <a:r>
              <a:rPr lang="en-US" dirty="0" smtClean="0"/>
              <a:t>G protein-coupled receptors (GPCRs) are the largest family of cell-surface receptors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 protein-coupled receptors</a:t>
            </a:r>
            <a:r>
              <a:rPr lang="en-US" dirty="0" smtClean="0"/>
              <a:t> (GPCRs) are cell surface transmembrane receptors that work with the help of a </a:t>
            </a:r>
            <a:r>
              <a:rPr lang="en-US" b="1" dirty="0" smtClean="0"/>
              <a:t>G protein</a:t>
            </a:r>
          </a:p>
          <a:p>
            <a:r>
              <a:rPr lang="en-US" dirty="0" smtClean="0"/>
              <a:t>G proteins bind the energy-rich GTP</a:t>
            </a:r>
          </a:p>
          <a:p>
            <a:r>
              <a:rPr lang="en-US" dirty="0" smtClean="0"/>
              <a:t>G proteins are all very similar in structure</a:t>
            </a:r>
          </a:p>
          <a:p>
            <a:r>
              <a:rPr lang="en-US" dirty="0" smtClean="0"/>
              <a:t>GPCR systems are extremely widespread and diverse in their functions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Receptors in the Plasma Membrane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explain text messaging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 a device</a:t>
            </a:r>
          </a:p>
          <a:p>
            <a:r>
              <a:rPr lang="en-US" sz="2400" dirty="0"/>
              <a:t>Select recipient</a:t>
            </a:r>
          </a:p>
          <a:p>
            <a:r>
              <a:rPr lang="en-US" sz="2400" dirty="0" smtClean="0"/>
              <a:t>Type a combination of letters that mean something (a message)</a:t>
            </a:r>
          </a:p>
          <a:p>
            <a:r>
              <a:rPr lang="en-US" sz="2400" dirty="0" smtClean="0"/>
              <a:t>Press send to send the message to recipient</a:t>
            </a:r>
          </a:p>
          <a:p>
            <a:r>
              <a:rPr lang="en-US" sz="2400" dirty="0" smtClean="0"/>
              <a:t>See if they got the message </a:t>
            </a:r>
          </a:p>
          <a:p>
            <a:r>
              <a:rPr lang="en-US" sz="2400" dirty="0" smtClean="0"/>
              <a:t>Wait for response</a:t>
            </a:r>
          </a:p>
          <a:p>
            <a:r>
              <a:rPr lang="en-US" sz="2400" dirty="0" smtClean="0"/>
              <a:t>Possibly receive a response</a:t>
            </a:r>
          </a:p>
          <a:p>
            <a:r>
              <a:rPr lang="en-US" sz="2400" dirty="0" smtClean="0"/>
              <a:t>Read response, interpret response, reply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28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baGPCR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/>
        </p:blipFill>
        <p:spPr>
          <a:xfrm>
            <a:off x="2127504" y="716280"/>
            <a:ext cx="4888992" cy="50622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11.8ba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991979" y="2517720"/>
            <a:ext cx="769527" cy="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Enzyme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84384" y="2257560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 protein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(inactive)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307119" y="2477741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225689" y="767804"/>
            <a:ext cx="1779994" cy="46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protein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-coupled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47106" y="786375"/>
            <a:ext cx="1899056" cy="24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 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005555" y="2053001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GDP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794000" y="1336842"/>
            <a:ext cx="8913" cy="187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4962769" y="1038281"/>
            <a:ext cx="1371" cy="2004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6" name="Straight Connector 9215"/>
          <p:cNvCxnSpPr/>
          <p:nvPr/>
        </p:nvCxnSpPr>
        <p:spPr bwMode="auto">
          <a:xfrm>
            <a:off x="6350000" y="2410772"/>
            <a:ext cx="8912" cy="1425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>
            <a:off x="4661123" y="2179053"/>
            <a:ext cx="4456" cy="1203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1" name="Straight Connector 9220"/>
          <p:cNvCxnSpPr/>
          <p:nvPr/>
        </p:nvCxnSpPr>
        <p:spPr bwMode="auto">
          <a:xfrm>
            <a:off x="2553368" y="4072912"/>
            <a:ext cx="249544" cy="2317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3" name="Straight Connector 9222"/>
          <p:cNvCxnSpPr/>
          <p:nvPr/>
        </p:nvCxnSpPr>
        <p:spPr bwMode="auto">
          <a:xfrm flipV="1">
            <a:off x="3524807" y="3605020"/>
            <a:ext cx="294105" cy="280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Straight Connector 9224"/>
          <p:cNvCxnSpPr/>
          <p:nvPr/>
        </p:nvCxnSpPr>
        <p:spPr bwMode="auto">
          <a:xfrm flipV="1">
            <a:off x="6055895" y="3827825"/>
            <a:ext cx="62386" cy="2272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217627" y="3542633"/>
            <a:ext cx="769527" cy="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Activated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3910959" y="3288635"/>
            <a:ext cx="1120023" cy="61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Signaling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5994901" y="3279723"/>
            <a:ext cx="1143836" cy="5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enzyme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3536647" y="4696773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GTP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2632050" y="5235967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GDP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3260367" y="4852739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GDP</a:t>
            </a:r>
            <a:endParaRPr lang="en-US" sz="14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4262999" y="5173582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GTP</a:t>
            </a:r>
            <a:endParaRPr lang="en-US" sz="14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183207" y="2892034"/>
            <a:ext cx="289168" cy="293628"/>
            <a:chOff x="2188308" y="3039634"/>
            <a:chExt cx="289168" cy="293628"/>
          </a:xfrm>
        </p:grpSpPr>
        <p:sp>
          <p:nvSpPr>
            <p:cNvPr id="64" name="Oval 63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167905" y="5656404"/>
            <a:ext cx="289168" cy="293628"/>
            <a:chOff x="2188308" y="3039634"/>
            <a:chExt cx="289168" cy="293628"/>
          </a:xfrm>
        </p:grpSpPr>
        <p:sp>
          <p:nvSpPr>
            <p:cNvPr id="67" name="Oval 66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8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4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bbGPCR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9"/>
          <a:stretch/>
        </p:blipFill>
        <p:spPr>
          <a:xfrm>
            <a:off x="2124456" y="139700"/>
            <a:ext cx="4895088" cy="61722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11.8bb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851469" y="130044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Activated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enzyme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696696" y="2350314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Cellular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88308" y="3039634"/>
            <a:ext cx="289168" cy="293628"/>
            <a:chOff x="2188308" y="3039634"/>
            <a:chExt cx="289168" cy="293628"/>
          </a:xfrm>
        </p:grpSpPr>
        <p:sp>
          <p:nvSpPr>
            <p:cNvPr id="8" name="Oval 7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 flipH="1" flipV="1">
            <a:off x="6321337" y="706312"/>
            <a:ext cx="35674" cy="2354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294964" y="1457056"/>
            <a:ext cx="462734" cy="2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GTP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96448" y="4774580"/>
            <a:ext cx="462734" cy="2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GDP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959633" y="5145575"/>
            <a:ext cx="148809" cy="2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112031" y="5247173"/>
            <a:ext cx="167260" cy="1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72677" y="6228311"/>
            <a:ext cx="289168" cy="293628"/>
            <a:chOff x="2172677" y="6228311"/>
            <a:chExt cx="289168" cy="293628"/>
          </a:xfrm>
        </p:grpSpPr>
        <p:sp>
          <p:nvSpPr>
            <p:cNvPr id="17" name="Oval 16"/>
            <p:cNvSpPr/>
            <p:nvPr/>
          </p:nvSpPr>
          <p:spPr bwMode="auto">
            <a:xfrm>
              <a:off x="2172677" y="6228311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207511" y="622971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5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Intra</a:t>
            </a:r>
            <a:r>
              <a:rPr lang="en-US" dirty="0" smtClean="0"/>
              <a:t>cellular Receptors</a:t>
            </a: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Intra</a:t>
            </a:r>
            <a:r>
              <a:rPr lang="en-US" b="1" dirty="0" smtClean="0"/>
              <a:t>cellular receptor</a:t>
            </a:r>
            <a:r>
              <a:rPr lang="en-US" dirty="0" smtClean="0"/>
              <a:t> proteins are found in the </a:t>
            </a:r>
            <a:r>
              <a:rPr lang="en-US" b="1" u="sng" dirty="0" smtClean="0"/>
              <a:t>CYTOPLASM OR NUCLEUS</a:t>
            </a:r>
            <a:r>
              <a:rPr lang="en-US" dirty="0" smtClean="0"/>
              <a:t> of target cells</a:t>
            </a:r>
          </a:p>
          <a:p>
            <a:r>
              <a:rPr lang="en-US" dirty="0" smtClean="0"/>
              <a:t>Small or hydrophobic chemical messengers can readily cross the membrane and activate intracellular receptors</a:t>
            </a:r>
          </a:p>
          <a:p>
            <a:pPr lvl="1"/>
            <a:r>
              <a:rPr lang="en-US" dirty="0" smtClean="0"/>
              <a:t>Ex: Steroids = Hydrophobic messengers </a:t>
            </a:r>
          </a:p>
          <a:p>
            <a:pPr lvl="1"/>
            <a:r>
              <a:rPr lang="en-US" dirty="0" smtClean="0"/>
              <a:t>An activated </a:t>
            </a:r>
            <a:r>
              <a:rPr lang="en-US" u="sng" dirty="0" smtClean="0"/>
              <a:t>hormone-receptor complex</a:t>
            </a:r>
            <a:r>
              <a:rPr lang="en-US" dirty="0" smtClean="0"/>
              <a:t> can act as a </a:t>
            </a:r>
            <a:r>
              <a:rPr lang="en-US" b="1" dirty="0" smtClean="0"/>
              <a:t>transcription factor</a:t>
            </a:r>
            <a:endParaRPr lang="en-US" dirty="0"/>
          </a:p>
          <a:p>
            <a:pPr lvl="2"/>
            <a:r>
              <a:rPr lang="en-US" dirty="0" smtClean="0"/>
              <a:t>TFs can “turn on” (activate) specific genes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9_SteroidHormo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4112"/>
            <a:ext cx="335280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11.9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931385" y="188935"/>
            <a:ext cx="1380765" cy="5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Hormone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(aldosterone)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863067" y="338011"/>
            <a:ext cx="318703" cy="241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5842889" y="1482419"/>
            <a:ext cx="202811" cy="1158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021987" y="2052209"/>
            <a:ext cx="173838" cy="2221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504870" y="5480606"/>
            <a:ext cx="96577" cy="2848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250089" y="1767928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133334" y="1565121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Plasma</a:t>
            </a:r>
          </a:p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171964" y="2274942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Hormone-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complex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973982" y="193759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EXTRA-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CELLULAR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433154" y="4346469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DNA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124541" y="4684477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mRNA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134199" y="5413613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NUCLEUS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413408" y="5003169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New</a:t>
            </a:r>
            <a:br>
              <a:rPr lang="en-US" sz="15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170624" y="6221586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4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04CEB9-F082-47C1-8824-3E136CE8446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80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02C57FD-6013-470A-8A80-B3A086197AA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4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D9A9217-0533-4E3B-BC52-89C9B993662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5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</a:t>
            </a:r>
            <a:r>
              <a:rPr lang="en-US" b="1" u="sng" dirty="0" smtClean="0"/>
              <a:t>THREE</a:t>
            </a:r>
            <a:r>
              <a:rPr lang="en-US" dirty="0" smtClean="0"/>
              <a:t> processes</a:t>
            </a:r>
          </a:p>
          <a:p>
            <a:pPr lvl="1"/>
            <a:r>
              <a:rPr lang="en-US" strike="sngStrike" dirty="0" smtClean="0"/>
              <a:t>1. Reception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2. Transduction</a:t>
            </a:r>
          </a:p>
          <a:p>
            <a:pPr lvl="1"/>
            <a:r>
              <a:rPr lang="en-US" dirty="0" smtClean="0"/>
              <a:t>3.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1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11.1: External signals are converted to responses within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shape</a:t>
            </a:r>
          </a:p>
          <a:p>
            <a:r>
              <a:rPr lang="en-US" b="1" dirty="0">
                <a:solidFill>
                  <a:srgbClr val="FF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cell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11.4: Response: Cell signaling leads to regulation of transcription or cytoplasmic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activities</a:t>
            </a:r>
          </a:p>
          <a:p>
            <a:r>
              <a:rPr lang="en-US" sz="2000" dirty="0"/>
              <a:t>Concept 11.5: Apoptosis integrates multiple </a:t>
            </a:r>
            <a:br>
              <a:rPr lang="en-US" sz="2000" dirty="0"/>
            </a:br>
            <a:r>
              <a:rPr lang="en-US" sz="2000" dirty="0"/>
              <a:t>cell-signaling pathways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32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11.3: Transduction: Cascades of molecular interactions relay signals from receptors to target molecules in the cell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24024"/>
            <a:ext cx="8499249" cy="4622535"/>
          </a:xfrm>
        </p:spPr>
        <p:txBody>
          <a:bodyPr/>
          <a:lstStyle/>
          <a:p>
            <a:r>
              <a:rPr lang="en-US" b="1" u="sng" dirty="0" smtClean="0"/>
              <a:t>STEP 2 OF CELL SIGNALING</a:t>
            </a:r>
          </a:p>
          <a:p>
            <a:r>
              <a:rPr lang="en-US" dirty="0" smtClean="0"/>
              <a:t>Signal transduction usually involves </a:t>
            </a:r>
            <a:r>
              <a:rPr lang="en-US" b="1" u="sng" dirty="0" smtClean="0"/>
              <a:t>MULTIPLE STEPS</a:t>
            </a:r>
          </a:p>
          <a:p>
            <a:r>
              <a:rPr lang="en-US" dirty="0" smtClean="0"/>
              <a:t>Multistep pathways can greatly </a:t>
            </a:r>
            <a:r>
              <a:rPr lang="en-US" b="1" u="sng" dirty="0" smtClean="0"/>
              <a:t>AMPLIFY</a:t>
            </a:r>
            <a:r>
              <a:rPr lang="en-US" dirty="0" smtClean="0"/>
              <a:t> a signal</a:t>
            </a:r>
          </a:p>
          <a:p>
            <a:r>
              <a:rPr lang="en-US" dirty="0" smtClean="0"/>
              <a:t>Multistep pathways provide more opportunities for coordination and regulation of the cellular response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/>
              <a:t>     © 2014 Pearson Education, Inc.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Cellular Messaging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Cells can </a:t>
            </a:r>
            <a:r>
              <a:rPr lang="en-US" b="1" u="sng" dirty="0" smtClean="0"/>
              <a:t>SIGNAL</a:t>
            </a:r>
            <a:r>
              <a:rPr lang="en-US" dirty="0" smtClean="0"/>
              <a:t> to each other and </a:t>
            </a:r>
            <a:r>
              <a:rPr lang="en-US" b="1" u="sng" dirty="0" smtClean="0"/>
              <a:t>INTERPRET</a:t>
            </a:r>
            <a:r>
              <a:rPr lang="en-US" dirty="0" smtClean="0"/>
              <a:t> the signals they receive from other cells and the environment</a:t>
            </a:r>
          </a:p>
          <a:p>
            <a:pPr lvl="1"/>
            <a:r>
              <a:rPr lang="en-US" dirty="0" smtClean="0"/>
              <a:t>Signals are most often chemicals</a:t>
            </a:r>
          </a:p>
          <a:p>
            <a:pPr lvl="1"/>
            <a:r>
              <a:rPr lang="en-US" dirty="0" smtClean="0"/>
              <a:t>The </a:t>
            </a:r>
            <a:r>
              <a:rPr lang="en-US" sz="2400" b="1" u="sng" dirty="0" smtClean="0"/>
              <a:t>SAME</a:t>
            </a:r>
            <a:r>
              <a:rPr lang="en-US" dirty="0" smtClean="0"/>
              <a:t> small set of cell signaling mechanisms shows up in diverse species and processes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Transduction Pathways (STEP 2)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958585"/>
            <a:ext cx="8499249" cy="5073650"/>
          </a:xfrm>
        </p:spPr>
        <p:txBody>
          <a:bodyPr/>
          <a:lstStyle/>
          <a:p>
            <a:r>
              <a:rPr lang="en-US" sz="2600" dirty="0" smtClean="0"/>
              <a:t>Remember…Step </a:t>
            </a:r>
            <a:r>
              <a:rPr lang="en-US" sz="2600" dirty="0"/>
              <a:t>1 = </a:t>
            </a:r>
            <a:r>
              <a:rPr lang="en-US" sz="2600" b="1" u="sng" dirty="0" smtClean="0"/>
              <a:t>Reception</a:t>
            </a:r>
            <a:r>
              <a:rPr lang="en-US" sz="2600" dirty="0" smtClean="0"/>
              <a:t> = The binding of a signaling molecule to a receptor triggers the first step in a chain of molecular interactions </a:t>
            </a:r>
          </a:p>
          <a:p>
            <a:r>
              <a:rPr lang="en-US" sz="2600" dirty="0" smtClean="0"/>
              <a:t>Like falling dominoes, the receptor activates another protein, which activates another one (DJ </a:t>
            </a:r>
            <a:r>
              <a:rPr lang="en-US" sz="2600" dirty="0" err="1" smtClean="0"/>
              <a:t>Khaled</a:t>
            </a:r>
            <a:r>
              <a:rPr lang="en-US" sz="2600" dirty="0"/>
              <a:t> </a:t>
            </a:r>
            <a:r>
              <a:rPr lang="en-US" sz="2600" dirty="0" smtClean="0"/>
              <a:t>voice), and so forth, until the </a:t>
            </a:r>
            <a:r>
              <a:rPr lang="en-US" sz="2600" u="sng" dirty="0" smtClean="0"/>
              <a:t>desired protein</a:t>
            </a:r>
            <a:r>
              <a:rPr lang="en-US" sz="2600" dirty="0" smtClean="0"/>
              <a:t> producing the </a:t>
            </a:r>
            <a:r>
              <a:rPr lang="en-US" sz="2600" u="sng" dirty="0" smtClean="0"/>
              <a:t>desired response</a:t>
            </a:r>
            <a:r>
              <a:rPr lang="en-US" sz="2600" dirty="0" smtClean="0"/>
              <a:t> is </a:t>
            </a:r>
            <a:r>
              <a:rPr lang="en-US" sz="2600" b="1" u="sng" dirty="0" smtClean="0"/>
              <a:t>ACTIVATED</a:t>
            </a:r>
          </a:p>
          <a:p>
            <a:pPr lvl="1"/>
            <a:r>
              <a:rPr lang="en-US" dirty="0" smtClean="0"/>
              <a:t>At each step, the signal is </a:t>
            </a:r>
            <a:r>
              <a:rPr lang="en-US" b="1" u="sng" dirty="0" smtClean="0"/>
              <a:t>TRANSDUCED</a:t>
            </a:r>
            <a:r>
              <a:rPr lang="en-US" dirty="0" smtClean="0"/>
              <a:t> (chemically converted) into a different form</a:t>
            </a:r>
          </a:p>
          <a:p>
            <a:pPr lvl="1"/>
            <a:r>
              <a:rPr lang="en-US" dirty="0" smtClean="0"/>
              <a:t>This transduction causes </a:t>
            </a:r>
            <a:r>
              <a:rPr lang="en-US" b="1" u="sng" dirty="0" smtClean="0"/>
              <a:t>SHAPE CHANGES</a:t>
            </a:r>
            <a:r>
              <a:rPr lang="en-US" dirty="0" smtClean="0"/>
              <a:t> in proteins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Phosphorylation</a:t>
            </a: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Phosphorylation of proteins is an example of a cellular mechanism for regulating protein activity </a:t>
            </a:r>
            <a:r>
              <a:rPr lang="en-US" b="1" u="sng" dirty="0" smtClean="0"/>
              <a:t>VIA SIGNAL TRANSDUCTION</a:t>
            </a:r>
          </a:p>
          <a:p>
            <a:r>
              <a:rPr lang="en-US" b="1" dirty="0" smtClean="0"/>
              <a:t>Protein kinases</a:t>
            </a:r>
            <a:r>
              <a:rPr lang="en-US" dirty="0" smtClean="0"/>
              <a:t> </a:t>
            </a:r>
            <a:r>
              <a:rPr lang="en-US" b="1" u="sng" dirty="0" smtClean="0"/>
              <a:t>TRANSFER PHOSPHATES</a:t>
            </a:r>
            <a:r>
              <a:rPr lang="en-US" dirty="0" smtClean="0"/>
              <a:t> from ATP to protein, a process called “phosphorylation”</a:t>
            </a:r>
          </a:p>
          <a:p>
            <a:pPr lvl="1"/>
            <a:r>
              <a:rPr lang="en-US" dirty="0" smtClean="0"/>
              <a:t>Many relay molecules in signal transduction pathways are protein kinases, creating a </a:t>
            </a:r>
            <a:r>
              <a:rPr lang="en-US" b="1" dirty="0" smtClean="0"/>
              <a:t>phosphorylation </a:t>
            </a:r>
            <a:r>
              <a:rPr lang="en-US" b="1" u="sng" dirty="0" smtClean="0"/>
              <a:t>CASCADE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11.10</a:t>
            </a:r>
            <a:endParaRPr lang="en-US" sz="1200" dirty="0">
              <a:latin typeface="Arial" charset="0"/>
            </a:endParaRPr>
          </a:p>
        </p:txBody>
      </p:sp>
      <p:pic>
        <p:nvPicPr>
          <p:cNvPr id="30" name="Picture 29" descr="11_10_PhosCasca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>
          <a:xfrm>
            <a:off x="389418" y="265935"/>
            <a:ext cx="8382839" cy="6293737"/>
          </a:xfrm>
          <a:prstGeom prst="rect">
            <a:avLst/>
          </a:prstGeom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688803" y="323977"/>
            <a:ext cx="2466269" cy="2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Signaling 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413377" y="483304"/>
            <a:ext cx="2242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943138" y="1131051"/>
            <a:ext cx="233563" cy="1930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509917" y="1430011"/>
            <a:ext cx="242905" cy="1525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ight Brace 28"/>
          <p:cNvSpPr/>
          <p:nvPr/>
        </p:nvSpPr>
        <p:spPr bwMode="auto">
          <a:xfrm rot="19300255">
            <a:off x="5475154" y="1316688"/>
            <a:ext cx="190368" cy="4221223"/>
          </a:xfrm>
          <a:prstGeom prst="rightBrace">
            <a:avLst>
              <a:gd name="adj1" fmla="val 107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786125" y="1245297"/>
            <a:ext cx="1884329" cy="4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Activated relay</a:t>
            </a:r>
          </a:p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160463" y="1290713"/>
            <a:ext cx="1025098" cy="2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712797" y="1984947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789799" y="3107399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866801" y="4275268"/>
            <a:ext cx="1083490" cy="4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074416" y="2315842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397959" y="3483713"/>
            <a:ext cx="681238" cy="6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436036" y="4619141"/>
            <a:ext cx="674745" cy="65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Active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protein 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kinase</a:t>
            </a:r>
            <a:br>
              <a:rPr lang="en-US" sz="1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610358" y="5884331"/>
            <a:ext cx="512546" cy="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FFFFFF"/>
                </a:solidFill>
                <a:latin typeface="Arial" charset="0"/>
              </a:rPr>
              <a:t>Active</a:t>
            </a:r>
            <a:br>
              <a:rPr lang="en-US" sz="11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FFFFFF"/>
                </a:solidFill>
                <a:latin typeface="Arial" charset="0"/>
              </a:rPr>
              <a:t>protein </a:t>
            </a:r>
            <a:endParaRPr lang="en-US" sz="11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261715" y="5397721"/>
            <a:ext cx="596890" cy="36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FFFFFF"/>
                </a:solidFill>
                <a:latin typeface="Arial" charset="0"/>
              </a:rPr>
              <a:t>Inactive</a:t>
            </a:r>
            <a:br>
              <a:rPr lang="en-US" sz="11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100" dirty="0" smtClean="0">
                <a:solidFill>
                  <a:srgbClr val="FFFFFF"/>
                </a:solidFill>
                <a:latin typeface="Arial" charset="0"/>
              </a:rPr>
              <a:t>protein</a:t>
            </a:r>
            <a:endParaRPr lang="en-US" sz="11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 rot="3120000">
            <a:off x="4410925" y="3282582"/>
            <a:ext cx="2913097" cy="2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Phosphorylation cascade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003827" y="3257412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3527007" y="3428692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ADP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268531" y="3824191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4096900" y="4406540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626308" y="4577819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ADP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760922" y="3945644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2933443" y="4004813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8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077862" y="3425578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161593" y="4571592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844652" y="5091658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4017173" y="5150827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8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5165059" y="5555668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694468" y="5726947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ADP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327348" y="4970204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5395507" y="6131788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PP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4928382" y="6243899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5100903" y="6303069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8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7155012" y="5680235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9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7802802" y="5886607"/>
            <a:ext cx="680086" cy="3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Cellular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403" y="241849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8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Protein phosphatases</a:t>
            </a:r>
            <a:r>
              <a:rPr lang="en-US" dirty="0" smtClean="0"/>
              <a:t> rapidly </a:t>
            </a:r>
            <a:r>
              <a:rPr lang="en-US" b="1" u="sng" dirty="0" smtClean="0"/>
              <a:t>REMOVE THE PHOSPHATES</a:t>
            </a:r>
            <a:r>
              <a:rPr lang="en-US" dirty="0" smtClean="0"/>
              <a:t> from proteins, a process called “</a:t>
            </a:r>
            <a:r>
              <a:rPr lang="en-US" dirty="0" err="1" smtClean="0"/>
              <a:t>dephosphorylation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Phosphorylation + </a:t>
            </a:r>
            <a:r>
              <a:rPr lang="en-US" dirty="0" err="1" smtClean="0"/>
              <a:t>dephosphorylation</a:t>
            </a:r>
            <a:r>
              <a:rPr lang="en-US" dirty="0" smtClean="0"/>
              <a:t> = molecular “switches”</a:t>
            </a:r>
          </a:p>
          <a:p>
            <a:pPr lvl="1"/>
            <a:r>
              <a:rPr lang="en-US" dirty="0" smtClean="0"/>
              <a:t>Both can turn cell activities on and off or up or down, as required (</a:t>
            </a:r>
            <a:r>
              <a:rPr lang="en-US" b="1" u="sng" dirty="0" smtClean="0"/>
              <a:t>AKA CELL REGULATION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</a:t>
            </a:r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err="1" smtClean="0"/>
              <a:t>phosphorylatyion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Many signaling pathways involve “second messengers”</a:t>
            </a:r>
            <a:endParaRPr lang="en-US" altLang="ja-JP" dirty="0" smtClean="0"/>
          </a:p>
          <a:p>
            <a:r>
              <a:rPr lang="en-US" b="1" dirty="0" smtClean="0"/>
              <a:t>Second messengers</a:t>
            </a:r>
            <a:r>
              <a:rPr lang="en-US" dirty="0" smtClean="0"/>
              <a:t> are small, </a:t>
            </a:r>
            <a:r>
              <a:rPr lang="en-US" b="1" u="sng" dirty="0" smtClean="0"/>
              <a:t>NONPROTEIN</a:t>
            </a:r>
            <a:r>
              <a:rPr lang="en-US" dirty="0" smtClean="0"/>
              <a:t>, water-soluble molecules (or ions) that spread throughout a cell by diffusion</a:t>
            </a:r>
          </a:p>
          <a:p>
            <a:r>
              <a:rPr lang="en-US" dirty="0" smtClean="0"/>
              <a:t>Second messengers participate in pathways initiated by GPCRs </a:t>
            </a:r>
          </a:p>
          <a:p>
            <a:r>
              <a:rPr lang="en-US" b="1" dirty="0" smtClean="0"/>
              <a:t>Cyclic AMP</a:t>
            </a:r>
            <a:r>
              <a:rPr lang="en-US" dirty="0" smtClean="0"/>
              <a:t> = common second messenger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Second Messengers (helpers)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Cyclic AMP</a:t>
            </a:r>
            <a:r>
              <a:rPr lang="en-US" dirty="0" smtClean="0"/>
              <a:t> (</a:t>
            </a:r>
            <a:r>
              <a:rPr lang="en-US" dirty="0" err="1" smtClean="0"/>
              <a:t>cAMP</a:t>
            </a:r>
            <a:r>
              <a:rPr lang="en-US" dirty="0" smtClean="0"/>
              <a:t>) is one of the most widely used second messengers</a:t>
            </a:r>
          </a:p>
          <a:p>
            <a:r>
              <a:rPr lang="en-US" b="1" dirty="0" smtClean="0"/>
              <a:t>Adenylyl </a:t>
            </a:r>
            <a:r>
              <a:rPr lang="en-US" b="1" dirty="0" err="1" smtClean="0"/>
              <a:t>cyclase</a:t>
            </a:r>
            <a:r>
              <a:rPr lang="en-US" dirty="0" smtClean="0"/>
              <a:t>, an enzyme in the plasma membrane, converts ATP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cAMP</a:t>
            </a:r>
            <a:r>
              <a:rPr lang="en-US" dirty="0" smtClean="0"/>
              <a:t> in </a:t>
            </a:r>
            <a:r>
              <a:rPr lang="en-US" b="1" u="sng" dirty="0" smtClean="0"/>
              <a:t>RESPONSE</a:t>
            </a:r>
            <a:r>
              <a:rPr lang="en-US" dirty="0" smtClean="0"/>
              <a:t> to an </a:t>
            </a:r>
            <a:r>
              <a:rPr lang="en-US" b="1" u="sng" dirty="0" smtClean="0"/>
              <a:t>EXTRACELLULAR SIGNAL</a:t>
            </a:r>
            <a:endParaRPr lang="en-US" b="1" u="sng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</a:t>
            </a:r>
            <a:r>
              <a:rPr lang="en-US" dirty="0" err="1" smtClean="0"/>
              <a:t>cAMP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1aCyclicAM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75232"/>
            <a:ext cx="8546592" cy="37551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11.11a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998041" y="4535309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216185" y="4534909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cAMP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262202" y="2752317"/>
            <a:ext cx="1212915" cy="1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Adenylyl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cyclase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297707" y="3541353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Pyrophosphate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5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signal molecules trigger formation of </a:t>
            </a:r>
            <a:r>
              <a:rPr lang="en-US" dirty="0" err="1" smtClean="0"/>
              <a:t>cAMP</a:t>
            </a:r>
            <a:endParaRPr lang="en-US" dirty="0" smtClean="0"/>
          </a:p>
          <a:p>
            <a:r>
              <a:rPr lang="en-US" dirty="0" err="1"/>
              <a:t>cAMP</a:t>
            </a:r>
            <a:r>
              <a:rPr lang="en-US" dirty="0"/>
              <a:t> usually </a:t>
            </a:r>
            <a:r>
              <a:rPr lang="en-US" b="1" u="sng" dirty="0"/>
              <a:t>ACTIVATES PROTEIN KINASE A</a:t>
            </a:r>
            <a:r>
              <a:rPr lang="en-US" dirty="0"/>
              <a:t>, which phosphorylates various other proteins</a:t>
            </a:r>
          </a:p>
          <a:p>
            <a:r>
              <a:rPr lang="en-US" dirty="0" smtClean="0"/>
              <a:t>Other components of </a:t>
            </a:r>
            <a:r>
              <a:rPr lang="en-US" dirty="0" err="1" smtClean="0"/>
              <a:t>cAMP</a:t>
            </a:r>
            <a:r>
              <a:rPr lang="en-US" dirty="0" smtClean="0"/>
              <a:t> pathways are:</a:t>
            </a:r>
          </a:p>
          <a:p>
            <a:pPr lvl="1"/>
            <a:r>
              <a:rPr lang="en-US" dirty="0" smtClean="0"/>
              <a:t>G proteins</a:t>
            </a:r>
          </a:p>
          <a:p>
            <a:pPr lvl="1"/>
            <a:r>
              <a:rPr lang="en-US" dirty="0" smtClean="0"/>
              <a:t>G protein-coupled receptors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rotein kinases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</a:t>
            </a:r>
            <a:r>
              <a:rPr lang="en-US" dirty="0" err="1" smtClean="0"/>
              <a:t>cAMP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2cAMP2ndMessenger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"/>
          <a:stretch/>
        </p:blipFill>
        <p:spPr>
          <a:xfrm>
            <a:off x="1200912" y="134112"/>
            <a:ext cx="6742176" cy="6139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11.12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458402" y="286779"/>
            <a:ext cx="2383598" cy="8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First messenger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(signaling molecule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such as epinephrine)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08569" y="1538436"/>
            <a:ext cx="0" cy="4543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107945" y="430211"/>
            <a:ext cx="285669" cy="2478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6432723" y="1060041"/>
            <a:ext cx="275344" cy="4061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167704" y="3593126"/>
            <a:ext cx="34073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108346" y="1265426"/>
            <a:ext cx="1053833" cy="2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G protein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75346" y="847072"/>
            <a:ext cx="1053833" cy="2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Adenylyl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err="1" smtClean="0">
                <a:solidFill>
                  <a:srgbClr val="000000"/>
                </a:solidFill>
                <a:latin typeface="Arial" charset="0"/>
              </a:rPr>
              <a:t>cyclase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725229" y="3043424"/>
            <a:ext cx="2054889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G protein-coupled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558702" y="3461776"/>
            <a:ext cx="1188300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Second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messenger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937583" y="5815011"/>
            <a:ext cx="2069827" cy="25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Cellular responses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513881" y="4365715"/>
            <a:ext cx="994063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Protein</a:t>
            </a:r>
            <a:br>
              <a:rPr lang="en-US" sz="165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kinase A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093413" y="2453244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GTP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780669" y="3205623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5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662238" y="3618652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50" dirty="0" err="1" smtClean="0">
                <a:solidFill>
                  <a:srgbClr val="000000"/>
                </a:solidFill>
                <a:latin typeface="Arial" charset="0"/>
              </a:rPr>
              <a:t>cAMP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20913" y="1272909"/>
            <a:ext cx="8499249" cy="523266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The cholera bacterium, </a:t>
            </a:r>
            <a:r>
              <a:rPr lang="en-US" i="1" dirty="0" smtClean="0"/>
              <a:t>Vibrio </a:t>
            </a:r>
            <a:r>
              <a:rPr lang="en-US" i="1" dirty="0" err="1" smtClean="0"/>
              <a:t>cholerae</a:t>
            </a:r>
            <a:r>
              <a:rPr lang="en-US" dirty="0" smtClean="0"/>
              <a:t>, produces a toxin that </a:t>
            </a:r>
            <a:r>
              <a:rPr lang="en-US" b="1" u="sng" dirty="0" smtClean="0"/>
              <a:t>MODIFIES</a:t>
            </a:r>
            <a:r>
              <a:rPr lang="en-US" dirty="0" smtClean="0"/>
              <a:t> a G protein so that it is </a:t>
            </a:r>
            <a:r>
              <a:rPr lang="en-US" b="1" u="sng" dirty="0" smtClean="0"/>
              <a:t>STUCK IN ITS ACTIVE FORM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This modified G protein </a:t>
            </a:r>
            <a:r>
              <a:rPr lang="en-US" b="1" u="sng" dirty="0" smtClean="0"/>
              <a:t>CONTINUALLY</a:t>
            </a:r>
            <a:r>
              <a:rPr lang="en-US" dirty="0" smtClean="0"/>
              <a:t> makes </a:t>
            </a:r>
            <a:r>
              <a:rPr lang="en-US" dirty="0" err="1" smtClean="0"/>
              <a:t>cAMP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Intestinal cells </a:t>
            </a:r>
            <a:r>
              <a:rPr lang="en-US" b="1" u="sng" dirty="0" smtClean="0"/>
              <a:t>CONTINUALLY</a:t>
            </a:r>
            <a:r>
              <a:rPr lang="en-US" b="1" dirty="0" smtClean="0"/>
              <a:t> </a:t>
            </a:r>
            <a:r>
              <a:rPr lang="en-US" dirty="0" smtClean="0"/>
              <a:t>secrete large amounts of salt into the intestines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Water follows by osmosis and an untreated person can soon </a:t>
            </a:r>
            <a:r>
              <a:rPr lang="en-US" sz="4000" b="1" u="sng" dirty="0" smtClean="0"/>
              <a:t>DIE</a:t>
            </a:r>
            <a:r>
              <a:rPr lang="en-US" dirty="0" smtClean="0"/>
              <a:t> from loss of water and salt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/>
              <a:t>Signal Transduction Pathways (STEP 2</a:t>
            </a:r>
            <a:r>
              <a:rPr lang="en-US" dirty="0" smtClean="0"/>
              <a:t>) – </a:t>
            </a:r>
            <a:r>
              <a:rPr lang="en-US" dirty="0" err="1" smtClean="0"/>
              <a:t>cAMP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Concept 11.1: External signals are converted to responses within the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shape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Concept 11.4: Response: Cell signaling leads to regulation of transcription or cytoplasmic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activities</a:t>
            </a:r>
          </a:p>
          <a:p>
            <a:r>
              <a:rPr lang="en-US" sz="2400" dirty="0"/>
              <a:t>Concept 11.5: Apoptosis integrates multiple </a:t>
            </a:r>
            <a:br>
              <a:rPr lang="en-US" sz="2400" dirty="0"/>
            </a:br>
            <a:r>
              <a:rPr lang="en-US" sz="2400" dirty="0"/>
              <a:t>cell-signaling pathways</a:t>
            </a:r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7306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74030D5-F32D-438B-8FE4-CCB928396AE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30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B23EB17-414C-4556-93AF-929C1333758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7DBEB48-4DB9-4433-8680-5E3B6A5E569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9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941EEF1-053B-4464-B7A3-200A3E014EF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7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14EA904-2662-4D96-A726-E532F09CEF9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7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</a:t>
            </a:r>
            <a:r>
              <a:rPr lang="en-US" b="1" u="sng" dirty="0" smtClean="0"/>
              <a:t>THREE</a:t>
            </a:r>
            <a:r>
              <a:rPr lang="en-US" dirty="0" smtClean="0"/>
              <a:t> processes</a:t>
            </a:r>
          </a:p>
          <a:p>
            <a:pPr lvl="1"/>
            <a:r>
              <a:rPr lang="en-US" strike="sngStrike" dirty="0" smtClean="0"/>
              <a:t>1. Reception</a:t>
            </a:r>
          </a:p>
          <a:p>
            <a:pPr lvl="1"/>
            <a:r>
              <a:rPr lang="en-US" sz="2400" strike="sngStrike" dirty="0" smtClean="0"/>
              <a:t>2. Transduction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3. Response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11.1: External signals are converted to responses within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shape</a:t>
            </a:r>
          </a:p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b="1" dirty="0">
                <a:solidFill>
                  <a:srgbClr val="FF0000"/>
                </a:solidFill>
                <a:latin typeface="Arial"/>
              </a:rPr>
              <a:t>Concept 11.4: Response: Cell signaling leads to regulation of transcription or cytoplasmic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activities</a:t>
            </a:r>
          </a:p>
          <a:p>
            <a:r>
              <a:rPr lang="en-US" sz="2000" dirty="0"/>
              <a:t>Concept 11.5: Apoptosis integrates multiple </a:t>
            </a:r>
            <a:br>
              <a:rPr lang="en-US" sz="2000" dirty="0"/>
            </a:br>
            <a:r>
              <a:rPr lang="en-US" sz="2000" dirty="0"/>
              <a:t>cell-signaling pathways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3826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11.4: Response: Cell signaling leads to regulation of transcription or cytoplasmic activities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33550"/>
            <a:ext cx="8499249" cy="4613010"/>
          </a:xfrm>
        </p:spPr>
        <p:txBody>
          <a:bodyPr/>
          <a:lstStyle/>
          <a:p>
            <a:r>
              <a:rPr lang="en-US" dirty="0" smtClean="0"/>
              <a:t>The cell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response to an extracellular signal is called the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output response</a:t>
            </a:r>
            <a:r>
              <a:rPr lang="ja-JP" altLang="en-US" dirty="0" smtClean="0"/>
              <a:t>”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</a:rPr>
              <a:t>     © 2014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09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and Cytoplasmic Responses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desired response of steps 1-3 may </a:t>
            </a:r>
            <a:r>
              <a:rPr lang="en-US" dirty="0"/>
              <a:t>occur in the cytoplasm or in the nucleus</a:t>
            </a:r>
          </a:p>
          <a:p>
            <a:r>
              <a:rPr lang="en-US" dirty="0" smtClean="0"/>
              <a:t>Ultimately, a signal transduction pathway leads to </a:t>
            </a:r>
            <a:r>
              <a:rPr lang="en-US" b="1" u="sng" dirty="0" smtClean="0"/>
              <a:t>REGULATION</a:t>
            </a:r>
            <a:r>
              <a:rPr lang="en-US" dirty="0" smtClean="0"/>
              <a:t> of cellular activities</a:t>
            </a:r>
          </a:p>
          <a:p>
            <a:r>
              <a:rPr lang="en-US" dirty="0" smtClean="0"/>
              <a:t>Many signaling pathways regulate the synthesis of enzymes or other proteins, usually by </a:t>
            </a:r>
            <a:r>
              <a:rPr lang="en-US" b="1" u="sng" dirty="0" smtClean="0"/>
              <a:t>TURNING GENES ON OR OFF</a:t>
            </a:r>
            <a:r>
              <a:rPr lang="en-US" dirty="0" smtClean="0"/>
              <a:t> in the nucleus</a:t>
            </a:r>
          </a:p>
          <a:p>
            <a:r>
              <a:rPr lang="en-US" dirty="0" smtClean="0"/>
              <a:t>The final activated molecule in the signaling pathway may function as a </a:t>
            </a:r>
            <a:r>
              <a:rPr lang="en-US" b="1" u="sng" dirty="0" smtClean="0"/>
              <a:t>TRANSCRIPTION FACTOR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5aNuclearRespons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697992"/>
            <a:ext cx="6565392" cy="53096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11.15a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06291" y="801338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Growth factor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07095" y="1176455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37672" y="2861599"/>
            <a:ext cx="1035594" cy="7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0000"/>
              </a:lnSpc>
            </a:pPr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Phospho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-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rylation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cascade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304772" y="90150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Reception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979240" y="3330412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50" dirty="0" smtClean="0">
                <a:solidFill>
                  <a:srgbClr val="000000"/>
                </a:solidFill>
                <a:latin typeface="Arial" charset="0"/>
              </a:rPr>
              <a:t>Transduction</a:t>
            </a:r>
            <a:endParaRPr lang="en-US" sz="18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05689" y="55510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NUCLEUS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528281" y="984333"/>
            <a:ext cx="656245" cy="887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705853" y="1393506"/>
            <a:ext cx="463232" cy="2238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686744" y="5195732"/>
            <a:ext cx="837677" cy="1698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584571" y="435876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610069" y="5000528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transcription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factor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2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/>
              </a:rPr>
              <a:t>Concept 11.1: External signals are converted to responses within the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cell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shape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Concept 11.4: Response: Cell signaling leads to regulation of transcription or cytoplasmic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activities</a:t>
            </a:r>
          </a:p>
          <a:p>
            <a:r>
              <a:rPr lang="en-US" sz="2000" dirty="0"/>
              <a:t>Concept 11.5: Apoptosis integrates multiple </a:t>
            </a:r>
            <a:br>
              <a:rPr lang="en-US" sz="2000" dirty="0"/>
            </a:br>
            <a:r>
              <a:rPr lang="en-US" sz="2000" dirty="0"/>
              <a:t>cell-signaling pathways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3653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5bNuclearRespons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10312"/>
            <a:ext cx="6565392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11.15b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645052" y="5990370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NUCLEUS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01850" y="1972770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54955" y="458323"/>
            <a:ext cx="1035594" cy="7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0000"/>
              </a:lnSpc>
            </a:pPr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Phospho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-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rylation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cascade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976620" y="936699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50" dirty="0" smtClean="0">
                <a:solidFill>
                  <a:srgbClr val="000000"/>
                </a:solidFill>
                <a:latin typeface="Arial" charset="0"/>
              </a:rPr>
              <a:t>Transduction</a:t>
            </a:r>
            <a:endParaRPr lang="en-US" sz="18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06182" y="3425610"/>
            <a:ext cx="985162" cy="9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transcription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factor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782608" y="3425610"/>
            <a:ext cx="985162" cy="9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Active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transcription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factor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932359" y="3328212"/>
            <a:ext cx="634987" cy="2211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376165" y="4047324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236864" y="4027389"/>
            <a:ext cx="442351" cy="2497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726670" y="46855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DNA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159356" y="4252467"/>
            <a:ext cx="175440" cy="30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080971" y="53216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Gene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511072" y="6031807"/>
            <a:ext cx="678319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mRNA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Left Brace 23"/>
          <p:cNvSpPr/>
          <p:nvPr/>
        </p:nvSpPr>
        <p:spPr bwMode="auto">
          <a:xfrm rot="16200000">
            <a:off x="6262816" y="4305486"/>
            <a:ext cx="183253" cy="1950962"/>
          </a:xfrm>
          <a:prstGeom prst="leftBrace">
            <a:avLst>
              <a:gd name="adj1" fmla="val 5036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hangingPunct="0"/>
            <a:endParaRPr lang="en-US" sz="1900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3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signaling </a:t>
            </a:r>
            <a:r>
              <a:rPr lang="en-US" dirty="0"/>
              <a:t>pathways </a:t>
            </a:r>
            <a:r>
              <a:rPr lang="en-US" dirty="0" smtClean="0"/>
              <a:t>affect </a:t>
            </a:r>
            <a:r>
              <a:rPr lang="en-US" dirty="0"/>
              <a:t>the overall </a:t>
            </a:r>
            <a:r>
              <a:rPr lang="en-US" b="1" u="sng" dirty="0" smtClean="0"/>
              <a:t>BEHAVIOR</a:t>
            </a:r>
            <a:r>
              <a:rPr lang="en-US" dirty="0" smtClean="0"/>
              <a:t> </a:t>
            </a:r>
            <a:r>
              <a:rPr lang="en-US" dirty="0"/>
              <a:t>of a </a:t>
            </a:r>
            <a:r>
              <a:rPr lang="en-US" dirty="0" smtClean="0"/>
              <a:t>cell</a:t>
            </a:r>
          </a:p>
          <a:p>
            <a:pPr lvl="1"/>
            <a:r>
              <a:rPr lang="en-US" dirty="0" smtClean="0"/>
              <a:t>Ex: a </a:t>
            </a:r>
            <a:r>
              <a:rPr lang="en-US" dirty="0"/>
              <a:t>signal could lead to cell </a:t>
            </a:r>
            <a:r>
              <a:rPr lang="en-US" dirty="0" smtClean="0"/>
              <a:t>division</a:t>
            </a:r>
          </a:p>
          <a:p>
            <a:r>
              <a:rPr lang="en-US" dirty="0" smtClean="0"/>
              <a:t>Some signaling pathways regulate the </a:t>
            </a:r>
            <a:r>
              <a:rPr lang="en-US" b="1" u="sng" dirty="0" smtClean="0"/>
              <a:t>ACTIVITY</a:t>
            </a:r>
            <a:r>
              <a:rPr lang="en-US" dirty="0" smtClean="0"/>
              <a:t> of enzymes </a:t>
            </a:r>
          </a:p>
          <a:p>
            <a:pPr lvl="1"/>
            <a:r>
              <a:rPr lang="en-US" dirty="0" smtClean="0"/>
              <a:t>For example, a signal could a change in cell metabolism…</a:t>
            </a:r>
          </a:p>
          <a:p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Nuclear and Cytoplasmic Responses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6_CytoplasmicResp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9224"/>
            <a:ext cx="8546592" cy="5407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11.16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18803" y="691808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50" dirty="0" smtClean="0">
                <a:solidFill>
                  <a:srgbClr val="000000"/>
                </a:solidFill>
                <a:latin typeface="Arial" charset="0"/>
              </a:rPr>
              <a:t>Reception</a:t>
            </a: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692063" y="712062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Transduction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731442" y="1027091"/>
            <a:ext cx="889955" cy="38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 protein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071086" y="1553779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Active G protein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molecules)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741284" y="1854038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adenylyl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cyclase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012015" y="2385649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Active adenylyl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cyclase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706072" y="2848347"/>
            <a:ext cx="442020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20834" y="3148610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Cyclic AMP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977557" y="3414412"/>
            <a:ext cx="1490494" cy="37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protein kinase A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391033" y="3941100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Active protein kinase A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790505" y="4261045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phosphorylase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kinase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272895" y="4763125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Active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phosphorylase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kinase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297505" y="5619608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Active glycogen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phosphorylase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741280" y="5024003"/>
            <a:ext cx="2095953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Inactive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glycogen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phosphorylase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960113" y="5132294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Glycogen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24319" y="4708978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792746" y="5535924"/>
            <a:ext cx="1731698" cy="39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Glucose 1-phosphate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(10</a:t>
            </a:r>
            <a:r>
              <a:rPr lang="en-US" sz="1300" baseline="30000" dirty="0" smtClean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molecules)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08116" y="949840"/>
            <a:ext cx="3881887" cy="58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Binding of epinephrine to G protein-coupled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(1 molecule)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787400"/>
            <a:ext cx="7937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5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</a:t>
            </a:r>
            <a:r>
              <a:rPr lang="en-US" b="1" u="sng" dirty="0" smtClean="0"/>
              <a:t>THREE</a:t>
            </a:r>
            <a:r>
              <a:rPr lang="en-US" dirty="0" smtClean="0"/>
              <a:t> processes</a:t>
            </a:r>
          </a:p>
          <a:p>
            <a:pPr lvl="1"/>
            <a:r>
              <a:rPr lang="en-US" strike="sngStrike" dirty="0" smtClean="0"/>
              <a:t>1. Reception</a:t>
            </a:r>
          </a:p>
          <a:p>
            <a:pPr lvl="1"/>
            <a:r>
              <a:rPr lang="en-US" sz="2400" strike="sngStrike" dirty="0" smtClean="0"/>
              <a:t>2. Transduction</a:t>
            </a:r>
          </a:p>
          <a:p>
            <a:pPr lvl="1"/>
            <a:r>
              <a:rPr lang="en-US" sz="2400" strike="sngStrike" dirty="0" smtClean="0"/>
              <a:t>3. Response</a:t>
            </a:r>
            <a:endParaRPr lang="en-US" sz="2400" strike="sngStrike" dirty="0"/>
          </a:p>
        </p:txBody>
      </p:sp>
    </p:spTree>
    <p:extLst>
      <p:ext uri="{BB962C8B-B14F-4D97-AF65-F5344CB8AC3E}">
        <p14:creationId xmlns:p14="http://schemas.microsoft.com/office/powerpoint/2010/main" val="246261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386ED76-D85F-4983-9E60-FF4FDE5B192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5EBE843-831A-47F0-BF70-18DCC0B5E0D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78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11.1: External signals are converted to responses within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11.2: Reception: A signaling molecule binds to a receptor protein, causing it to change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shape</a:t>
            </a:r>
          </a:p>
          <a:p>
            <a:r>
              <a:rPr lang="en-US" sz="2000" strike="sngStrike" dirty="0">
                <a:solidFill>
                  <a:srgbClr val="000000"/>
                </a:solidFill>
                <a:latin typeface="Arial"/>
              </a:rPr>
              <a:t>Concept 11.3: Transduction: Cascades of molecular interactions relay signals from receptors to target molecules in the </a:t>
            </a:r>
            <a:r>
              <a:rPr lang="en-US" sz="2000" strike="sngStrike" dirty="0" smtClean="0">
                <a:solidFill>
                  <a:srgbClr val="000000"/>
                </a:solidFill>
                <a:latin typeface="Arial"/>
              </a:rPr>
              <a:t>cell</a:t>
            </a:r>
          </a:p>
          <a:p>
            <a:r>
              <a:rPr lang="en-US" sz="2000" strike="sngStrike" dirty="0">
                <a:latin typeface="Arial"/>
              </a:rPr>
              <a:t>Concept 11.4: Response: Cell signaling leads to regulation of transcription or cytoplasmic </a:t>
            </a:r>
            <a:r>
              <a:rPr lang="en-US" sz="2000" strike="sngStrike" dirty="0" smtClean="0">
                <a:latin typeface="Arial"/>
              </a:rPr>
              <a:t>activities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11.5: Apoptosis integrates multiple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cell-signaling pathways</a:t>
            </a:r>
            <a:endParaRPr lang="en-US" b="1" dirty="0" smtClean="0">
              <a:solidFill>
                <a:srgbClr val="FF0000"/>
              </a:solidFill>
              <a:latin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5438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11.5: Apoptosis integrates multiple </a:t>
            </a:r>
            <a:br>
              <a:rPr lang="en-US" dirty="0" smtClean="0"/>
            </a:br>
            <a:r>
              <a:rPr lang="en-US" dirty="0" smtClean="0"/>
              <a:t>cell-signaling pathways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Cells that are infected or damaged or have reached the end of their functional lives often undergo “programmed cell death” called </a:t>
            </a:r>
            <a:r>
              <a:rPr lang="en-US" b="1" dirty="0"/>
              <a:t>a</a:t>
            </a:r>
            <a:r>
              <a:rPr lang="en-US" b="1" dirty="0" smtClean="0"/>
              <a:t>poptosis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Components of the cell are chopped up and packaged into vesicles that are digested by scavenger cells</a:t>
            </a:r>
          </a:p>
          <a:p>
            <a:pPr lvl="1"/>
            <a:r>
              <a:rPr lang="en-US" dirty="0" smtClean="0"/>
              <a:t>Apoptosis prevents enzymes from leaking out of a dying cell and damaging neighboring cells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9ApoptosisWBC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475232"/>
            <a:ext cx="6644640" cy="37551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11.19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5041" y="4693421"/>
            <a:ext cx="439257" cy="151186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231008" y="4853659"/>
            <a:ext cx="652513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 µm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11.1: External signals are converted to responses within the cell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Cells </a:t>
            </a:r>
            <a:r>
              <a:rPr lang="en-US" dirty="0"/>
              <a:t>in a multicellular organism communicate via </a:t>
            </a:r>
            <a:r>
              <a:rPr lang="en-US" dirty="0" smtClean="0"/>
              <a:t>local and long-distance </a:t>
            </a:r>
            <a:r>
              <a:rPr lang="en-US" b="1" u="sng" dirty="0" smtClean="0"/>
              <a:t>SIGNALING MOLECULES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Apoptosis evolved early in animal evolution and is essential for the </a:t>
            </a:r>
            <a:r>
              <a:rPr lang="en-US" b="1" u="sng" dirty="0" smtClean="0"/>
              <a:t>DEVELOPMENT AND MAINTENANCE</a:t>
            </a:r>
            <a:r>
              <a:rPr lang="en-US" dirty="0" smtClean="0"/>
              <a:t> of all animals</a:t>
            </a:r>
          </a:p>
          <a:p>
            <a:r>
              <a:rPr lang="en-US" dirty="0" smtClean="0"/>
              <a:t>For example, apoptosis is a normal part of development of hands and feet in humans </a:t>
            </a:r>
            <a:br>
              <a:rPr lang="en-US" dirty="0" smtClean="0"/>
            </a:br>
            <a:r>
              <a:rPr lang="en-US" dirty="0" smtClean="0"/>
              <a:t>(and paws in other mammals)</a:t>
            </a:r>
          </a:p>
          <a:p>
            <a:r>
              <a:rPr lang="en-US" dirty="0" smtClean="0"/>
              <a:t>Apoptosis may be involved in some diseases </a:t>
            </a:r>
            <a:br>
              <a:rPr lang="en-US" dirty="0" smtClean="0"/>
            </a:br>
            <a:r>
              <a:rPr lang="en-US" dirty="0" smtClean="0"/>
              <a:t>(for example, Parkinson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and Alzheimer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s); interference with apoptosis may contribute to some cancers</a:t>
            </a:r>
          </a:p>
          <a:p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Concept 11.5: Apoptosis integrates multiple </a:t>
            </a:r>
            <a:br>
              <a:rPr lang="en-US" dirty="0" smtClean="0"/>
            </a:br>
            <a:r>
              <a:rPr lang="en-US" dirty="0" smtClean="0"/>
              <a:t>cell-signaling pathways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1_ApoptosisPaw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002536"/>
            <a:ext cx="8546592" cy="2700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054426" y="2826024"/>
            <a:ext cx="249147" cy="6562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916578" y="2795642"/>
            <a:ext cx="164073" cy="6927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7906343" y="2807795"/>
            <a:ext cx="54690" cy="5104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841429" y="2293475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Interdigital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tissue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053671" y="2825535"/>
            <a:ext cx="249147" cy="6562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915823" y="2795153"/>
            <a:ext cx="164073" cy="6927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7905588" y="2807306"/>
            <a:ext cx="54690" cy="5104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198465" y="2445387"/>
            <a:ext cx="613581" cy="2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1 mm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137356" y="2695324"/>
            <a:ext cx="708235" cy="100541"/>
            <a:chOff x="8276167" y="4567767"/>
            <a:chExt cx="509058" cy="100541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657209" y="2042796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Cells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undergoing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apoptosis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823925" y="2067858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Space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between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digits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9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754A286-D2A7-484B-AB48-A463FEF3B195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8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1F89D98-62AE-4881-A1E7-74C1A718247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1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550" y="2720975"/>
            <a:ext cx="7772400" cy="1470025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441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REVIEW: </a:t>
            </a:r>
            <a:br>
              <a:rPr lang="en-US" dirty="0" smtClean="0"/>
            </a:br>
            <a:r>
              <a:rPr lang="en-US" dirty="0" smtClean="0"/>
              <a:t>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three processes</a:t>
            </a:r>
          </a:p>
          <a:p>
            <a:pPr lvl="1"/>
            <a:r>
              <a:rPr lang="en-US" b="1" dirty="0" smtClean="0"/>
              <a:t>1. </a:t>
            </a:r>
            <a:r>
              <a:rPr lang="en-US" b="1" dirty="0"/>
              <a:t>Reception: the target cell detects a signaling molecule that binds to a receptor protein on the cell </a:t>
            </a:r>
            <a:r>
              <a:rPr lang="en-US" b="1" dirty="0" smtClean="0"/>
              <a:t>surface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 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Signaling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83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REVIEW: </a:t>
            </a:r>
            <a:br>
              <a:rPr lang="en-US" dirty="0" smtClean="0"/>
            </a:br>
            <a:r>
              <a:rPr lang="en-US" dirty="0" smtClean="0"/>
              <a:t>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three processes</a:t>
            </a:r>
          </a:p>
          <a:p>
            <a:pPr lvl="1"/>
            <a:r>
              <a:rPr lang="en-US" dirty="0" smtClean="0"/>
              <a:t>1. </a:t>
            </a:r>
            <a:r>
              <a:rPr lang="en-US" dirty="0"/>
              <a:t>Reception: the target cell detects a signaling molecule that binds to a receptor protein on the cell </a:t>
            </a:r>
            <a:r>
              <a:rPr lang="en-US" dirty="0" smtClean="0"/>
              <a:t>surface</a:t>
            </a:r>
          </a:p>
          <a:p>
            <a:pPr lvl="1"/>
            <a:r>
              <a:rPr lang="en-US" b="1" dirty="0" smtClean="0"/>
              <a:t>2. </a:t>
            </a:r>
            <a:r>
              <a:rPr lang="en-US" b="1" dirty="0"/>
              <a:t>Transduction: the binding of the signaling molecule alters the receptor and initiates a signal transduction pathway; transduction often occurs in a series of </a:t>
            </a:r>
            <a:r>
              <a:rPr lang="en-US" b="1" dirty="0" smtClean="0"/>
              <a:t>steps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8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11.6-2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 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Signaling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654575" y="2246400"/>
            <a:ext cx="206488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128400" y="227352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Transduction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26905" y="2299241"/>
            <a:ext cx="224367" cy="233119"/>
            <a:chOff x="5427570" y="327780"/>
            <a:chExt cx="224367" cy="233119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23744" y="372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Relay molecules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431285" y="324020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757551" y="323156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134161" y="3248843"/>
            <a:ext cx="27222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REVIEW: </a:t>
            </a:r>
            <a:br>
              <a:rPr lang="en-US" dirty="0" smtClean="0"/>
            </a:br>
            <a:r>
              <a:rPr lang="en-US" dirty="0" smtClean="0"/>
              <a:t>The Three Stages of Cell Signaling</a:t>
            </a:r>
            <a:endParaRPr lang="en-US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ells receiving signals go through three processes</a:t>
            </a:r>
          </a:p>
          <a:p>
            <a:pPr lvl="1"/>
            <a:r>
              <a:rPr lang="en-US" dirty="0" smtClean="0"/>
              <a:t>1. </a:t>
            </a:r>
            <a:r>
              <a:rPr lang="en-US" dirty="0"/>
              <a:t>Reception: the target cell detects a signaling molecule that binds to a receptor protein on the cell </a:t>
            </a:r>
            <a:r>
              <a:rPr lang="en-US" dirty="0" smtClean="0"/>
              <a:t>surface</a:t>
            </a:r>
          </a:p>
          <a:p>
            <a:pPr lvl="1"/>
            <a:r>
              <a:rPr lang="en-US" dirty="0" smtClean="0"/>
              <a:t>2. </a:t>
            </a:r>
            <a:r>
              <a:rPr lang="en-US" dirty="0"/>
              <a:t>Transduction: the binding of the signaling molecule alters the receptor and initiates a signal transduction pathway; transduction often occurs in a series of </a:t>
            </a:r>
            <a:r>
              <a:rPr lang="en-US" dirty="0" smtClean="0"/>
              <a:t>steps</a:t>
            </a:r>
          </a:p>
          <a:p>
            <a:pPr lvl="1"/>
            <a:r>
              <a:rPr lang="en-US" b="1" dirty="0" smtClean="0"/>
              <a:t>3. Response</a:t>
            </a:r>
            <a:r>
              <a:rPr lang="en-US" b="1" dirty="0"/>
              <a:t>: the transduced signal triggers a specific response in the target cell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8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11.1: External signals are converted to responses within the cell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Signaling: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local signaling, animal cells may communicate by </a:t>
            </a:r>
            <a:r>
              <a:rPr lang="en-US" b="1" u="sng" dirty="0" smtClean="0"/>
              <a:t>DIRECT CONTACT</a:t>
            </a:r>
          </a:p>
          <a:p>
            <a:pPr lvl="2"/>
            <a:r>
              <a:rPr lang="en-US" dirty="0"/>
              <a:t>Animal and plant cells have </a:t>
            </a:r>
            <a:r>
              <a:rPr lang="en-US" u="sng" dirty="0"/>
              <a:t>cell junctions</a:t>
            </a:r>
            <a:r>
              <a:rPr lang="en-US" dirty="0"/>
              <a:t> that </a:t>
            </a:r>
            <a:r>
              <a:rPr lang="en-US" b="1" u="sng" dirty="0"/>
              <a:t>DIRECTLY</a:t>
            </a:r>
            <a:r>
              <a:rPr lang="en-US" dirty="0"/>
              <a:t> connect the cytoplasm of adjacent cells</a:t>
            </a:r>
          </a:p>
          <a:p>
            <a:pPr lvl="3"/>
            <a:r>
              <a:rPr lang="en-US" dirty="0"/>
              <a:t>Signaling </a:t>
            </a:r>
            <a:r>
              <a:rPr lang="en-US" dirty="0" smtClean="0"/>
              <a:t>molecules in </a:t>
            </a:r>
            <a:r>
              <a:rPr lang="en-US" dirty="0"/>
              <a:t>the cytosol can pass freely between adjacent cells</a:t>
            </a:r>
          </a:p>
          <a:p>
            <a:pPr lvl="2"/>
            <a:r>
              <a:rPr lang="en-US" dirty="0" smtClean="0"/>
              <a:t>These cells can also undergo </a:t>
            </a:r>
            <a:r>
              <a:rPr lang="en-US" u="sng" dirty="0" smtClean="0"/>
              <a:t>cell-cell recognition</a:t>
            </a:r>
            <a:r>
              <a:rPr lang="en-US" dirty="0" smtClean="0"/>
              <a:t> (another form of local signaling via direct contact)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11.6-3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 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Signaling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Reception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654575" y="2246400"/>
            <a:ext cx="206488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128400" y="227352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Transduction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26905" y="2299241"/>
            <a:ext cx="224367" cy="233119"/>
            <a:chOff x="5427570" y="327780"/>
            <a:chExt cx="224367" cy="233119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23744" y="372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Relay molecules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431285" y="324020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757551" y="323156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134161" y="3248843"/>
            <a:ext cx="27222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162277" y="2263680"/>
            <a:ext cx="154650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558342" y="229080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256847" y="2316521"/>
            <a:ext cx="224367" cy="233119"/>
            <a:chOff x="5427570" y="327780"/>
            <a:chExt cx="224367" cy="233119"/>
          </a:xfrm>
        </p:grpSpPr>
        <p:sp>
          <p:nvSpPr>
            <p:cNvPr id="33" name="Oval 32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422806" y="3035848"/>
            <a:ext cx="1289485" cy="82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Activation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of cellular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response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5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0723" y="85691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http://www.wiley.com/legacy/college/boyer/0470003790/animations/signal_transduction/</a:t>
            </a:r>
            <a:r>
              <a:rPr lang="en-US" dirty="0" smtClean="0">
                <a:hlinkClick r:id="rId2"/>
              </a:rPr>
              <a:t>signal_transduction.htm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264417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http://bcs.whfreeman.com/webpub/Ektron/pol1e/Animated%20Tutorials/at0505/</a:t>
            </a:r>
            <a:r>
              <a:rPr lang="en-US" dirty="0" smtClean="0">
                <a:hlinkClick r:id="rId3"/>
              </a:rPr>
              <a:t>at_0505_sig_trans_path.html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348" y="105824"/>
            <a:ext cx="142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DO THIS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20603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4DirectContac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134112"/>
            <a:ext cx="707745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11.4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269151" y="141949"/>
            <a:ext cx="2109674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Plasma membranes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3914588" y="433294"/>
            <a:ext cx="485588" cy="4557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385235" y="425824"/>
            <a:ext cx="582706" cy="4482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646103" y="298825"/>
            <a:ext cx="390132" cy="338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063150" y="134374"/>
            <a:ext cx="1101143" cy="2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Cell wall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057856" y="3251388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Cell junctions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057857" y="6245306"/>
            <a:ext cx="1101143" cy="2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Cell-cell recognition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133625" y="2411918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Gap junctions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between animal cells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756862" y="2419389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Plasmodesmata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between plant cells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0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ong-distance signaling: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lants and animals use signaling molecules called </a:t>
            </a:r>
            <a:r>
              <a:rPr lang="en-US" b="1" dirty="0" smtClean="0"/>
              <a:t>hormones 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ormonal signaling = endocrine signaling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dirty="0" smtClean="0"/>
              <a:t>Concept 11.1: External signals are converted to responses within the cell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3630</TotalTime>
  <Words>2897</Words>
  <Application>Microsoft Macintosh PowerPoint</Application>
  <PresentationFormat>On-screen Show (4:3)</PresentationFormat>
  <Paragraphs>484</Paragraphs>
  <Slides>71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71</vt:i4>
      </vt:variant>
    </vt:vector>
  </HeadingPairs>
  <TitlesOfParts>
    <vt:vector size="87" baseType="lpstr">
      <vt:lpstr>Campbell_10e_Lecture_Template</vt:lpstr>
      <vt:lpstr>11_Blank</vt:lpstr>
      <vt:lpstr>16_Blank</vt:lpstr>
      <vt:lpstr>17_Blank</vt:lpstr>
      <vt:lpstr>18_Blank</vt:lpstr>
      <vt:lpstr>22_Blank</vt:lpstr>
      <vt:lpstr>23_Blank</vt:lpstr>
      <vt:lpstr>32_Blank</vt:lpstr>
      <vt:lpstr>35_Blank</vt:lpstr>
      <vt:lpstr>40_Blank</vt:lpstr>
      <vt:lpstr>42_Blank</vt:lpstr>
      <vt:lpstr>48_Blank</vt:lpstr>
      <vt:lpstr>49_Blank</vt:lpstr>
      <vt:lpstr>50_Blank</vt:lpstr>
      <vt:lpstr>58_Blank</vt:lpstr>
      <vt:lpstr>62_Blank</vt:lpstr>
      <vt:lpstr>PowerPoint Presentation</vt:lpstr>
      <vt:lpstr>How to explain text messaging</vt:lpstr>
      <vt:lpstr>Cellular Messaging</vt:lpstr>
      <vt:lpstr>Overview</vt:lpstr>
      <vt:lpstr>Overview</vt:lpstr>
      <vt:lpstr>Concept 11.1: External signals are converted to responses within the cell</vt:lpstr>
      <vt:lpstr>Concept 11.1: External signals are converted to responses within the cell</vt:lpstr>
      <vt:lpstr>Figure 11.4</vt:lpstr>
      <vt:lpstr>Concept 11.1: External signals are converted to responses within the cell</vt:lpstr>
      <vt:lpstr>Figure 11.5</vt:lpstr>
      <vt:lpstr>Concept 11.1: External signals are converted to responses within the cell</vt:lpstr>
      <vt:lpstr>PREVIEW: The Three Stages of Cell Signaling</vt:lpstr>
      <vt:lpstr>PowerPoint Presentation</vt:lpstr>
      <vt:lpstr>PowerPoint Presentation</vt:lpstr>
      <vt:lpstr>PowerPoint Presentation</vt:lpstr>
      <vt:lpstr>Overview</vt:lpstr>
      <vt:lpstr>Concept 11.2: Reception: A signaling molecule binds to a receptor protein, causing it to change shape</vt:lpstr>
      <vt:lpstr>Receptors in the Plasma Membrane</vt:lpstr>
      <vt:lpstr>Receptors in the Plasma Membrane</vt:lpstr>
      <vt:lpstr>Figure 11.8ba</vt:lpstr>
      <vt:lpstr>Figure 11.8bb</vt:lpstr>
      <vt:lpstr>Intracellular Receptors</vt:lpstr>
      <vt:lpstr>Figure 11.9</vt:lpstr>
      <vt:lpstr>PowerPoint Presentation</vt:lpstr>
      <vt:lpstr>PowerPoint Presentation</vt:lpstr>
      <vt:lpstr>PowerPoint Presentation</vt:lpstr>
      <vt:lpstr>REMEMBER: The Three Stages of Cell Signaling</vt:lpstr>
      <vt:lpstr>Overview</vt:lpstr>
      <vt:lpstr>Concept 11.3: Transduction: Cascades of molecular interactions relay signals from receptors to target molecules in the cell</vt:lpstr>
      <vt:lpstr>Signal Transduction Pathways (STEP 2)</vt:lpstr>
      <vt:lpstr>Signal Transduction Pathways (STEP 2) – Phosphorylation</vt:lpstr>
      <vt:lpstr>Figure 11.10</vt:lpstr>
      <vt:lpstr>Signal Transduction Pathways (STEP 2) – DEphosphorylatyion</vt:lpstr>
      <vt:lpstr>Signal Transduction Pathways (STEP 2) – Second Messengers (helpers)</vt:lpstr>
      <vt:lpstr>Signal Transduction Pathways (STEP 2) – cAMP</vt:lpstr>
      <vt:lpstr>Figure 11.11a</vt:lpstr>
      <vt:lpstr>Signal Transduction Pathways (STEP 2) – cAMP</vt:lpstr>
      <vt:lpstr>Figure 11.12</vt:lpstr>
      <vt:lpstr>Signal Transduction Pathways (STEP 2) –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 The Three Stages of Cell Signaling</vt:lpstr>
      <vt:lpstr>Overview</vt:lpstr>
      <vt:lpstr>Concept 11.4: Response: Cell signaling leads to regulation of transcription or cytoplasmic activities</vt:lpstr>
      <vt:lpstr>Nuclear and Cytoplasmic Responses</vt:lpstr>
      <vt:lpstr>Figure 11.15a</vt:lpstr>
      <vt:lpstr>Figure 11.15b</vt:lpstr>
      <vt:lpstr>Nuclear and Cytoplasmic Responses</vt:lpstr>
      <vt:lpstr>Figure 11.16</vt:lpstr>
      <vt:lpstr>PowerPoint Presentation</vt:lpstr>
      <vt:lpstr>REMEMBER: The Three Stages of Cell Signaling</vt:lpstr>
      <vt:lpstr>PowerPoint Presentation</vt:lpstr>
      <vt:lpstr>PowerPoint Presentation</vt:lpstr>
      <vt:lpstr>Overview</vt:lpstr>
      <vt:lpstr>Concept 11.5: Apoptosis integrates multiple  cell-signaling pathways</vt:lpstr>
      <vt:lpstr>Figure 11.19</vt:lpstr>
      <vt:lpstr>Concept 11.5: Apoptosis integrates multiple  cell-signaling pathways</vt:lpstr>
      <vt:lpstr>Figure 11.21</vt:lpstr>
      <vt:lpstr>PowerPoint Presentation</vt:lpstr>
      <vt:lpstr>PowerPoint Presentation</vt:lpstr>
      <vt:lpstr>REVIEW</vt:lpstr>
      <vt:lpstr>LET’S REVIEW:  The Three Stages of Cell Signaling</vt:lpstr>
      <vt:lpstr>Figure 11.6-1</vt:lpstr>
      <vt:lpstr>LET’S REVIEW:  The Three Stages of Cell Signaling</vt:lpstr>
      <vt:lpstr>Figure 11.6-2</vt:lpstr>
      <vt:lpstr>LET’S REVIEW:  The Three Stages of Cell Signaling</vt:lpstr>
      <vt:lpstr>Figure 11.6-3</vt:lpstr>
      <vt:lpstr>PowerPoint Presentation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411</cp:revision>
  <cp:lastPrinted>2005-03-24T12:52:04Z</cp:lastPrinted>
  <dcterms:created xsi:type="dcterms:W3CDTF">2010-10-31T21:38:30Z</dcterms:created>
  <dcterms:modified xsi:type="dcterms:W3CDTF">2017-11-14T17:14:33Z</dcterms:modified>
</cp:coreProperties>
</file>