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mpg"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2" r:id="rId1"/>
    <p:sldMasterId id="2147483748" r:id="rId2"/>
    <p:sldMasterId id="2147483750" r:id="rId3"/>
    <p:sldMasterId id="2147483752" r:id="rId4"/>
    <p:sldMasterId id="2147483754" r:id="rId5"/>
    <p:sldMasterId id="2147483756" r:id="rId6"/>
    <p:sldMasterId id="2147483762" r:id="rId7"/>
    <p:sldMasterId id="2147483764" r:id="rId8"/>
    <p:sldMasterId id="2147483766" r:id="rId9"/>
    <p:sldMasterId id="2147483794" r:id="rId10"/>
    <p:sldMasterId id="2147483798" r:id="rId11"/>
    <p:sldMasterId id="2147483814" r:id="rId12"/>
    <p:sldMasterId id="2147483816" r:id="rId13"/>
    <p:sldMasterId id="2147483818" r:id="rId14"/>
    <p:sldMasterId id="2147483820" r:id="rId15"/>
    <p:sldMasterId id="2147483826" r:id="rId16"/>
    <p:sldMasterId id="2147483830" r:id="rId17"/>
    <p:sldMasterId id="2147483832" r:id="rId18"/>
    <p:sldMasterId id="2147483836" r:id="rId19"/>
    <p:sldMasterId id="2147483838" r:id="rId20"/>
    <p:sldMasterId id="2147483856" r:id="rId21"/>
  </p:sldMasterIdLst>
  <p:notesMasterIdLst>
    <p:notesMasterId r:id="rId98"/>
  </p:notesMasterIdLst>
  <p:handoutMasterIdLst>
    <p:handoutMasterId r:id="rId99"/>
  </p:handoutMasterIdLst>
  <p:sldIdLst>
    <p:sldId id="256" r:id="rId22"/>
    <p:sldId id="300" r:id="rId23"/>
    <p:sldId id="303" r:id="rId24"/>
    <p:sldId id="570" r:id="rId25"/>
    <p:sldId id="571" r:id="rId26"/>
    <p:sldId id="301" r:id="rId27"/>
    <p:sldId id="302" r:id="rId28"/>
    <p:sldId id="304" r:id="rId29"/>
    <p:sldId id="576" r:id="rId30"/>
    <p:sldId id="352" r:id="rId31"/>
    <p:sldId id="504" r:id="rId32"/>
    <p:sldId id="505" r:id="rId33"/>
    <p:sldId id="503" r:id="rId34"/>
    <p:sldId id="306" r:id="rId35"/>
    <p:sldId id="506" r:id="rId36"/>
    <p:sldId id="581" r:id="rId37"/>
    <p:sldId id="582" r:id="rId38"/>
    <p:sldId id="583" r:id="rId39"/>
    <p:sldId id="584" r:id="rId40"/>
    <p:sldId id="572" r:id="rId41"/>
    <p:sldId id="305" r:id="rId42"/>
    <p:sldId id="308" r:id="rId43"/>
    <p:sldId id="507" r:id="rId44"/>
    <p:sldId id="566" r:id="rId45"/>
    <p:sldId id="311" r:id="rId46"/>
    <p:sldId id="310" r:id="rId47"/>
    <p:sldId id="510" r:id="rId48"/>
    <p:sldId id="567" r:id="rId49"/>
    <p:sldId id="312" r:id="rId50"/>
    <p:sldId id="511" r:id="rId51"/>
    <p:sldId id="568" r:id="rId52"/>
    <p:sldId id="314" r:id="rId53"/>
    <p:sldId id="512" r:id="rId54"/>
    <p:sldId id="315" r:id="rId55"/>
    <p:sldId id="580" r:id="rId56"/>
    <p:sldId id="316" r:id="rId57"/>
    <p:sldId id="526" r:id="rId58"/>
    <p:sldId id="564" r:id="rId59"/>
    <p:sldId id="528" r:id="rId60"/>
    <p:sldId id="569" r:id="rId61"/>
    <p:sldId id="488" r:id="rId62"/>
    <p:sldId id="317" r:id="rId63"/>
    <p:sldId id="536" r:id="rId64"/>
    <p:sldId id="537" r:id="rId65"/>
    <p:sldId id="538" r:id="rId66"/>
    <p:sldId id="539" r:id="rId67"/>
    <p:sldId id="585" r:id="rId68"/>
    <p:sldId id="586" r:id="rId69"/>
    <p:sldId id="587" r:id="rId70"/>
    <p:sldId id="588" r:id="rId71"/>
    <p:sldId id="589" r:id="rId72"/>
    <p:sldId id="590" r:id="rId73"/>
    <p:sldId id="573" r:id="rId74"/>
    <p:sldId id="318" r:id="rId75"/>
    <p:sldId id="323" r:id="rId76"/>
    <p:sldId id="542" r:id="rId77"/>
    <p:sldId id="321" r:id="rId78"/>
    <p:sldId id="544" r:id="rId79"/>
    <p:sldId id="545" r:id="rId80"/>
    <p:sldId id="322" r:id="rId81"/>
    <p:sldId id="324" r:id="rId82"/>
    <p:sldId id="547" r:id="rId83"/>
    <p:sldId id="325" r:id="rId84"/>
    <p:sldId id="548" r:id="rId85"/>
    <p:sldId id="329" r:id="rId86"/>
    <p:sldId id="330" r:id="rId87"/>
    <p:sldId id="557" r:id="rId88"/>
    <p:sldId id="591" r:id="rId89"/>
    <p:sldId id="592" r:id="rId90"/>
    <p:sldId id="593" r:id="rId91"/>
    <p:sldId id="594" r:id="rId92"/>
    <p:sldId id="595" r:id="rId93"/>
    <p:sldId id="574" r:id="rId94"/>
    <p:sldId id="577" r:id="rId95"/>
    <p:sldId id="578" r:id="rId96"/>
    <p:sldId id="579" r:id="rId97"/>
  </p:sldIdLst>
  <p:sldSz cx="9144000" cy="6858000" type="screen4x3"/>
  <p:notesSz cx="6858000" cy="9144000"/>
  <p:custDataLst>
    <p:tags r:id="rId101"/>
  </p:custDataLst>
  <p:defaultTextStyle>
    <a:defPPr>
      <a:defRPr lang="en-US"/>
    </a:defPPr>
    <a:lvl1pPr algn="l" rtl="0" fontAlgn="base">
      <a:spcBef>
        <a:spcPct val="0"/>
      </a:spcBef>
      <a:spcAft>
        <a:spcPct val="0"/>
      </a:spcAft>
      <a:defRPr sz="2400" kern="1200">
        <a:solidFill>
          <a:schemeClr val="tx1"/>
        </a:solidFill>
        <a:latin typeface="Arial" charset="0"/>
        <a:ea typeface="Geneva" charset="0"/>
        <a:cs typeface="Arial" charset="0"/>
      </a:defRPr>
    </a:lvl1pPr>
    <a:lvl2pPr marL="457200" algn="l" rtl="0" fontAlgn="base">
      <a:spcBef>
        <a:spcPct val="0"/>
      </a:spcBef>
      <a:spcAft>
        <a:spcPct val="0"/>
      </a:spcAft>
      <a:defRPr sz="2400" kern="1200">
        <a:solidFill>
          <a:schemeClr val="tx1"/>
        </a:solidFill>
        <a:latin typeface="Arial" charset="0"/>
        <a:ea typeface="Geneva" charset="0"/>
        <a:cs typeface="Arial" charset="0"/>
      </a:defRPr>
    </a:lvl2pPr>
    <a:lvl3pPr marL="914400" algn="l" rtl="0" fontAlgn="base">
      <a:spcBef>
        <a:spcPct val="0"/>
      </a:spcBef>
      <a:spcAft>
        <a:spcPct val="0"/>
      </a:spcAft>
      <a:defRPr sz="2400" kern="1200">
        <a:solidFill>
          <a:schemeClr val="tx1"/>
        </a:solidFill>
        <a:latin typeface="Arial" charset="0"/>
        <a:ea typeface="Geneva" charset="0"/>
        <a:cs typeface="Arial" charset="0"/>
      </a:defRPr>
    </a:lvl3pPr>
    <a:lvl4pPr marL="1371600" algn="l" rtl="0" fontAlgn="base">
      <a:spcBef>
        <a:spcPct val="0"/>
      </a:spcBef>
      <a:spcAft>
        <a:spcPct val="0"/>
      </a:spcAft>
      <a:defRPr sz="2400" kern="1200">
        <a:solidFill>
          <a:schemeClr val="tx1"/>
        </a:solidFill>
        <a:latin typeface="Arial" charset="0"/>
        <a:ea typeface="Geneva" charset="0"/>
        <a:cs typeface="Arial" charset="0"/>
      </a:defRPr>
    </a:lvl4pPr>
    <a:lvl5pPr marL="1828800" algn="l" rtl="0" fontAlgn="base">
      <a:spcBef>
        <a:spcPct val="0"/>
      </a:spcBef>
      <a:spcAft>
        <a:spcPct val="0"/>
      </a:spcAft>
      <a:defRPr sz="2400" kern="1200">
        <a:solidFill>
          <a:schemeClr val="tx1"/>
        </a:solidFill>
        <a:latin typeface="Arial" charset="0"/>
        <a:ea typeface="Geneva" charset="0"/>
        <a:cs typeface="Arial" charset="0"/>
      </a:defRPr>
    </a:lvl5pPr>
    <a:lvl6pPr marL="2286000" algn="l" defTabSz="457200" rtl="0" eaLnBrk="1" latinLnBrk="0" hangingPunct="1">
      <a:defRPr sz="2400" kern="1200">
        <a:solidFill>
          <a:schemeClr val="tx1"/>
        </a:solidFill>
        <a:latin typeface="Arial" charset="0"/>
        <a:ea typeface="Geneva" charset="0"/>
        <a:cs typeface="Arial" charset="0"/>
      </a:defRPr>
    </a:lvl6pPr>
    <a:lvl7pPr marL="2743200" algn="l" defTabSz="457200" rtl="0" eaLnBrk="1" latinLnBrk="0" hangingPunct="1">
      <a:defRPr sz="2400" kern="1200">
        <a:solidFill>
          <a:schemeClr val="tx1"/>
        </a:solidFill>
        <a:latin typeface="Arial" charset="0"/>
        <a:ea typeface="Geneva" charset="0"/>
        <a:cs typeface="Arial" charset="0"/>
      </a:defRPr>
    </a:lvl7pPr>
    <a:lvl8pPr marL="3200400" algn="l" defTabSz="457200" rtl="0" eaLnBrk="1" latinLnBrk="0" hangingPunct="1">
      <a:defRPr sz="2400" kern="1200">
        <a:solidFill>
          <a:schemeClr val="tx1"/>
        </a:solidFill>
        <a:latin typeface="Arial" charset="0"/>
        <a:ea typeface="Geneva" charset="0"/>
        <a:cs typeface="Arial" charset="0"/>
      </a:defRPr>
    </a:lvl8pPr>
    <a:lvl9pPr marL="3657600" algn="l" defTabSz="457200" rtl="0" eaLnBrk="1" latinLnBrk="0" hangingPunct="1">
      <a:defRPr sz="2400" kern="1200">
        <a:solidFill>
          <a:schemeClr val="tx1"/>
        </a:solidFill>
        <a:latin typeface="Arial" charset="0"/>
        <a:ea typeface="Geneva" charset="0"/>
        <a:cs typeface="Arial" charset="0"/>
      </a:defRPr>
    </a:lvl9pPr>
  </p:defaultTextStyle>
  <p:extLst>
    <p:ext uri="{EFAFB233-063F-42B5-8137-9DF3F51BA10A}">
      <p15:sldGuideLst xmlns="" xmlns:p15="http://schemas.microsoft.com/office/powerpoint/2012/main">
        <p15:guide id="3" orient="horz" pos="1296" userDrawn="1">
          <p15:clr>
            <a:srgbClr val="A4A3A4"/>
          </p15:clr>
        </p15:guide>
        <p15:guide id="5" orient="horz" pos="2160" userDrawn="1">
          <p15:clr>
            <a:srgbClr val="A4A3A4"/>
          </p15:clr>
        </p15:guide>
        <p15:guide id="8"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F8E"/>
    <a:srgbClr val="D2B239"/>
    <a:srgbClr val="EFC335"/>
    <a:srgbClr val="9D002D"/>
    <a:srgbClr val="D9CB27"/>
    <a:srgbClr val="C9C439"/>
    <a:srgbClr val="ADAE2B"/>
    <a:srgbClr val="B2B32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0" autoAdjust="0"/>
    <p:restoredTop sz="97816" autoAdjust="0"/>
  </p:normalViewPr>
  <p:slideViewPr>
    <p:cSldViewPr snapToGrid="0" showGuides="1">
      <p:cViewPr>
        <p:scale>
          <a:sx n="100" d="100"/>
          <a:sy n="100" d="100"/>
        </p:scale>
        <p:origin x="-1792" y="-520"/>
      </p:cViewPr>
      <p:guideLst>
        <p:guide orient="horz" pos="1296"/>
        <p:guide orient="horz" pos="2160"/>
        <p:guide pos="2880"/>
      </p:guideLst>
    </p:cSldViewPr>
  </p:slideViewPr>
  <p:outlineViewPr>
    <p:cViewPr>
      <p:scale>
        <a:sx n="33" d="100"/>
        <a:sy n="33" d="100"/>
      </p:scale>
      <p:origin x="0" y="452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113" d="100"/>
          <a:sy n="113" d="100"/>
        </p:scale>
        <p:origin x="-322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gs" Target="tags/tag1.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97" Type="http://schemas.openxmlformats.org/officeDocument/2006/relationships/slide" Target="slides/slide76.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100" Type="http://schemas.openxmlformats.org/officeDocument/2006/relationships/printerSettings" Target="printerSettings/printerSettings1.bin"/><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s>
</file>

<file path=ppt/_rels/viewProps.xml.rels><?xml version="1.0" encoding="UTF-8" standalone="yes"?>
<Relationships xmlns="http://schemas.openxmlformats.org/package/2006/relationships"><Relationship Id="rId3" Type="http://schemas.openxmlformats.org/officeDocument/2006/relationships/slide" Target="slides/slide43.xml"/><Relationship Id="rId4" Type="http://schemas.openxmlformats.org/officeDocument/2006/relationships/slide" Target="slides/slide62.xml"/><Relationship Id="rId5" Type="http://schemas.openxmlformats.org/officeDocument/2006/relationships/slide" Target="slides/slide67.xml"/><Relationship Id="rId1" Type="http://schemas.openxmlformats.org/officeDocument/2006/relationships/slide" Target="slides/slide11.xml"/><Relationship Id="rId2"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4628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cs typeface="+mn-cs"/>
              </a:defRPr>
            </a:lvl1pPr>
          </a:lstStyle>
          <a:p>
            <a:pPr>
              <a:defRPr/>
            </a:pPr>
            <a:endParaRPr lang="en-US"/>
          </a:p>
        </p:txBody>
      </p:sp>
      <p:sp>
        <p:nvSpPr>
          <p:cNvPr id="4628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4628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fld id="{428B83D0-9A38-8449-8AD4-55F227EFFF9A}" type="slidenum">
              <a:rPr lang="en-US"/>
              <a:pPr/>
              <a:t>‹#›</a:t>
            </a:fld>
            <a:endParaRPr lang="en-US"/>
          </a:p>
        </p:txBody>
      </p:sp>
    </p:spTree>
    <p:extLst>
      <p:ext uri="{BB962C8B-B14F-4D97-AF65-F5344CB8AC3E}">
        <p14:creationId xmlns:p14="http://schemas.microsoft.com/office/powerpoint/2010/main" val="514972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518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8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18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518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fld id="{51450E68-1DA1-7749-89F8-62C3E1ECFDFE}" type="slidenum">
              <a:rPr lang="en-US"/>
              <a:pPr/>
              <a:t>‹#›</a:t>
            </a:fld>
            <a:endParaRPr lang="en-US"/>
          </a:p>
        </p:txBody>
      </p:sp>
    </p:spTree>
    <p:extLst>
      <p:ext uri="{BB962C8B-B14F-4D97-AF65-F5344CB8AC3E}">
        <p14:creationId xmlns:p14="http://schemas.microsoft.com/office/powerpoint/2010/main" val="20583208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AB257163-1558-CA4A-AD2B-452869352182}" type="slidenum">
              <a:rPr lang="en-US" sz="1200">
                <a:latin typeface="Times New Roman" charset="0"/>
              </a:rPr>
              <a:pPr/>
              <a:t>1</a:t>
            </a:fld>
            <a:endParaRPr lang="en-US" sz="1200">
              <a:latin typeface="Times New Roman"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5535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Compared to most prokaryotic cells, eukaryotic cells typically have</a:t>
            </a:r>
          </a:p>
          <a:p>
            <a:r>
              <a:rPr lang="en-US" smtClean="0"/>
              <a:t>https://www.polleverywhere.com/multiple_choice_polls/opO7AHeHprWnwe4</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19</a:t>
            </a:fld>
            <a:endParaRPr lang="en-US"/>
          </a:p>
        </p:txBody>
      </p:sp>
    </p:spTree>
    <p:extLst>
      <p:ext uri="{BB962C8B-B14F-4D97-AF65-F5344CB8AC3E}">
        <p14:creationId xmlns:p14="http://schemas.microsoft.com/office/powerpoint/2010/main" val="3667913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12.6 </a:t>
            </a:r>
            <a:r>
              <a:rPr lang="en-US" dirty="0">
                <a:solidFill>
                  <a:srgbClr val="000000"/>
                </a:solidFill>
                <a:latin typeface="Times New Roman"/>
                <a:ea typeface="Times New Roman"/>
                <a:cs typeface="Times New Roman"/>
              </a:rPr>
              <a:t>The cell cycle</a:t>
            </a:r>
            <a:endParaRPr lang="en-US" dirty="0">
              <a:latin typeface="Times New Roman"/>
              <a:cs typeface="Times New Roman"/>
            </a:endParaRPr>
          </a:p>
        </p:txBody>
      </p:sp>
    </p:spTree>
    <p:extLst>
      <p:ext uri="{BB962C8B-B14F-4D97-AF65-F5344CB8AC3E}">
        <p14:creationId xmlns:p14="http://schemas.microsoft.com/office/powerpoint/2010/main" val="232940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12.UN02 </a:t>
            </a:r>
            <a:r>
              <a:rPr lang="en-US" dirty="0">
                <a:solidFill>
                  <a:srgbClr val="000000"/>
                </a:solidFill>
                <a:latin typeface="Times New Roman"/>
                <a:ea typeface="Times New Roman"/>
                <a:cs typeface="Times New Roman"/>
              </a:rPr>
              <a:t>Summary of key concepts: mitotic (M) phase</a:t>
            </a:r>
            <a:endParaRPr lang="en-US" dirty="0">
              <a:latin typeface="Times New Roman"/>
              <a:cs typeface="Times New Roman"/>
            </a:endParaRPr>
          </a:p>
        </p:txBody>
      </p:sp>
    </p:spTree>
    <p:extLst>
      <p:ext uri="{BB962C8B-B14F-4D97-AF65-F5344CB8AC3E}">
        <p14:creationId xmlns:p14="http://schemas.microsoft.com/office/powerpoint/2010/main" val="3121825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12.7c </a:t>
            </a:r>
            <a:r>
              <a:rPr lang="en-US" dirty="0">
                <a:solidFill>
                  <a:srgbClr val="000000"/>
                </a:solidFill>
                <a:latin typeface="Times New Roman"/>
                <a:ea typeface="Times New Roman"/>
                <a:cs typeface="Times New Roman"/>
              </a:rPr>
              <a:t>Exploring mitosis in an animal cell (part 3: G</a:t>
            </a:r>
            <a:r>
              <a:rPr lang="en-US" sz="900" baseline="-25000" dirty="0">
                <a:solidFill>
                  <a:srgbClr val="000000"/>
                </a:solidFill>
                <a:latin typeface="Times New Roman"/>
                <a:ea typeface="Times New Roman"/>
                <a:cs typeface="Times New Roman"/>
              </a:rPr>
              <a:t>2</a:t>
            </a:r>
            <a:r>
              <a:rPr lang="en-US" dirty="0">
                <a:solidFill>
                  <a:srgbClr val="000000"/>
                </a:solidFill>
                <a:latin typeface="Times New Roman"/>
                <a:ea typeface="Times New Roman"/>
                <a:cs typeface="Times New Roman"/>
              </a:rPr>
              <a:t> of interphase and prophase)</a:t>
            </a:r>
            <a:endParaRPr lang="en-US" dirty="0">
              <a:latin typeface="Times New Roman"/>
              <a:cs typeface="Times New Roman"/>
            </a:endParaRPr>
          </a:p>
        </p:txBody>
      </p:sp>
    </p:spTree>
    <p:extLst>
      <p:ext uri="{BB962C8B-B14F-4D97-AF65-F5344CB8AC3E}">
        <p14:creationId xmlns:p14="http://schemas.microsoft.com/office/powerpoint/2010/main" val="190606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12.UN02 </a:t>
            </a:r>
            <a:r>
              <a:rPr lang="en-US" dirty="0">
                <a:solidFill>
                  <a:srgbClr val="000000"/>
                </a:solidFill>
                <a:latin typeface="Times New Roman"/>
                <a:ea typeface="Times New Roman"/>
                <a:cs typeface="Times New Roman"/>
              </a:rPr>
              <a:t>Summary of key concepts: mitotic (M) phase</a:t>
            </a:r>
            <a:endParaRPr lang="en-US" dirty="0">
              <a:latin typeface="Times New Roman"/>
              <a:cs typeface="Times New Roman"/>
            </a:endParaRPr>
          </a:p>
        </p:txBody>
      </p:sp>
    </p:spTree>
    <p:extLst>
      <p:ext uri="{BB962C8B-B14F-4D97-AF65-F5344CB8AC3E}">
        <p14:creationId xmlns:p14="http://schemas.microsoft.com/office/powerpoint/2010/main" val="3121825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12.7d </a:t>
            </a:r>
            <a:r>
              <a:rPr lang="en-US" dirty="0">
                <a:solidFill>
                  <a:srgbClr val="000000"/>
                </a:solidFill>
                <a:latin typeface="Times New Roman"/>
                <a:ea typeface="Times New Roman"/>
                <a:cs typeface="Times New Roman"/>
              </a:rPr>
              <a:t>Exploring mitosis in an animal cell (part 4: </a:t>
            </a:r>
            <a:r>
              <a:rPr lang="en-US" dirty="0" err="1">
                <a:solidFill>
                  <a:srgbClr val="000000"/>
                </a:solidFill>
                <a:latin typeface="Times New Roman"/>
                <a:ea typeface="Times New Roman"/>
                <a:cs typeface="Times New Roman"/>
              </a:rPr>
              <a:t>prometaphase</a:t>
            </a:r>
            <a:r>
              <a:rPr lang="en-US" dirty="0">
                <a:solidFill>
                  <a:srgbClr val="000000"/>
                </a:solidFill>
                <a:latin typeface="Times New Roman"/>
                <a:ea typeface="Times New Roman"/>
                <a:cs typeface="Times New Roman"/>
              </a:rPr>
              <a:t> and metaphase)</a:t>
            </a:r>
            <a:endParaRPr lang="en-US" dirty="0">
              <a:latin typeface="Times New Roman"/>
              <a:cs typeface="Times New Roman"/>
            </a:endParaRPr>
          </a:p>
        </p:txBody>
      </p:sp>
    </p:spTree>
    <p:extLst>
      <p:ext uri="{BB962C8B-B14F-4D97-AF65-F5344CB8AC3E}">
        <p14:creationId xmlns:p14="http://schemas.microsoft.com/office/powerpoint/2010/main" val="237185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12.UN02 </a:t>
            </a:r>
            <a:r>
              <a:rPr lang="en-US" dirty="0">
                <a:solidFill>
                  <a:srgbClr val="000000"/>
                </a:solidFill>
                <a:latin typeface="Times New Roman"/>
                <a:ea typeface="Times New Roman"/>
                <a:cs typeface="Times New Roman"/>
              </a:rPr>
              <a:t>Summary of key concepts: mitotic (M) phase</a:t>
            </a:r>
            <a:endParaRPr lang="en-US" dirty="0">
              <a:latin typeface="Times New Roman"/>
              <a:cs typeface="Times New Roman"/>
            </a:endParaRPr>
          </a:p>
        </p:txBody>
      </p:sp>
    </p:spTree>
    <p:extLst>
      <p:ext uri="{BB962C8B-B14F-4D97-AF65-F5344CB8AC3E}">
        <p14:creationId xmlns:p14="http://schemas.microsoft.com/office/powerpoint/2010/main" val="3121825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12.7e </a:t>
            </a:r>
            <a:r>
              <a:rPr lang="en-US" dirty="0">
                <a:solidFill>
                  <a:srgbClr val="000000"/>
                </a:solidFill>
                <a:latin typeface="Times New Roman"/>
                <a:ea typeface="Times New Roman"/>
                <a:cs typeface="Times New Roman"/>
              </a:rPr>
              <a:t>Exploring mitosis in an animal cell (part 5: anaphase, </a:t>
            </a:r>
            <a:r>
              <a:rPr lang="en-US" dirty="0" err="1">
                <a:solidFill>
                  <a:srgbClr val="000000"/>
                </a:solidFill>
                <a:latin typeface="Times New Roman"/>
                <a:ea typeface="Times New Roman"/>
                <a:cs typeface="Times New Roman"/>
              </a:rPr>
              <a:t>telophase</a:t>
            </a:r>
            <a:r>
              <a:rPr lang="en-US" dirty="0">
                <a:solidFill>
                  <a:srgbClr val="000000"/>
                </a:solidFill>
                <a:latin typeface="Times New Roman"/>
                <a:ea typeface="Times New Roman"/>
                <a:cs typeface="Times New Roman"/>
              </a:rPr>
              <a:t> and cytokinesis)</a:t>
            </a:r>
            <a:endParaRPr lang="en-US" dirty="0">
              <a:latin typeface="Times New Roman"/>
              <a:cs typeface="Times New Roman"/>
            </a:endParaRPr>
          </a:p>
        </p:txBody>
      </p:sp>
    </p:spTree>
    <p:extLst>
      <p:ext uri="{BB962C8B-B14F-4D97-AF65-F5344CB8AC3E}">
        <p14:creationId xmlns:p14="http://schemas.microsoft.com/office/powerpoint/2010/main" val="4188797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12.7e </a:t>
            </a:r>
            <a:r>
              <a:rPr lang="en-US" dirty="0">
                <a:solidFill>
                  <a:srgbClr val="000000"/>
                </a:solidFill>
                <a:latin typeface="Times New Roman"/>
                <a:ea typeface="Times New Roman"/>
                <a:cs typeface="Times New Roman"/>
              </a:rPr>
              <a:t>Exploring mitosis in an animal cell (part 5: anaphase, </a:t>
            </a:r>
            <a:r>
              <a:rPr lang="en-US" dirty="0" err="1">
                <a:solidFill>
                  <a:srgbClr val="000000"/>
                </a:solidFill>
                <a:latin typeface="Times New Roman"/>
                <a:ea typeface="Times New Roman"/>
                <a:cs typeface="Times New Roman"/>
              </a:rPr>
              <a:t>telophase</a:t>
            </a:r>
            <a:r>
              <a:rPr lang="en-US" dirty="0">
                <a:solidFill>
                  <a:srgbClr val="000000"/>
                </a:solidFill>
                <a:latin typeface="Times New Roman"/>
                <a:ea typeface="Times New Roman"/>
                <a:cs typeface="Times New Roman"/>
              </a:rPr>
              <a:t> and cytokinesis)</a:t>
            </a:r>
            <a:endParaRPr lang="en-US" dirty="0">
              <a:latin typeface="Times New Roman"/>
              <a:cs typeface="Times New Roman"/>
            </a:endParaRPr>
          </a:p>
        </p:txBody>
      </p:sp>
    </p:spTree>
    <p:extLst>
      <p:ext uri="{BB962C8B-B14F-4D97-AF65-F5344CB8AC3E}">
        <p14:creationId xmlns:p14="http://schemas.microsoft.com/office/powerpoint/2010/main" val="4188797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12.10a </a:t>
            </a:r>
            <a:r>
              <a:rPr lang="en-US" dirty="0">
                <a:solidFill>
                  <a:srgbClr val="000000"/>
                </a:solidFill>
                <a:latin typeface="Times New Roman"/>
                <a:ea typeface="Times New Roman"/>
                <a:cs typeface="Times New Roman"/>
              </a:rPr>
              <a:t>Cytokinesis in animal and plant cells (part 1: cleavage of animal cell)</a:t>
            </a:r>
            <a:endParaRPr lang="en-US" dirty="0">
              <a:latin typeface="Times New Roman"/>
              <a:cs typeface="Times New Roman"/>
            </a:endParaRPr>
          </a:p>
        </p:txBody>
      </p:sp>
    </p:spTree>
    <p:extLst>
      <p:ext uri="{BB962C8B-B14F-4D97-AF65-F5344CB8AC3E}">
        <p14:creationId xmlns:p14="http://schemas.microsoft.com/office/powerpoint/2010/main" val="202311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6984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12.10b </a:t>
            </a:r>
            <a:r>
              <a:rPr lang="en-US" dirty="0">
                <a:solidFill>
                  <a:srgbClr val="000000"/>
                </a:solidFill>
                <a:latin typeface="Times New Roman"/>
                <a:ea typeface="Times New Roman"/>
                <a:cs typeface="Times New Roman"/>
              </a:rPr>
              <a:t>Cytokinesis in animal and plant cells (part 2: cell plate formation in plant cell)</a:t>
            </a:r>
            <a:endParaRPr lang="en-US" dirty="0">
              <a:latin typeface="Times New Roman"/>
              <a:cs typeface="Times New Roman"/>
            </a:endParaRPr>
          </a:p>
        </p:txBody>
      </p:sp>
    </p:spTree>
    <p:extLst>
      <p:ext uri="{BB962C8B-B14F-4D97-AF65-F5344CB8AC3E}">
        <p14:creationId xmlns:p14="http://schemas.microsoft.com/office/powerpoint/2010/main" val="1454298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12.UN02 </a:t>
            </a:r>
            <a:r>
              <a:rPr lang="en-US" dirty="0">
                <a:solidFill>
                  <a:srgbClr val="000000"/>
                </a:solidFill>
                <a:latin typeface="Times New Roman"/>
                <a:ea typeface="Times New Roman"/>
                <a:cs typeface="Times New Roman"/>
              </a:rPr>
              <a:t>Summary of key concepts: mitotic (M) phase</a:t>
            </a:r>
            <a:endParaRPr lang="en-US" dirty="0">
              <a:latin typeface="Times New Roman"/>
              <a:cs typeface="Times New Roman"/>
            </a:endParaRPr>
          </a:p>
        </p:txBody>
      </p:sp>
    </p:spTree>
    <p:extLst>
      <p:ext uri="{BB962C8B-B14F-4D97-AF65-F5344CB8AC3E}">
        <p14:creationId xmlns:p14="http://schemas.microsoft.com/office/powerpoint/2010/main" val="3121825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12.12-1 </a:t>
            </a:r>
            <a:r>
              <a:rPr lang="en-US" dirty="0">
                <a:solidFill>
                  <a:srgbClr val="000000"/>
                </a:solidFill>
                <a:latin typeface="Times New Roman"/>
                <a:ea typeface="Times New Roman"/>
                <a:cs typeface="Times New Roman"/>
              </a:rPr>
              <a:t>Bacterial cell division by binary fission (step 1)</a:t>
            </a:r>
            <a:endParaRPr lang="en-US" dirty="0">
              <a:latin typeface="Times New Roman"/>
              <a:cs typeface="Times New Roman"/>
            </a:endParaRPr>
          </a:p>
        </p:txBody>
      </p:sp>
    </p:spTree>
    <p:extLst>
      <p:ext uri="{BB962C8B-B14F-4D97-AF65-F5344CB8AC3E}">
        <p14:creationId xmlns:p14="http://schemas.microsoft.com/office/powerpoint/2010/main" val="3480888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12.12-2 </a:t>
            </a:r>
            <a:r>
              <a:rPr lang="en-US" dirty="0">
                <a:solidFill>
                  <a:srgbClr val="000000"/>
                </a:solidFill>
                <a:latin typeface="Times New Roman"/>
                <a:ea typeface="Times New Roman"/>
                <a:cs typeface="Times New Roman"/>
              </a:rPr>
              <a:t>Bacterial cell division by binary fission (step 2)</a:t>
            </a:r>
            <a:endParaRPr lang="en-US" dirty="0">
              <a:latin typeface="Times New Roman"/>
              <a:cs typeface="Times New Roman"/>
            </a:endParaRPr>
          </a:p>
        </p:txBody>
      </p:sp>
    </p:spTree>
    <p:extLst>
      <p:ext uri="{BB962C8B-B14F-4D97-AF65-F5344CB8AC3E}">
        <p14:creationId xmlns:p14="http://schemas.microsoft.com/office/powerpoint/2010/main" val="1457041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12.12-3 </a:t>
            </a:r>
            <a:r>
              <a:rPr lang="en-US" dirty="0" smtClean="0">
                <a:solidFill>
                  <a:srgbClr val="000000"/>
                </a:solidFill>
                <a:latin typeface="Times New Roman"/>
                <a:ea typeface="Times New Roman"/>
                <a:cs typeface="Times New Roman"/>
              </a:rPr>
              <a:t>Bacterial </a:t>
            </a:r>
            <a:r>
              <a:rPr lang="en-US" dirty="0">
                <a:solidFill>
                  <a:srgbClr val="000000"/>
                </a:solidFill>
                <a:latin typeface="Times New Roman"/>
                <a:ea typeface="Times New Roman"/>
                <a:cs typeface="Times New Roman"/>
              </a:rPr>
              <a:t>cell division by binary fission (step 3)</a:t>
            </a:r>
            <a:endParaRPr lang="en-US" dirty="0">
              <a:latin typeface="Times New Roman"/>
              <a:cs typeface="Times New Roman"/>
            </a:endParaRPr>
          </a:p>
        </p:txBody>
      </p:sp>
    </p:spTree>
    <p:extLst>
      <p:ext uri="{BB962C8B-B14F-4D97-AF65-F5344CB8AC3E}">
        <p14:creationId xmlns:p14="http://schemas.microsoft.com/office/powerpoint/2010/main" val="3440275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12.12-4 </a:t>
            </a:r>
            <a:r>
              <a:rPr lang="en-US" dirty="0">
                <a:solidFill>
                  <a:srgbClr val="000000"/>
                </a:solidFill>
                <a:latin typeface="Times New Roman"/>
                <a:ea typeface="Times New Roman"/>
                <a:cs typeface="Times New Roman"/>
              </a:rPr>
              <a:t>Bacterial cell division by binary fission (step 4)</a:t>
            </a:r>
            <a:endParaRPr lang="en-US" dirty="0">
              <a:latin typeface="Times New Roman"/>
              <a:cs typeface="Times New Roman"/>
            </a:endParaRPr>
          </a:p>
        </p:txBody>
      </p:sp>
    </p:spTree>
    <p:extLst>
      <p:ext uri="{BB962C8B-B14F-4D97-AF65-F5344CB8AC3E}">
        <p14:creationId xmlns:p14="http://schemas.microsoft.com/office/powerpoint/2010/main" val="4061057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During mitosis in animal cells, at which phase do centrioles begin to move apart?</a:t>
            </a:r>
          </a:p>
          <a:p>
            <a:r>
              <a:rPr lang="en-US" smtClean="0"/>
              <a:t>https://www.polleverywhere.com/multiple_choice_polls/nOtdJjC7jKAPqXV</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47</a:t>
            </a:fld>
            <a:endParaRPr lang="en-US"/>
          </a:p>
        </p:txBody>
      </p:sp>
    </p:spTree>
    <p:extLst>
      <p:ext uri="{BB962C8B-B14F-4D97-AF65-F5344CB8AC3E}">
        <p14:creationId xmlns:p14="http://schemas.microsoft.com/office/powerpoint/2010/main" val="3533677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If there are 20 centromeres in a cell at anaphase of mitosis, how many chromosomes are there in each daughter cell following cytokinesis?</a:t>
            </a:r>
          </a:p>
          <a:p>
            <a:r>
              <a:rPr lang="en-US" smtClean="0"/>
              <a:t>https://www.polleverywhere.com/multiple_choice_polls/nLjhaUvCDaADfze</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48</a:t>
            </a:fld>
            <a:endParaRPr lang="en-US"/>
          </a:p>
        </p:txBody>
      </p:sp>
    </p:spTree>
    <p:extLst>
      <p:ext uri="{BB962C8B-B14F-4D97-AF65-F5344CB8AC3E}">
        <p14:creationId xmlns:p14="http://schemas.microsoft.com/office/powerpoint/2010/main" val="3066574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Movement of the chromosomes during anaphase would be most affected by a drug that prevents</a:t>
            </a:r>
          </a:p>
          <a:p>
            <a:r>
              <a:rPr lang="en-US" smtClean="0"/>
              <a:t>https://www.polleverywhere.com/multiple_choice_polls/WpKp0gqKkConcNP</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49</a:t>
            </a:fld>
            <a:endParaRPr lang="en-US"/>
          </a:p>
        </p:txBody>
      </p:sp>
    </p:spTree>
    <p:extLst>
      <p:ext uri="{BB962C8B-B14F-4D97-AF65-F5344CB8AC3E}">
        <p14:creationId xmlns:p14="http://schemas.microsoft.com/office/powerpoint/2010/main" val="1585978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Measurements of the amount of DNA per nucleus were taken on a large number of cells from a growing fungus. The measured DNA levels ranged from 3 to 6 picograms per nucleus. In which stage of the cell cycle would the nucleus contain 6 picograms of DNA?</a:t>
            </a:r>
          </a:p>
          <a:p>
            <a:r>
              <a:rPr lang="en-US" smtClean="0"/>
              <a:t>https://www.polleverywhere.com/multiple_choice_polls/wrx24hckHCIdFvR</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50</a:t>
            </a:fld>
            <a:endParaRPr lang="en-US"/>
          </a:p>
        </p:txBody>
      </p:sp>
    </p:spTree>
    <p:extLst>
      <p:ext uri="{BB962C8B-B14F-4D97-AF65-F5344CB8AC3E}">
        <p14:creationId xmlns:p14="http://schemas.microsoft.com/office/powerpoint/2010/main" val="110983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12.5-1 </a:t>
            </a:r>
            <a:r>
              <a:rPr lang="en-US" dirty="0">
                <a:solidFill>
                  <a:srgbClr val="000000"/>
                </a:solidFill>
                <a:latin typeface="Times New Roman"/>
                <a:ea typeface="Times New Roman"/>
                <a:cs typeface="Times New Roman"/>
              </a:rPr>
              <a:t>Chromosome duplication and distribution during cell division (step 1)</a:t>
            </a:r>
            <a:r>
              <a:rPr lang="en-US" dirty="0" smtClean="0">
                <a:latin typeface="Times New Roman"/>
                <a:cs typeface="Times New Roman"/>
              </a:rPr>
              <a:t> </a:t>
            </a:r>
            <a:endParaRPr lang="en-US" dirty="0">
              <a:latin typeface="Times New Roman"/>
              <a:cs typeface="Times New Roman"/>
            </a:endParaRPr>
          </a:p>
        </p:txBody>
      </p:sp>
    </p:spTree>
    <p:extLst>
      <p:ext uri="{BB962C8B-B14F-4D97-AF65-F5344CB8AC3E}">
        <p14:creationId xmlns:p14="http://schemas.microsoft.com/office/powerpoint/2010/main" val="208296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 group of cells is assayed for DNA content immediately before beginning mitosis and is found to have an average of 16 picograms of DNA per nucleus. How many picograms would be in a cell nucleus following completion of mitosis and cytokinesis?</a:t>
            </a:r>
          </a:p>
          <a:p>
            <a:r>
              <a:rPr lang="en-US" smtClean="0"/>
              <a:t>https://www.polleverywhere.com/multiple_choice_polls/qtebxln5CGqAJDK</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51</a:t>
            </a:fld>
            <a:endParaRPr lang="en-US"/>
          </a:p>
        </p:txBody>
      </p:sp>
    </p:spTree>
    <p:extLst>
      <p:ext uri="{BB962C8B-B14F-4D97-AF65-F5344CB8AC3E}">
        <p14:creationId xmlns:p14="http://schemas.microsoft.com/office/powerpoint/2010/main" val="1249587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Where do the microtubules of the spindle originate during mitosis in animal cells?</a:t>
            </a:r>
          </a:p>
          <a:p>
            <a:r>
              <a:rPr lang="en-US" smtClean="0"/>
              <a:t>https://www.polleverywhere.com/multiple_choice_polls/CQPY2hpZR9VjrMc</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52</a:t>
            </a:fld>
            <a:endParaRPr lang="en-US"/>
          </a:p>
        </p:txBody>
      </p:sp>
    </p:spTree>
    <p:extLst>
      <p:ext uri="{BB962C8B-B14F-4D97-AF65-F5344CB8AC3E}">
        <p14:creationId xmlns:p14="http://schemas.microsoft.com/office/powerpoint/2010/main" val="3496075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12.15 </a:t>
            </a:r>
            <a:r>
              <a:rPr lang="en-US" dirty="0">
                <a:solidFill>
                  <a:srgbClr val="000000"/>
                </a:solidFill>
                <a:latin typeface="Times New Roman"/>
                <a:ea typeface="Times New Roman"/>
                <a:cs typeface="Times New Roman"/>
              </a:rPr>
              <a:t>Mechanical analogy for the cell cycle control system</a:t>
            </a:r>
            <a:endParaRPr lang="en-US" dirty="0">
              <a:latin typeface="Times New Roman"/>
              <a:cs typeface="Times New Roman"/>
            </a:endParaRPr>
          </a:p>
        </p:txBody>
      </p:sp>
    </p:spTree>
    <p:extLst>
      <p:ext uri="{BB962C8B-B14F-4D97-AF65-F5344CB8AC3E}">
        <p14:creationId xmlns:p14="http://schemas.microsoft.com/office/powerpoint/2010/main" val="2958253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12.16a </a:t>
            </a:r>
            <a:r>
              <a:rPr lang="en-US" dirty="0">
                <a:solidFill>
                  <a:srgbClr val="000000"/>
                </a:solidFill>
                <a:latin typeface="Times New Roman"/>
                <a:ea typeface="Times New Roman"/>
                <a:cs typeface="Times New Roman"/>
              </a:rPr>
              <a:t>Molecular control of the cell cycle at the G</a:t>
            </a:r>
            <a:r>
              <a:rPr lang="en-US" sz="900" baseline="-25000" dirty="0">
                <a:solidFill>
                  <a:srgbClr val="000000"/>
                </a:solidFill>
                <a:latin typeface="Times New Roman"/>
                <a:ea typeface="Times New Roman"/>
                <a:cs typeface="Times New Roman"/>
              </a:rPr>
              <a:t>2</a:t>
            </a:r>
            <a:r>
              <a:rPr lang="en-US" dirty="0">
                <a:solidFill>
                  <a:srgbClr val="000000"/>
                </a:solidFill>
                <a:latin typeface="Times New Roman"/>
                <a:ea typeface="Times New Roman"/>
                <a:cs typeface="Times New Roman"/>
              </a:rPr>
              <a:t> checkpoint (part 1: MPF activity)</a:t>
            </a:r>
            <a:endParaRPr lang="en-US" dirty="0">
              <a:latin typeface="Times New Roman"/>
              <a:cs typeface="Times New Roman"/>
            </a:endParaRPr>
          </a:p>
        </p:txBody>
      </p:sp>
    </p:spTree>
    <p:extLst>
      <p:ext uri="{BB962C8B-B14F-4D97-AF65-F5344CB8AC3E}">
        <p14:creationId xmlns:p14="http://schemas.microsoft.com/office/powerpoint/2010/main" val="3105286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12.16b </a:t>
            </a:r>
            <a:r>
              <a:rPr lang="en-US" dirty="0">
                <a:solidFill>
                  <a:srgbClr val="000000"/>
                </a:solidFill>
                <a:latin typeface="Times New Roman"/>
                <a:ea typeface="Times New Roman"/>
                <a:cs typeface="Times New Roman"/>
              </a:rPr>
              <a:t>Molecular control of the cell cycle at the G</a:t>
            </a:r>
            <a:r>
              <a:rPr lang="en-US" sz="900" baseline="-25000" dirty="0">
                <a:solidFill>
                  <a:srgbClr val="000000"/>
                </a:solidFill>
                <a:latin typeface="Times New Roman"/>
                <a:ea typeface="Times New Roman"/>
                <a:cs typeface="Times New Roman"/>
              </a:rPr>
              <a:t>2</a:t>
            </a:r>
            <a:r>
              <a:rPr lang="en-US" baseline="-25000" dirty="0">
                <a:solidFill>
                  <a:srgbClr val="000000"/>
                </a:solidFill>
                <a:latin typeface="Times New Roman"/>
                <a:ea typeface="Times New Roman"/>
                <a:cs typeface="Times New Roman"/>
              </a:rPr>
              <a:t> </a:t>
            </a:r>
            <a:r>
              <a:rPr lang="en-US" dirty="0">
                <a:solidFill>
                  <a:srgbClr val="000000"/>
                </a:solidFill>
                <a:latin typeface="Times New Roman"/>
                <a:ea typeface="Times New Roman"/>
                <a:cs typeface="Times New Roman"/>
              </a:rPr>
              <a:t>checkpoint (part 2: molecular mechanisms)</a:t>
            </a:r>
            <a:endParaRPr lang="en-US" dirty="0">
              <a:latin typeface="Times New Roman"/>
              <a:cs typeface="Times New Roman"/>
            </a:endParaRPr>
          </a:p>
        </p:txBody>
      </p:sp>
    </p:spTree>
    <p:extLst>
      <p:ext uri="{BB962C8B-B14F-4D97-AF65-F5344CB8AC3E}">
        <p14:creationId xmlns:p14="http://schemas.microsoft.com/office/powerpoint/2010/main" val="2136832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12.17a </a:t>
            </a:r>
            <a:r>
              <a:rPr lang="en-US" dirty="0">
                <a:solidFill>
                  <a:srgbClr val="000000"/>
                </a:solidFill>
                <a:latin typeface="Times New Roman"/>
                <a:ea typeface="Times New Roman"/>
                <a:cs typeface="Times New Roman"/>
              </a:rPr>
              <a:t>Two important checkpoints (part 1: G</a:t>
            </a:r>
            <a:r>
              <a:rPr lang="en-US" sz="900" baseline="-25000" dirty="0">
                <a:solidFill>
                  <a:srgbClr val="000000"/>
                </a:solidFill>
                <a:latin typeface="Times New Roman"/>
                <a:ea typeface="Times New Roman"/>
                <a:cs typeface="Times New Roman"/>
              </a:rPr>
              <a:t>1</a:t>
            </a:r>
            <a:r>
              <a:rPr lang="en-US" dirty="0">
                <a:solidFill>
                  <a:srgbClr val="000000"/>
                </a:solidFill>
                <a:latin typeface="Times New Roman"/>
                <a:ea typeface="Times New Roman"/>
                <a:cs typeface="Times New Roman"/>
              </a:rPr>
              <a:t> checkpoint)</a:t>
            </a:r>
            <a:endParaRPr lang="en-US" dirty="0">
              <a:latin typeface="Times New Roman"/>
              <a:cs typeface="Times New Roman"/>
            </a:endParaRPr>
          </a:p>
        </p:txBody>
      </p:sp>
    </p:spTree>
    <p:extLst>
      <p:ext uri="{BB962C8B-B14F-4D97-AF65-F5344CB8AC3E}">
        <p14:creationId xmlns:p14="http://schemas.microsoft.com/office/powerpoint/2010/main" val="2392653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12.17b </a:t>
            </a:r>
            <a:r>
              <a:rPr lang="en-US" dirty="0">
                <a:solidFill>
                  <a:srgbClr val="000000"/>
                </a:solidFill>
                <a:latin typeface="Times New Roman"/>
                <a:ea typeface="Times New Roman"/>
                <a:cs typeface="Times New Roman"/>
              </a:rPr>
              <a:t>Two important checkpoints (part 2: M checkpoint)</a:t>
            </a:r>
            <a:endParaRPr lang="en-US" dirty="0">
              <a:latin typeface="Times New Roman"/>
              <a:cs typeface="Times New Roman"/>
            </a:endParaRPr>
          </a:p>
        </p:txBody>
      </p:sp>
    </p:spTree>
    <p:extLst>
      <p:ext uri="{BB962C8B-B14F-4D97-AF65-F5344CB8AC3E}">
        <p14:creationId xmlns:p14="http://schemas.microsoft.com/office/powerpoint/2010/main" val="2527189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12.20 </a:t>
            </a:r>
            <a:r>
              <a:rPr lang="en-US" dirty="0">
                <a:solidFill>
                  <a:srgbClr val="000000"/>
                </a:solidFill>
                <a:latin typeface="Times New Roman"/>
                <a:ea typeface="Times New Roman"/>
                <a:cs typeface="Times New Roman"/>
              </a:rPr>
              <a:t>The growth and metastasis of a malignant breast tumor</a:t>
            </a:r>
            <a:endParaRPr lang="en-US" dirty="0">
              <a:latin typeface="Times New Roman"/>
              <a:cs typeface="Times New Roman"/>
            </a:endParaRPr>
          </a:p>
        </p:txBody>
      </p:sp>
    </p:spTree>
    <p:extLst>
      <p:ext uri="{BB962C8B-B14F-4D97-AF65-F5344CB8AC3E}">
        <p14:creationId xmlns:p14="http://schemas.microsoft.com/office/powerpoint/2010/main" val="778480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Which is the first checkpoint in the cell cycle where a cell will be caused to exit the cycle if this point is not passed?</a:t>
            </a:r>
          </a:p>
          <a:p>
            <a:r>
              <a:rPr lang="en-US" smtClean="0"/>
              <a:t>https://www.polleverywhere.com/multiple_choice_polls/53Wl5F7wCpOCWlE</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68</a:t>
            </a:fld>
            <a:endParaRPr lang="en-US"/>
          </a:p>
        </p:txBody>
      </p:sp>
    </p:spTree>
    <p:extLst>
      <p:ext uri="{BB962C8B-B14F-4D97-AF65-F5344CB8AC3E}">
        <p14:creationId xmlns:p14="http://schemas.microsoft.com/office/powerpoint/2010/main" val="3012460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Why do neurons and some other specialized cells divide infrequently?</a:t>
            </a:r>
          </a:p>
          <a:p>
            <a:r>
              <a:rPr lang="en-US" smtClean="0"/>
              <a:t>https://www.polleverywhere.com/multiple_choice_polls/N1hd11b2MG4V8zY</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69</a:t>
            </a:fld>
            <a:endParaRPr lang="en-US"/>
          </a:p>
        </p:txBody>
      </p:sp>
    </p:spTree>
    <p:extLst>
      <p:ext uri="{BB962C8B-B14F-4D97-AF65-F5344CB8AC3E}">
        <p14:creationId xmlns:p14="http://schemas.microsoft.com/office/powerpoint/2010/main" val="367252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12.5-2 </a:t>
            </a:r>
            <a:r>
              <a:rPr lang="en-US" dirty="0">
                <a:solidFill>
                  <a:srgbClr val="000000"/>
                </a:solidFill>
                <a:latin typeface="Times New Roman"/>
                <a:ea typeface="Times New Roman"/>
                <a:cs typeface="Times New Roman"/>
              </a:rPr>
              <a:t>Chromosome duplication and distribution during cell division (step 2)</a:t>
            </a:r>
            <a:endParaRPr lang="en-US" dirty="0">
              <a:latin typeface="Times New Roman"/>
              <a:cs typeface="Times New Roman"/>
            </a:endParaRPr>
          </a:p>
        </p:txBody>
      </p:sp>
    </p:spTree>
    <p:extLst>
      <p:ext uri="{BB962C8B-B14F-4D97-AF65-F5344CB8AC3E}">
        <p14:creationId xmlns:p14="http://schemas.microsoft.com/office/powerpoint/2010/main" val="2181880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MPF is a dimer consisting of _____.</a:t>
            </a:r>
          </a:p>
          <a:p>
            <a:r>
              <a:rPr lang="en-US" smtClean="0"/>
              <a:t>https://www.polleverywhere.com/multiple_choice_polls/4sX0eM0QnswC7KI</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70</a:t>
            </a:fld>
            <a:endParaRPr lang="en-US"/>
          </a:p>
        </p:txBody>
      </p:sp>
    </p:spTree>
    <p:extLst>
      <p:ext uri="{BB962C8B-B14F-4D97-AF65-F5344CB8AC3E}">
        <p14:creationId xmlns:p14="http://schemas.microsoft.com/office/powerpoint/2010/main" val="1503528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happens if MPF (mitosis-promoting factor) is introduced into immature frog oocytes that are arrested in G2?</a:t>
            </a:r>
          </a:p>
          <a:p>
            <a:r>
              <a:rPr lang="en-US" smtClean="0"/>
              <a:t>https://www.polleverywhere.com/multiple_choice_polls/0eDMl4qMB48IOdB</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71</a:t>
            </a:fld>
            <a:endParaRPr lang="en-US"/>
          </a:p>
        </p:txBody>
      </p:sp>
    </p:spTree>
    <p:extLst>
      <p:ext uri="{BB962C8B-B14F-4D97-AF65-F5344CB8AC3E}">
        <p14:creationId xmlns:p14="http://schemas.microsoft.com/office/powerpoint/2010/main" val="3944400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Besides the ability of some cancer cells to overproliferate, what else could logically result in a tumor?</a:t>
            </a:r>
          </a:p>
          <a:p>
            <a:r>
              <a:rPr lang="en-US" smtClean="0"/>
              <a:t>https://www.polleverywhere.com/multiple_choice_polls/kn6AAsnt1nIcFEv</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72</a:t>
            </a:fld>
            <a:endParaRPr lang="en-US"/>
          </a:p>
        </p:txBody>
      </p:sp>
    </p:spTree>
    <p:extLst>
      <p:ext uri="{BB962C8B-B14F-4D97-AF65-F5344CB8AC3E}">
        <p14:creationId xmlns:p14="http://schemas.microsoft.com/office/powerpoint/2010/main" val="2611479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12.4 </a:t>
            </a:r>
            <a:r>
              <a:rPr lang="en-US" dirty="0">
                <a:solidFill>
                  <a:srgbClr val="000000"/>
                </a:solidFill>
                <a:latin typeface="Times New Roman"/>
                <a:ea typeface="Times New Roman"/>
                <a:cs typeface="Times New Roman"/>
              </a:rPr>
              <a:t>A highly condensed, duplicated human chromosome (SEM)</a:t>
            </a:r>
            <a:endParaRPr lang="en-US" dirty="0">
              <a:latin typeface="Times New Roman"/>
              <a:cs typeface="Times New Roman"/>
            </a:endParaRPr>
          </a:p>
        </p:txBody>
      </p:sp>
    </p:spTree>
    <p:extLst>
      <p:ext uri="{BB962C8B-B14F-4D97-AF65-F5344CB8AC3E}">
        <p14:creationId xmlns:p14="http://schemas.microsoft.com/office/powerpoint/2010/main" val="790837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a:cs typeface="Times New Roman"/>
              </a:rPr>
              <a:t>Figure 12.5-3 </a:t>
            </a:r>
            <a:r>
              <a:rPr lang="en-US" dirty="0">
                <a:solidFill>
                  <a:srgbClr val="000000"/>
                </a:solidFill>
                <a:latin typeface="Times New Roman"/>
                <a:ea typeface="Times New Roman"/>
                <a:cs typeface="Times New Roman"/>
              </a:rPr>
              <a:t>Chromosome duplication and distribution during cell division (step 3)</a:t>
            </a:r>
            <a:endParaRPr lang="en-US" dirty="0">
              <a:latin typeface="Times New Roman"/>
              <a:cs typeface="Times New Roman"/>
            </a:endParaRPr>
          </a:p>
        </p:txBody>
      </p:sp>
    </p:spTree>
    <p:extLst>
      <p:ext uri="{BB962C8B-B14F-4D97-AF65-F5344CB8AC3E}">
        <p14:creationId xmlns:p14="http://schemas.microsoft.com/office/powerpoint/2010/main" val="3769998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Beginning with a fertilized egg (zygote), a series of five cell divisions would produce an early embryo with how many cells?</a:t>
            </a:r>
          </a:p>
          <a:p>
            <a:r>
              <a:rPr lang="en-US" smtClean="0"/>
              <a:t>https://www.polleverywhere.com/multiple_choice_polls/UKwPED9erCmXc0P</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16</a:t>
            </a:fld>
            <a:endParaRPr lang="en-US"/>
          </a:p>
        </p:txBody>
      </p:sp>
    </p:spTree>
    <p:extLst>
      <p:ext uri="{BB962C8B-B14F-4D97-AF65-F5344CB8AC3E}">
        <p14:creationId xmlns:p14="http://schemas.microsoft.com/office/powerpoint/2010/main" val="423488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Before the start of the cell division cycle, a cell contains 20 chromatids. How many centromeres are present in this cell?</a:t>
            </a:r>
          </a:p>
          <a:p>
            <a:r>
              <a:rPr lang="en-US" smtClean="0"/>
              <a:t>https://www.polleverywhere.com/multiple_choice_polls/TnbVEjurACYZRB6</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17</a:t>
            </a:fld>
            <a:endParaRPr lang="en-US"/>
          </a:p>
        </p:txBody>
      </p:sp>
    </p:spTree>
    <p:extLst>
      <p:ext uri="{BB962C8B-B14F-4D97-AF65-F5344CB8AC3E}">
        <p14:creationId xmlns:p14="http://schemas.microsoft.com/office/powerpoint/2010/main" val="1622631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Eukaryotic chromatin is composed of</a:t>
            </a:r>
          </a:p>
          <a:p>
            <a:r>
              <a:rPr lang="en-US" smtClean="0"/>
              <a:t>https://www.polleverywhere.com/multiple_choice_polls/PYPQDlnLimMzzX4</a:t>
            </a:r>
            <a:endParaRPr lang="en-US"/>
          </a:p>
        </p:txBody>
      </p:sp>
      <p:sp>
        <p:nvSpPr>
          <p:cNvPr id="4" name="Slide Number Placeholder 3"/>
          <p:cNvSpPr>
            <a:spLocks noGrp="1"/>
          </p:cNvSpPr>
          <p:nvPr>
            <p:ph type="sldNum" sz="quarter" idx="10"/>
          </p:nvPr>
        </p:nvSpPr>
        <p:spPr/>
        <p:txBody>
          <a:bodyPr/>
          <a:lstStyle/>
          <a:p>
            <a:fld id="{51450E68-1DA1-7749-89F8-62C3E1ECFDFE}" type="slidenum">
              <a:rPr lang="en-US" smtClean="0"/>
              <a:pPr/>
              <a:t>18</a:t>
            </a:fld>
            <a:endParaRPr lang="en-US"/>
          </a:p>
        </p:txBody>
      </p:sp>
    </p:spTree>
    <p:extLst>
      <p:ext uri="{BB962C8B-B14F-4D97-AF65-F5344CB8AC3E}">
        <p14:creationId xmlns:p14="http://schemas.microsoft.com/office/powerpoint/2010/main" val="174122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a:spLocks noChangeArrowheads="1"/>
          </p:cNvSpPr>
          <p:nvPr/>
        </p:nvSpPr>
        <p:spPr bwMode="auto">
          <a:xfrm>
            <a:off x="7938" y="162990"/>
            <a:ext cx="9144000" cy="1003352"/>
          </a:xfrm>
          <a:prstGeom prst="rect">
            <a:avLst/>
          </a:prstGeom>
          <a:noFill/>
          <a:ln>
            <a:noFill/>
          </a:ln>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rgbClr val="F6C932"/>
                </a:solidFill>
                <a:miter lim="800000"/>
                <a:headEnd/>
                <a:tailEnd/>
              </a14:hiddenLine>
            </a:ext>
          </a:extLst>
        </p:spPr>
        <p:txBody>
          <a:bodyPr>
            <a:spAutoFit/>
          </a:bodyPr>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ctr" eaLnBrk="1" hangingPunct="1">
              <a:lnSpc>
                <a:spcPct val="70000"/>
              </a:lnSpc>
              <a:spcBef>
                <a:spcPct val="20000"/>
              </a:spcBef>
              <a:spcAft>
                <a:spcPct val="20000"/>
              </a:spcAft>
              <a:defRPr/>
            </a:pPr>
            <a:r>
              <a:rPr lang="en-US" sz="2400" dirty="0" smtClean="0">
                <a:solidFill>
                  <a:srgbClr val="FFFFFF"/>
                </a:solidFill>
                <a:latin typeface="+mj-lt"/>
                <a:ea typeface="+mn-ea"/>
                <a:cs typeface="Times New Roman" pitchFamily="84" charset="0"/>
              </a:rPr>
              <a:t>CAMPBELL</a:t>
            </a:r>
          </a:p>
          <a:p>
            <a:pPr algn="ctr" eaLnBrk="1" hangingPunct="1">
              <a:lnSpc>
                <a:spcPct val="50000"/>
              </a:lnSpc>
              <a:spcBef>
                <a:spcPct val="20000"/>
              </a:spcBef>
              <a:spcAft>
                <a:spcPct val="20000"/>
              </a:spcAft>
              <a:defRPr/>
            </a:pPr>
            <a:r>
              <a:rPr lang="en-US" sz="4800" dirty="0" smtClean="0">
                <a:solidFill>
                  <a:srgbClr val="D2B239"/>
                </a:solidFill>
                <a:latin typeface="+mj-lt"/>
                <a:ea typeface="+mn-ea"/>
                <a:cs typeface="Times New Roman" pitchFamily="84" charset="0"/>
              </a:rPr>
              <a:t>BIOLOGY</a:t>
            </a:r>
          </a:p>
        </p:txBody>
      </p:sp>
      <p:sp>
        <p:nvSpPr>
          <p:cNvPr id="5" name="Text Box 31"/>
          <p:cNvSpPr txBox="1">
            <a:spLocks noChangeArrowheads="1"/>
          </p:cNvSpPr>
          <p:nvPr/>
        </p:nvSpPr>
        <p:spPr bwMode="auto">
          <a:xfrm>
            <a:off x="0" y="1131066"/>
            <a:ext cx="9144000" cy="338554"/>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20000"/>
              </a:spcBef>
              <a:spcAft>
                <a:spcPct val="20000"/>
              </a:spcAft>
            </a:pPr>
            <a:r>
              <a:rPr lang="en-US" sz="1600" dirty="0" smtClean="0">
                <a:solidFill>
                  <a:srgbClr val="FFFFFF"/>
                </a:solidFill>
                <a:latin typeface="Times New Roman" charset="0"/>
                <a:cs typeface="Times New Roman" charset="0"/>
              </a:rPr>
              <a:t>Reece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Urry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Cain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Wasserman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Minorsky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Jackson</a:t>
            </a:r>
            <a:endParaRPr lang="en-US" sz="1600" dirty="0">
              <a:solidFill>
                <a:srgbClr val="FFFFFF"/>
              </a:solidFill>
              <a:latin typeface="Times New Roman" charset="0"/>
              <a:cs typeface="Times New Roman" charset="0"/>
            </a:endParaRPr>
          </a:p>
        </p:txBody>
      </p:sp>
      <p:sp>
        <p:nvSpPr>
          <p:cNvPr id="6" name="Text Box 14"/>
          <p:cNvSpPr txBox="1">
            <a:spLocks noChangeArrowheads="1"/>
          </p:cNvSpPr>
          <p:nvPr/>
        </p:nvSpPr>
        <p:spPr bwMode="auto">
          <a:xfrm>
            <a:off x="0" y="6592888"/>
            <a:ext cx="6880225" cy="200025"/>
          </a:xfrm>
          <a:prstGeom prst="rect">
            <a:avLst/>
          </a:prstGeom>
          <a:noFill/>
          <a:ln>
            <a:noFill/>
          </a:ln>
          <a:extLst>
            <a:ext uri="{909E8E84-426E-40dd-AFC4-6F175D3DCCD1}">
              <a14:hiddenFill xmlns:a14="http://schemas.microsoft.com/office/drawing/2010/main">
                <a:gradFill rotWithShape="0">
                  <a:gsLst>
                    <a:gs pos="0">
                      <a:srgbClr val="6CAA3C"/>
                    </a:gs>
                    <a:gs pos="100000">
                      <a:srgbClr val="5EBDBE"/>
                    </a:gs>
                  </a:gsLst>
                  <a:lin ang="0" scaled="1"/>
                </a:gra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spcBef>
                <a:spcPct val="50000"/>
              </a:spcBef>
            </a:pPr>
            <a:r>
              <a:rPr lang="en-US" sz="900" dirty="0">
                <a:solidFill>
                  <a:srgbClr val="FFFFFF"/>
                </a:solidFill>
              </a:rPr>
              <a:t>     © 2014 Pearson Education, Inc.</a:t>
            </a:r>
            <a:endParaRPr lang="en-US" dirty="0">
              <a:solidFill>
                <a:srgbClr val="FFFFFF"/>
              </a:solidFill>
            </a:endParaRPr>
          </a:p>
        </p:txBody>
      </p:sp>
      <p:sp>
        <p:nvSpPr>
          <p:cNvPr id="9" name="Text Box 50"/>
          <p:cNvSpPr txBox="1">
            <a:spLocks noChangeArrowheads="1"/>
          </p:cNvSpPr>
          <p:nvPr/>
        </p:nvSpPr>
        <p:spPr bwMode="auto">
          <a:xfrm>
            <a:off x="6023428" y="715674"/>
            <a:ext cx="869610" cy="348813"/>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TENTH</a:t>
            </a:r>
          </a:p>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EDITION</a:t>
            </a:r>
            <a:endParaRPr lang="en-US" sz="1000" b="1" i="0" dirty="0">
              <a:solidFill>
                <a:schemeClr val="accent3">
                  <a:lumMod val="75000"/>
                </a:schemeClr>
              </a:solidFill>
              <a:latin typeface="Times New Roman"/>
              <a:cs typeface="Times New Roman"/>
            </a:endParaRPr>
          </a:p>
        </p:txBody>
      </p:sp>
      <p:sp>
        <p:nvSpPr>
          <p:cNvPr id="508945" name="Rectangle 17"/>
          <p:cNvSpPr>
            <a:spLocks noGrp="1" noChangeArrowheads="1"/>
          </p:cNvSpPr>
          <p:nvPr>
            <p:ph type="ctrTitle" sz="quarter"/>
          </p:nvPr>
        </p:nvSpPr>
        <p:spPr>
          <a:xfrm>
            <a:off x="182563" y="190500"/>
            <a:ext cx="3089275" cy="1096963"/>
          </a:xfrm>
        </p:spPr>
        <p:txBody>
          <a:bodyPr anchor="ctr"/>
          <a:lstStyle>
            <a:lvl1pPr marL="0" indent="0">
              <a:defRPr sz="5000">
                <a:solidFill>
                  <a:srgbClr val="FFFFFF"/>
                </a:solidFill>
                <a:latin typeface="Arial" charset="0"/>
              </a:defRPr>
            </a:lvl1pPr>
          </a:lstStyle>
          <a:p>
            <a:r>
              <a:rPr lang="en-US" smtClean="0"/>
              <a:t>Click to edit Master title style</a:t>
            </a:r>
            <a:endParaRPr lang="en-US" dirty="0"/>
          </a:p>
        </p:txBody>
      </p:sp>
      <p:sp>
        <p:nvSpPr>
          <p:cNvPr id="10" name="TextBox 9"/>
          <p:cNvSpPr txBox="1">
            <a:spLocks noChangeArrowheads="1"/>
          </p:cNvSpPr>
          <p:nvPr userDrawn="1"/>
        </p:nvSpPr>
        <p:spPr bwMode="auto">
          <a:xfrm>
            <a:off x="7938" y="162990"/>
            <a:ext cx="9144000" cy="1003352"/>
          </a:xfrm>
          <a:prstGeom prst="rect">
            <a:avLst/>
          </a:prstGeom>
          <a:noFill/>
          <a:ln>
            <a:noFill/>
          </a:ln>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rgbClr val="F6C932"/>
                </a:solidFill>
                <a:miter lim="800000"/>
                <a:headEnd/>
                <a:tailEnd/>
              </a14:hiddenLine>
            </a:ext>
          </a:extLst>
        </p:spPr>
        <p:txBody>
          <a:bodyPr>
            <a:spAutoFit/>
          </a:bodyPr>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ctr" eaLnBrk="1" hangingPunct="1">
              <a:lnSpc>
                <a:spcPct val="70000"/>
              </a:lnSpc>
              <a:spcBef>
                <a:spcPct val="20000"/>
              </a:spcBef>
              <a:spcAft>
                <a:spcPct val="20000"/>
              </a:spcAft>
              <a:defRPr/>
            </a:pPr>
            <a:r>
              <a:rPr lang="en-US" sz="2400" dirty="0" smtClean="0">
                <a:solidFill>
                  <a:srgbClr val="FFFFFF"/>
                </a:solidFill>
                <a:latin typeface="+mj-lt"/>
                <a:ea typeface="+mn-ea"/>
                <a:cs typeface="Times New Roman" pitchFamily="84" charset="0"/>
              </a:rPr>
              <a:t>CAMPBELL</a:t>
            </a:r>
          </a:p>
          <a:p>
            <a:pPr algn="ctr" eaLnBrk="1" hangingPunct="1">
              <a:lnSpc>
                <a:spcPct val="50000"/>
              </a:lnSpc>
              <a:spcBef>
                <a:spcPct val="20000"/>
              </a:spcBef>
              <a:spcAft>
                <a:spcPct val="20000"/>
              </a:spcAft>
              <a:defRPr/>
            </a:pPr>
            <a:r>
              <a:rPr lang="en-US" sz="4800" dirty="0" smtClean="0">
                <a:solidFill>
                  <a:srgbClr val="D2B239"/>
                </a:solidFill>
                <a:latin typeface="+mj-lt"/>
                <a:ea typeface="+mn-ea"/>
                <a:cs typeface="Times New Roman" pitchFamily="84" charset="0"/>
              </a:rPr>
              <a:t>BIOLOGY</a:t>
            </a:r>
          </a:p>
        </p:txBody>
      </p:sp>
      <p:sp>
        <p:nvSpPr>
          <p:cNvPr id="11" name="Text Box 31"/>
          <p:cNvSpPr txBox="1">
            <a:spLocks noChangeArrowheads="1"/>
          </p:cNvSpPr>
          <p:nvPr userDrawn="1"/>
        </p:nvSpPr>
        <p:spPr bwMode="auto">
          <a:xfrm>
            <a:off x="0" y="1131066"/>
            <a:ext cx="9144000" cy="338554"/>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20000"/>
              </a:spcBef>
              <a:spcAft>
                <a:spcPct val="20000"/>
              </a:spcAft>
            </a:pPr>
            <a:r>
              <a:rPr lang="en-US" sz="1600" dirty="0" smtClean="0">
                <a:solidFill>
                  <a:srgbClr val="FFFFFF"/>
                </a:solidFill>
                <a:latin typeface="Times New Roman" charset="0"/>
                <a:cs typeface="Times New Roman" charset="0"/>
              </a:rPr>
              <a:t>Reece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Urry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Cain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Wasserman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Minorsky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Jackson</a:t>
            </a:r>
            <a:endParaRPr lang="en-US" sz="1600" dirty="0">
              <a:solidFill>
                <a:srgbClr val="FFFFFF"/>
              </a:solidFill>
              <a:latin typeface="Times New Roman" charset="0"/>
              <a:cs typeface="Times New Roman" charset="0"/>
            </a:endParaRPr>
          </a:p>
        </p:txBody>
      </p:sp>
      <p:sp>
        <p:nvSpPr>
          <p:cNvPr id="13" name="Text Box 50"/>
          <p:cNvSpPr txBox="1">
            <a:spLocks noChangeArrowheads="1"/>
          </p:cNvSpPr>
          <p:nvPr userDrawn="1"/>
        </p:nvSpPr>
        <p:spPr bwMode="auto">
          <a:xfrm>
            <a:off x="6023428" y="715674"/>
            <a:ext cx="869610" cy="348813"/>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TENTH</a:t>
            </a:r>
          </a:p>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EDITION</a:t>
            </a:r>
            <a:endParaRPr lang="en-US" sz="1000" b="1" i="0" dirty="0">
              <a:solidFill>
                <a:schemeClr val="accent3">
                  <a:lumMod val="75000"/>
                </a:schemeClr>
              </a:solidFill>
              <a:latin typeface="Times New Roman"/>
              <a:cs typeface="Times New Roman"/>
            </a:endParaRPr>
          </a:p>
        </p:txBody>
      </p:sp>
    </p:spTree>
    <p:extLst>
      <p:ext uri="{BB962C8B-B14F-4D97-AF65-F5344CB8AC3E}">
        <p14:creationId xmlns:p14="http://schemas.microsoft.com/office/powerpoint/2010/main" val="3307148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38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4813" y="182563"/>
            <a:ext cx="2203450" cy="61706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463" y="182563"/>
            <a:ext cx="6457950" cy="6170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841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REEC5658_10_Ima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418" y="0"/>
            <a:ext cx="9153676" cy="6865257"/>
          </a:xfrm>
          <a:prstGeom prst="rect">
            <a:avLst/>
          </a:prstGeom>
        </p:spPr>
      </p:pic>
      <p:sp>
        <p:nvSpPr>
          <p:cNvPr id="7" name="TextBox 6"/>
          <p:cNvSpPr txBox="1">
            <a:spLocks noChangeArrowheads="1"/>
          </p:cNvSpPr>
          <p:nvPr userDrawn="1"/>
        </p:nvSpPr>
        <p:spPr bwMode="auto">
          <a:xfrm>
            <a:off x="7938" y="162990"/>
            <a:ext cx="9144000" cy="1003352"/>
          </a:xfrm>
          <a:prstGeom prst="rect">
            <a:avLst/>
          </a:prstGeom>
          <a:noFill/>
          <a:ln>
            <a:noFill/>
          </a:ln>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rgbClr val="F6C932"/>
                </a:solidFill>
                <a:miter lim="800000"/>
                <a:headEnd/>
                <a:tailEnd/>
              </a14:hiddenLine>
            </a:ext>
          </a:extLst>
        </p:spPr>
        <p:txBody>
          <a:bodyPr>
            <a:spAutoFit/>
          </a:bodyPr>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ctr" eaLnBrk="1" hangingPunct="1">
              <a:lnSpc>
                <a:spcPct val="70000"/>
              </a:lnSpc>
              <a:spcBef>
                <a:spcPct val="20000"/>
              </a:spcBef>
              <a:spcAft>
                <a:spcPct val="20000"/>
              </a:spcAft>
              <a:defRPr/>
            </a:pPr>
            <a:r>
              <a:rPr lang="en-US" sz="2400" dirty="0" smtClean="0">
                <a:solidFill>
                  <a:srgbClr val="FFFFFF"/>
                </a:solidFill>
                <a:latin typeface="+mj-lt"/>
                <a:ea typeface="+mn-ea"/>
                <a:cs typeface="Times New Roman" pitchFamily="84" charset="0"/>
              </a:rPr>
              <a:t>CAMPBELL</a:t>
            </a:r>
          </a:p>
          <a:p>
            <a:pPr algn="ctr" eaLnBrk="1" hangingPunct="1">
              <a:lnSpc>
                <a:spcPct val="50000"/>
              </a:lnSpc>
              <a:spcBef>
                <a:spcPct val="20000"/>
              </a:spcBef>
              <a:spcAft>
                <a:spcPct val="20000"/>
              </a:spcAft>
              <a:defRPr/>
            </a:pPr>
            <a:r>
              <a:rPr lang="en-US" sz="4800" dirty="0" smtClean="0">
                <a:solidFill>
                  <a:srgbClr val="D2B239"/>
                </a:solidFill>
                <a:latin typeface="+mj-lt"/>
                <a:ea typeface="+mn-ea"/>
                <a:cs typeface="Times New Roman" pitchFamily="84" charset="0"/>
              </a:rPr>
              <a:t>BIOLOGY</a:t>
            </a:r>
          </a:p>
        </p:txBody>
      </p:sp>
      <p:sp>
        <p:nvSpPr>
          <p:cNvPr id="5" name="Text Box 31"/>
          <p:cNvSpPr txBox="1">
            <a:spLocks noChangeArrowheads="1"/>
          </p:cNvSpPr>
          <p:nvPr userDrawn="1"/>
        </p:nvSpPr>
        <p:spPr bwMode="auto">
          <a:xfrm>
            <a:off x="0" y="1131066"/>
            <a:ext cx="9144000" cy="338554"/>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20000"/>
              </a:spcBef>
              <a:spcAft>
                <a:spcPct val="20000"/>
              </a:spcAft>
            </a:pPr>
            <a:r>
              <a:rPr lang="en-US" sz="1600" dirty="0" smtClean="0">
                <a:solidFill>
                  <a:srgbClr val="FFFFFF"/>
                </a:solidFill>
                <a:latin typeface="Times New Roman" charset="0"/>
                <a:cs typeface="Times New Roman" charset="0"/>
              </a:rPr>
              <a:t>Reece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Urry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Cain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Wasserman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Minorsky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Jackson</a:t>
            </a:r>
            <a:endParaRPr lang="en-US" sz="1600" dirty="0">
              <a:solidFill>
                <a:srgbClr val="FFFFFF"/>
              </a:solidFill>
              <a:latin typeface="Times New Roman" charset="0"/>
              <a:cs typeface="Times New Roman" charset="0"/>
            </a:endParaRPr>
          </a:p>
        </p:txBody>
      </p:sp>
      <p:sp>
        <p:nvSpPr>
          <p:cNvPr id="6" name="Text Box 14"/>
          <p:cNvSpPr txBox="1">
            <a:spLocks noChangeArrowheads="1"/>
          </p:cNvSpPr>
          <p:nvPr userDrawn="1"/>
        </p:nvSpPr>
        <p:spPr bwMode="auto">
          <a:xfrm>
            <a:off x="0" y="6592888"/>
            <a:ext cx="6880225" cy="200025"/>
          </a:xfrm>
          <a:prstGeom prst="rect">
            <a:avLst/>
          </a:prstGeom>
          <a:noFill/>
          <a:ln>
            <a:noFill/>
          </a:ln>
          <a:extLst>
            <a:ext uri="{909E8E84-426E-40dd-AFC4-6F175D3DCCD1}">
              <a14:hiddenFill xmlns:a14="http://schemas.microsoft.com/office/drawing/2010/main">
                <a:gradFill rotWithShape="0">
                  <a:gsLst>
                    <a:gs pos="0">
                      <a:srgbClr val="6CAA3C"/>
                    </a:gs>
                    <a:gs pos="100000">
                      <a:srgbClr val="5EBDBE"/>
                    </a:gs>
                  </a:gsLst>
                  <a:lin ang="0" scaled="1"/>
                </a:gra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spcBef>
                <a:spcPct val="50000"/>
              </a:spcBef>
            </a:pPr>
            <a:r>
              <a:rPr lang="en-US" sz="900" dirty="0">
                <a:solidFill>
                  <a:srgbClr val="FFFFFF"/>
                </a:solidFill>
              </a:rPr>
              <a:t>     © 2014 Pearson Education, Inc.</a:t>
            </a:r>
            <a:endParaRPr lang="en-US" dirty="0">
              <a:solidFill>
                <a:srgbClr val="FFFFFF"/>
              </a:solidFill>
            </a:endParaRPr>
          </a:p>
        </p:txBody>
      </p:sp>
      <p:sp>
        <p:nvSpPr>
          <p:cNvPr id="9" name="Text Box 50"/>
          <p:cNvSpPr txBox="1">
            <a:spLocks noChangeArrowheads="1"/>
          </p:cNvSpPr>
          <p:nvPr userDrawn="1"/>
        </p:nvSpPr>
        <p:spPr bwMode="auto">
          <a:xfrm>
            <a:off x="6023428" y="715674"/>
            <a:ext cx="869610" cy="348813"/>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TENTH</a:t>
            </a:r>
          </a:p>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EDITION</a:t>
            </a:r>
            <a:endParaRPr lang="en-US" sz="1000" b="1" i="0" dirty="0">
              <a:solidFill>
                <a:schemeClr val="accent3">
                  <a:lumMod val="75000"/>
                </a:schemeClr>
              </a:solidFill>
              <a:latin typeface="Times New Roman"/>
              <a:cs typeface="Times New Roman"/>
            </a:endParaRPr>
          </a:p>
        </p:txBody>
      </p:sp>
      <p:sp>
        <p:nvSpPr>
          <p:cNvPr id="508945" name="Rectangle 17"/>
          <p:cNvSpPr>
            <a:spLocks noGrp="1" noChangeArrowheads="1"/>
          </p:cNvSpPr>
          <p:nvPr>
            <p:ph type="ctrTitle" sz="quarter"/>
          </p:nvPr>
        </p:nvSpPr>
        <p:spPr>
          <a:xfrm>
            <a:off x="182563" y="190500"/>
            <a:ext cx="3089275" cy="1096963"/>
          </a:xfrm>
        </p:spPr>
        <p:txBody>
          <a:bodyPr anchor="ctr"/>
          <a:lstStyle>
            <a:lvl1pPr marL="0" indent="0">
              <a:defRPr sz="5000">
                <a:solidFill>
                  <a:srgbClr val="FFFFFF"/>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1073206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90840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317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7245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8629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7255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3275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584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FF6600"/>
              </a:buClr>
              <a:defRPr/>
            </a:lvl1pPr>
            <a:lvl2pPr marL="740664" indent="-283464">
              <a:buClr>
                <a:srgbClr val="FF6600"/>
              </a:buClr>
              <a:defRPr/>
            </a:lvl2pPr>
            <a:lvl3pPr marL="1143000" indent="-228600">
              <a:buClr>
                <a:srgbClr val="FF6600"/>
              </a:buClr>
              <a:defRPr/>
            </a:lvl3pPr>
            <a:lvl4pPr marL="1600200" indent="-228600">
              <a:buClr>
                <a:srgbClr val="FF6600"/>
              </a:buClr>
              <a:defRPr/>
            </a:lvl4pPr>
            <a:lvl5pPr marL="2057400" indent="-228600">
              <a:buClr>
                <a:srgbClr val="FF66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7384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683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0494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93098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7128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06471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0381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49516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2429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5863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6911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2749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5337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80538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4682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992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463" y="1279525"/>
            <a:ext cx="431165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8513" y="1279525"/>
            <a:ext cx="431165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776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88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80484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58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795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72212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420913" y="1272910"/>
            <a:ext cx="8499249"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13716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p:cNvSpPr/>
          <p:nvPr/>
        </p:nvSpPr>
        <p:spPr bwMode="auto">
          <a:xfrm>
            <a:off x="0" y="1"/>
            <a:ext cx="9144000" cy="290286"/>
          </a:xfrm>
          <a:prstGeom prst="rect">
            <a:avLst/>
          </a:prstGeom>
          <a:gradFill flip="none" rotWithShape="1">
            <a:gsLst>
              <a:gs pos="0">
                <a:srgbClr val="FF6600"/>
              </a:gs>
              <a:gs pos="100000">
                <a:srgbClr val="FFFFFF"/>
              </a:gs>
              <a:gs pos="25000">
                <a:srgbClr val="FF6600">
                  <a:alpha val="75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26" name="Rectangle 7"/>
          <p:cNvSpPr>
            <a:spLocks noGrp="1" noChangeArrowheads="1"/>
          </p:cNvSpPr>
          <p:nvPr>
            <p:ph type="title"/>
          </p:nvPr>
        </p:nvSpPr>
        <p:spPr bwMode="auto">
          <a:xfrm>
            <a:off x="182563" y="2986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7" name="Rectangle 6"/>
          <p:cNvSpPr/>
          <p:nvPr/>
        </p:nvSpPr>
        <p:spPr bwMode="auto">
          <a:xfrm>
            <a:off x="0" y="1"/>
            <a:ext cx="9144000" cy="290286"/>
          </a:xfrm>
          <a:prstGeom prst="rect">
            <a:avLst/>
          </a:prstGeom>
          <a:gradFill flip="none" rotWithShape="1">
            <a:gsLst>
              <a:gs pos="0">
                <a:srgbClr val="FF6600"/>
              </a:gs>
              <a:gs pos="100000">
                <a:srgbClr val="FFFFFF"/>
              </a:gs>
              <a:gs pos="25000">
                <a:srgbClr val="FF6600">
                  <a:alpha val="75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b="0" dirty="0">
                <a:solidFill>
                  <a:srgbClr val="000000"/>
                </a:solidFill>
                <a:latin typeface="Arial" charset="0"/>
              </a:rPr>
              <a:t>© 2014 Pearson Education, Inc.</a:t>
            </a:r>
          </a:p>
        </p:txBody>
      </p:sp>
    </p:spTree>
    <p:extLst>
      <p:ext uri="{BB962C8B-B14F-4D97-AF65-F5344CB8AC3E}">
        <p14:creationId xmlns:p14="http://schemas.microsoft.com/office/powerpoint/2010/main" val="1843922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697" r:id="rId12"/>
    <p:sldLayoutId id="2147483858" r:id="rId13"/>
  </p:sldLayoutIdLst>
  <p:timing>
    <p:tnLst>
      <p:par>
        <p:cTn xmlns:p14="http://schemas.microsoft.com/office/powerpoint/2010/main" id="1" dur="indefinite" restart="never" nodeType="tmRoot"/>
      </p:par>
    </p:tnLst>
  </p:timing>
  <p:txStyles>
    <p:title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ct val="45000"/>
        </a:spcBef>
        <a:spcAft>
          <a:spcPct val="20000"/>
        </a:spcAft>
        <a:buClr>
          <a:srgbClr val="FF6600"/>
        </a:buClr>
        <a:buFont typeface="Wingdings" charset="2"/>
        <a:buChar char="§"/>
        <a:defRPr sz="2800">
          <a:solidFill>
            <a:schemeClr val="tx1"/>
          </a:solidFill>
          <a:latin typeface="Arial" charset="0"/>
          <a:ea typeface="Geneva" charset="0"/>
          <a:cs typeface="+mn-cs"/>
        </a:defRPr>
      </a:lvl1pPr>
      <a:lvl2pPr marL="740664" indent="-283464" algn="l" rtl="0" eaLnBrk="1" fontAlgn="base" hangingPunct="1">
        <a:spcBef>
          <a:spcPct val="45000"/>
        </a:spcBef>
        <a:spcAft>
          <a:spcPct val="20000"/>
        </a:spcAft>
        <a:buClr>
          <a:srgbClr val="FF660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ct val="45000"/>
        </a:spcBef>
        <a:spcAft>
          <a:spcPct val="20000"/>
        </a:spcAft>
        <a:buClr>
          <a:srgbClr val="FF660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586580453"/>
      </p:ext>
    </p:extLst>
  </p:cSld>
  <p:clrMap bg1="lt1" tx1="dk1" bg2="lt2" tx2="dk2" accent1="accent1" accent2="accent2" accent3="accent3" accent4="accent4" accent5="accent5" accent6="accent6" hlink="hlink" folHlink="folHlink"/>
  <p:sldLayoutIdLst>
    <p:sldLayoutId id="214748379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990191278"/>
      </p:ext>
    </p:extLst>
  </p:cSld>
  <p:clrMap bg1="lt1" tx1="dk1" bg2="lt2" tx2="dk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494763109"/>
      </p:ext>
    </p:extLst>
  </p:cSld>
  <p:clrMap bg1="lt1" tx1="dk1" bg2="lt2" tx2="dk2" accent1="accent1" accent2="accent2" accent3="accent3" accent4="accent4" accent5="accent5" accent6="accent6" hlink="hlink" folHlink="folHlink"/>
  <p:sldLayoutIdLst>
    <p:sldLayoutId id="214748381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758821096"/>
      </p:ext>
    </p:extLst>
  </p:cSld>
  <p:clrMap bg1="lt1" tx1="dk1" bg2="lt2" tx2="dk2" accent1="accent1" accent2="accent2" accent3="accent3" accent4="accent4" accent5="accent5" accent6="accent6" hlink="hlink" folHlink="folHlink"/>
  <p:sldLayoutIdLst>
    <p:sldLayoutId id="21474838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513433135"/>
      </p:ext>
    </p:extLst>
  </p:cSld>
  <p:clrMap bg1="lt1" tx1="dk1" bg2="lt2" tx2="dk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257167347"/>
      </p:ext>
    </p:extLst>
  </p:cSld>
  <p:clrMap bg1="lt1" tx1="dk1" bg2="lt2" tx2="dk2" accent1="accent1" accent2="accent2" accent3="accent3" accent4="accent4" accent5="accent5" accent6="accent6" hlink="hlink" folHlink="folHlink"/>
  <p:sldLayoutIdLst>
    <p:sldLayoutId id="214748382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689017326"/>
      </p:ext>
    </p:extLst>
  </p:cSld>
  <p:clrMap bg1="lt1" tx1="dk1" bg2="lt2" tx2="dk2" accent1="accent1" accent2="accent2" accent3="accent3" accent4="accent4" accent5="accent5" accent6="accent6" hlink="hlink" folHlink="folHlink"/>
  <p:sldLayoutIdLst>
    <p:sldLayoutId id="214748382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376221846"/>
      </p:ext>
    </p:extLst>
  </p:cSld>
  <p:clrMap bg1="lt1" tx1="dk1" bg2="lt2" tx2="dk2" accent1="accent1" accent2="accent2" accent3="accent3" accent4="accent4" accent5="accent5" accent6="accent6" hlink="hlink" folHlink="folHlink"/>
  <p:sldLayoutIdLst>
    <p:sldLayoutId id="214748383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918331768"/>
      </p:ext>
    </p:extLst>
  </p:cSld>
  <p:clrMap bg1="lt1" tx1="dk1" bg2="lt2" tx2="dk2" accent1="accent1" accent2="accent2" accent3="accent3" accent4="accent4" accent5="accent5" accent6="accent6" hlink="hlink" folHlink="folHlink"/>
  <p:sldLayoutIdLst>
    <p:sldLayoutId id="214748383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346263637"/>
      </p:ext>
    </p:extLst>
  </p:cSld>
  <p:clrMap bg1="lt1" tx1="dk1" bg2="lt2" tx2="dk2" accent1="accent1" accent2="accent2" accent3="accent3" accent4="accent4" accent5="accent5" accent6="accent6" hlink="hlink" folHlink="folHlink"/>
  <p:sldLayoutIdLst>
    <p:sldLayoutId id="21474838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8187888"/>
      </p:ext>
    </p:extLst>
  </p:cSld>
  <p:clrMap bg1="lt1" tx1="dk1" bg2="lt2" tx2="dk2" accent1="accent1" accent2="accent2" accent3="accent3" accent4="accent4" accent5="accent5" accent6="accent6" hlink="hlink" folHlink="folHlink"/>
  <p:sldLayoutIdLst>
    <p:sldLayoutId id="214748374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50654712"/>
      </p:ext>
    </p:extLst>
  </p:cSld>
  <p:clrMap bg1="lt1" tx1="dk1" bg2="lt2" tx2="dk2" accent1="accent1" accent2="accent2" accent3="accent3" accent4="accent4" accent5="accent5" accent6="accent6" hlink="hlink" folHlink="folHlink"/>
  <p:sldLayoutIdLst>
    <p:sldLayoutId id="214748383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458288350"/>
      </p:ext>
    </p:extLst>
  </p:cSld>
  <p:clrMap bg1="lt1" tx1="dk1" bg2="lt2" tx2="dk2" accent1="accent1" accent2="accent2" accent3="accent3" accent4="accent4" accent5="accent5" accent6="accent6" hlink="hlink" folHlink="folHlink"/>
  <p:sldLayoutIdLst>
    <p:sldLayoutId id="21474838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652422208"/>
      </p:ext>
    </p:extLst>
  </p:cSld>
  <p:clrMap bg1="lt1" tx1="dk1" bg2="lt2" tx2="dk2" accent1="accent1" accent2="accent2" accent3="accent3" accent4="accent4" accent5="accent5" accent6="accent6" hlink="hlink" folHlink="folHlink"/>
  <p:sldLayoutIdLst>
    <p:sldLayoutId id="214748375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59470801"/>
      </p:ext>
    </p:extLst>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4018159445"/>
      </p:ext>
    </p:extLst>
  </p:cSld>
  <p:clrMap bg1="lt1" tx1="dk1" bg2="lt2" tx2="dk2" accent1="accent1" accent2="accent2" accent3="accent3" accent4="accent4" accent5="accent5" accent6="accent6" hlink="hlink" folHlink="folHlink"/>
  <p:sldLayoutIdLst>
    <p:sldLayoutId id="214748375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60001378"/>
      </p:ext>
    </p:extLst>
  </p:cSld>
  <p:clrMap bg1="lt1" tx1="dk1" bg2="lt2" tx2="dk2" accent1="accent1" accent2="accent2" accent3="accent3" accent4="accent4" accent5="accent5" accent6="accent6" hlink="hlink" folHlink="folHlink"/>
  <p:sldLayoutIdLst>
    <p:sldLayoutId id="21474837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956395354"/>
      </p:ext>
    </p:extLst>
  </p:cSld>
  <p:clrMap bg1="lt1" tx1="dk1" bg2="lt2" tx2="dk2" accent1="accent1" accent2="accent2" accent3="accent3" accent4="accent4" accent5="accent5" accent6="accent6" hlink="hlink" folHlink="folHlink"/>
  <p:sldLayoutIdLst>
    <p:sldLayoutId id="214748376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931849798"/>
      </p:ext>
    </p:extLst>
  </p:cSld>
  <p:clrMap bg1="lt1" tx1="dk1" bg2="lt2" tx2="dk2" accent1="accent1" accent2="accent2" accent3="accent3" accent4="accent4" accent5="accent5" accent6="accent6" hlink="hlink" folHlink="folHlink"/>
  <p:sldLayoutIdLst>
    <p:sldLayoutId id="214748376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601648209"/>
      </p:ext>
    </p:extLst>
  </p:cSld>
  <p:clrMap bg1="lt1" tx1="dk1" bg2="lt2" tx2="dk2" accent1="accent1" accent2="accent2" accent3="accent3" accent4="accent4" accent5="accent5" accent6="accent6" hlink="hlink" folHlink="folHlink"/>
  <p:sldLayoutIdLst>
    <p:sldLayoutId id="214748376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hyperlink" Target="http://www.mediaresource.org/instruct.htm" TargetMode="External"/><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1.png"/><Relationship Id="rId1" Type="http://schemas.microsoft.com/office/2007/relationships/media" Target="../media/media1.mpg"/><Relationship Id="rId2" Type="http://schemas.openxmlformats.org/officeDocument/2006/relationships/video" Target="../media/media1.m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59.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1" Type="http://schemas.openxmlformats.org/officeDocument/2006/relationships/slideLayout" Target="../slideLayouts/slideLayout30.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charset="0"/>
              </a:rPr>
              <a:t>0</a:t>
            </a:r>
          </a:p>
        </p:txBody>
      </p:sp>
      <p:sp>
        <p:nvSpPr>
          <p:cNvPr id="3075" name="Text Box 11"/>
          <p:cNvSpPr txBox="1">
            <a:spLocks noChangeArrowheads="1"/>
          </p:cNvSpPr>
          <p:nvPr/>
        </p:nvSpPr>
        <p:spPr bwMode="auto">
          <a:xfrm>
            <a:off x="-23373" y="1633538"/>
            <a:ext cx="1586510" cy="1569660"/>
          </a:xfrm>
          <a:prstGeom prst="rect">
            <a:avLst/>
          </a:prstGeom>
          <a:noFill/>
          <a:ln>
            <a:noFill/>
          </a:ln>
          <a:effectLst/>
          <a:extLst>
            <a:ext uri="{909E8E84-426E-40dd-AFC4-6F175D3DCCD1}">
              <a14:hiddenFill xmlns:a14="http://schemas.microsoft.com/office/drawing/2010/main">
                <a:solidFill>
                  <a:srgbClr val="9D0016"/>
                </a:solidFill>
              </a14:hiddenFill>
            </a:ext>
            <a:ext uri="{91240B29-F687-4f45-9708-019B960494DF}">
              <a14:hiddenLine xmlns:a14="http://schemas.microsoft.com/office/drawing/2010/main" w="9525">
                <a:solidFill>
                  <a:srgbClr val="EFC335"/>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9600" dirty="0" smtClean="0">
                <a:solidFill>
                  <a:srgbClr val="D2B239"/>
                </a:solidFill>
              </a:rPr>
              <a:t>12</a:t>
            </a:r>
            <a:endParaRPr lang="en-US" sz="9600" dirty="0">
              <a:solidFill>
                <a:srgbClr val="D2B239"/>
              </a:solidFill>
            </a:endParaRPr>
          </a:p>
        </p:txBody>
      </p:sp>
      <p:sp>
        <p:nvSpPr>
          <p:cNvPr id="3076" name="Rectangle 3"/>
          <p:cNvSpPr>
            <a:spLocks noGrp="1" noChangeArrowheads="1"/>
          </p:cNvSpPr>
          <p:nvPr>
            <p:ph type="subTitle" idx="4294967295"/>
          </p:nvPr>
        </p:nvSpPr>
        <p:spPr>
          <a:xfrm>
            <a:off x="0" y="3044825"/>
            <a:ext cx="3400425" cy="960438"/>
          </a:xfrm>
          <a:extLst>
            <a:ext uri="{909E8E84-426E-40dd-AFC4-6F175D3DCCD1}">
              <a14:hiddenFill xmlns:a14="http://schemas.microsoft.com/office/drawing/2010/main">
                <a:solidFill>
                  <a:srgbClr val="9D0016">
                    <a:alpha val="25098"/>
                  </a:srgbClr>
                </a:solidFill>
              </a14:hiddenFill>
            </a:ext>
            <a:ext uri="{91240B29-F687-4f45-9708-019B960494DF}">
              <a14:hiddenLine xmlns:a14="http://schemas.microsoft.com/office/drawing/2010/main" w="9525">
                <a:solidFill>
                  <a:srgbClr val="5FAF8E"/>
                </a:solidFill>
                <a:miter lim="800000"/>
                <a:headEnd/>
                <a:tailEnd/>
              </a14:hiddenLine>
            </a:ext>
          </a:extLst>
        </p:spPr>
        <p:txBody>
          <a:bodyPr rIns="0" anchor="ctr"/>
          <a:lstStyle/>
          <a:p>
            <a:pPr marL="152400" indent="0" eaLnBrk="1" hangingPunct="1">
              <a:buClr>
                <a:schemeClr val="tx2"/>
              </a:buClr>
              <a:buFont typeface="Wingdings" charset="0"/>
              <a:buNone/>
            </a:pPr>
            <a:r>
              <a:rPr lang="en-US" sz="3600" b="1" dirty="0" smtClean="0">
                <a:solidFill>
                  <a:schemeClr val="bg1"/>
                </a:solidFill>
                <a:latin typeface="Arial"/>
                <a:cs typeface="Arial"/>
              </a:rPr>
              <a:t>The Cell Cycle</a:t>
            </a:r>
            <a:endParaRPr lang="en-US" sz="3600" b="1" dirty="0">
              <a:solidFill>
                <a:schemeClr val="bg1"/>
              </a:solidFill>
              <a:latin typeface="Arial"/>
              <a:cs typeface="Arial"/>
            </a:endParaRPr>
          </a:p>
        </p:txBody>
      </p:sp>
      <p:cxnSp>
        <p:nvCxnSpPr>
          <p:cNvPr id="3" name="Straight Connector 2"/>
          <p:cNvCxnSpPr/>
          <p:nvPr/>
        </p:nvCxnSpPr>
        <p:spPr bwMode="auto">
          <a:xfrm flipV="1">
            <a:off x="127000" y="3054060"/>
            <a:ext cx="1314380" cy="2421"/>
          </a:xfrm>
          <a:prstGeom prst="line">
            <a:avLst/>
          </a:prstGeom>
          <a:solidFill>
            <a:schemeClr val="accent1"/>
          </a:solidFill>
          <a:ln w="38100" cap="flat" cmpd="sng" algn="ctr">
            <a:solidFill>
              <a:srgbClr val="D2B239"/>
            </a:solidFill>
            <a:prstDash val="solid"/>
            <a:round/>
            <a:headEnd type="none" w="med" len="med"/>
            <a:tailEnd type="none" w="med" len="med"/>
          </a:ln>
          <a:effectLst/>
        </p:spPr>
      </p:cxnSp>
    </p:spTree>
    <p:custDataLst>
      <p:tags r:id="rId1"/>
    </p:custData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Chromosomes During Eukaryotic Cell Division</a:t>
            </a:r>
            <a:endParaRPr lang="en-US" dirty="0"/>
          </a:p>
        </p:txBody>
      </p:sp>
      <p:sp>
        <p:nvSpPr>
          <p:cNvPr id="3" name="Content Placeholder 2"/>
          <p:cNvSpPr>
            <a:spLocks noGrp="1"/>
          </p:cNvSpPr>
          <p:nvPr>
            <p:ph idx="1"/>
          </p:nvPr>
        </p:nvSpPr>
        <p:spPr/>
        <p:txBody>
          <a:bodyPr/>
          <a:lstStyle/>
          <a:p>
            <a:r>
              <a:rPr lang="en-US" sz="2400" dirty="0" smtClean="0"/>
              <a:t>In preparation for cell division, DNA is </a:t>
            </a:r>
            <a:r>
              <a:rPr lang="en-US" sz="2400" b="1" u="sng" dirty="0" smtClean="0"/>
              <a:t>REPLICATED</a:t>
            </a:r>
            <a:r>
              <a:rPr lang="en-US" sz="2400" dirty="0" smtClean="0"/>
              <a:t> and </a:t>
            </a:r>
            <a:r>
              <a:rPr lang="en-US" sz="2400" b="1" u="sng" dirty="0" smtClean="0"/>
              <a:t>CONDENSES</a:t>
            </a:r>
          </a:p>
          <a:p>
            <a:pPr lvl="1"/>
            <a:r>
              <a:rPr lang="en-US" sz="2400" dirty="0">
                <a:sym typeface="Wingdings" pitchFamily="2" charset="2"/>
              </a:rPr>
              <a:t>C</a:t>
            </a:r>
            <a:r>
              <a:rPr lang="en-US" sz="2400" dirty="0" smtClean="0">
                <a:sym typeface="Wingdings" pitchFamily="2" charset="2"/>
              </a:rPr>
              <a:t>hromatin  condenses + replicates  duplicated chromosome</a:t>
            </a:r>
            <a:endParaRPr lang="en-US" sz="2400" dirty="0" smtClean="0"/>
          </a:p>
          <a:p>
            <a:r>
              <a:rPr lang="en-US" sz="2400" dirty="0" smtClean="0"/>
              <a:t>Each duplicated chromosome has two </a:t>
            </a:r>
            <a:r>
              <a:rPr lang="en-US" sz="2400" b="1" dirty="0" smtClean="0"/>
              <a:t>sister chromatids</a:t>
            </a:r>
            <a:r>
              <a:rPr lang="en-US" sz="2400" dirty="0" smtClean="0"/>
              <a:t> </a:t>
            </a:r>
          </a:p>
          <a:p>
            <a:pPr lvl="1"/>
            <a:r>
              <a:rPr lang="en-US" sz="2400" b="1" u="sng" dirty="0" smtClean="0"/>
              <a:t>JOINED COPIES</a:t>
            </a:r>
            <a:r>
              <a:rPr lang="en-US" sz="2400" dirty="0" smtClean="0"/>
              <a:t> of the original chromosome, attached along their lengths by </a:t>
            </a:r>
            <a:r>
              <a:rPr lang="en-US" sz="2400" i="1" dirty="0" err="1" smtClean="0"/>
              <a:t>cohesins</a:t>
            </a:r>
            <a:endParaRPr lang="en-US" sz="2400" i="1" dirty="0" smtClean="0"/>
          </a:p>
          <a:p>
            <a:pPr lvl="1"/>
            <a:r>
              <a:rPr lang="en-US" sz="2400" dirty="0" smtClean="0"/>
              <a:t>The </a:t>
            </a:r>
            <a:r>
              <a:rPr lang="en-US" sz="2400" b="1" dirty="0" smtClean="0"/>
              <a:t>centromere</a:t>
            </a:r>
            <a:r>
              <a:rPr lang="en-US" sz="2400" dirty="0" smtClean="0"/>
              <a:t> is the narrow </a:t>
            </a:r>
            <a:r>
              <a:rPr lang="en-US" altLang="ja-JP" sz="2400" dirty="0" smtClean="0"/>
              <a:t>“waist” of the duplicated chromosome, where the two sister chromatids are most </a:t>
            </a:r>
            <a:r>
              <a:rPr lang="en-US" altLang="ja-JP" sz="2400" b="1" u="sng" dirty="0" smtClean="0"/>
              <a:t>CLOSELY ATTACHED</a:t>
            </a:r>
            <a:endParaRPr lang="en-US" sz="2400" b="1" u="sng" dirty="0"/>
          </a:p>
        </p:txBody>
      </p:sp>
    </p:spTree>
    <p:extLst>
      <p:ext uri="{BB962C8B-B14F-4D97-AF65-F5344CB8AC3E}">
        <p14:creationId xmlns:p14="http://schemas.microsoft.com/office/powerpoint/2010/main" val="18054511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5ChromoDupliDist_1-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608" y="136338"/>
            <a:ext cx="5510784"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12.5-1</a:t>
            </a:r>
            <a:endParaRPr lang="en-US" sz="1200" dirty="0">
              <a:latin typeface="Arial" charset="0"/>
            </a:endParaRPr>
          </a:p>
        </p:txBody>
      </p:sp>
      <p:sp>
        <p:nvSpPr>
          <p:cNvPr id="138" name="Text Box 31"/>
          <p:cNvSpPr txBox="1">
            <a:spLocks noChangeArrowheads="1"/>
          </p:cNvSpPr>
          <p:nvPr/>
        </p:nvSpPr>
        <p:spPr bwMode="auto">
          <a:xfrm>
            <a:off x="3118239" y="30125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Chromosomes</a:t>
            </a:r>
            <a:endParaRPr lang="en-US" sz="1700" dirty="0">
              <a:solidFill>
                <a:srgbClr val="000000"/>
              </a:solidFill>
              <a:latin typeface="Arial" charset="0"/>
            </a:endParaRPr>
          </a:p>
        </p:txBody>
      </p:sp>
      <p:cxnSp>
        <p:nvCxnSpPr>
          <p:cNvPr id="4" name="Straight Connector 3"/>
          <p:cNvCxnSpPr/>
          <p:nvPr/>
        </p:nvCxnSpPr>
        <p:spPr bwMode="auto">
          <a:xfrm flipV="1">
            <a:off x="3944671" y="918824"/>
            <a:ext cx="481854" cy="33077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flipH="1" flipV="1">
            <a:off x="4169263" y="1543626"/>
            <a:ext cx="347099" cy="21234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ight Brace 6"/>
          <p:cNvSpPr/>
          <p:nvPr/>
        </p:nvSpPr>
        <p:spPr bwMode="auto">
          <a:xfrm>
            <a:off x="4014090" y="1278188"/>
            <a:ext cx="179674" cy="543125"/>
          </a:xfrm>
          <a:prstGeom prst="rightBrace">
            <a:avLst>
              <a:gd name="adj1" fmla="val 36906"/>
              <a:gd name="adj2" fmla="val 50000"/>
            </a:avLst>
          </a:prstGeom>
          <a:noFill/>
          <a:ln w="12700" cap="flat" cmpd="sng" algn="ctr">
            <a:solidFill>
              <a:schemeClr val="tx1"/>
            </a:solidFill>
            <a:prstDash val="solid"/>
            <a:round/>
            <a:headEnd type="none" w="med" len="med"/>
            <a:tailEnd type="none" w="med" len="med"/>
          </a:ln>
          <a:effectLst/>
          <a:extLst/>
        </p:spPr>
        <p:txBody>
          <a:bodyPr rtlCol="0" anchor="ctr"/>
          <a:lstStyle/>
          <a:p>
            <a:pPr algn="ctr" eaLnBrk="0" hangingPunct="0"/>
            <a:endParaRPr lang="en-US" b="1">
              <a:solidFill>
                <a:srgbClr val="000000"/>
              </a:solidFill>
              <a:latin typeface="Times" charset="0"/>
              <a:ea typeface="ＭＳ Ｐゴシック" charset="0"/>
            </a:endParaRPr>
          </a:p>
        </p:txBody>
      </p:sp>
      <p:sp>
        <p:nvSpPr>
          <p:cNvPr id="11" name="Text Box 31"/>
          <p:cNvSpPr txBox="1">
            <a:spLocks noChangeArrowheads="1"/>
          </p:cNvSpPr>
          <p:nvPr/>
        </p:nvSpPr>
        <p:spPr bwMode="auto">
          <a:xfrm>
            <a:off x="4457628" y="74636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Centromere</a:t>
            </a:r>
            <a:endParaRPr lang="en-US" sz="1700" dirty="0">
              <a:solidFill>
                <a:srgbClr val="000000"/>
              </a:solidFill>
              <a:latin typeface="Arial" charset="0"/>
            </a:endParaRPr>
          </a:p>
        </p:txBody>
      </p:sp>
      <p:sp>
        <p:nvSpPr>
          <p:cNvPr id="12" name="Text Box 31"/>
          <p:cNvSpPr txBox="1">
            <a:spLocks noChangeArrowheads="1"/>
          </p:cNvSpPr>
          <p:nvPr/>
        </p:nvSpPr>
        <p:spPr bwMode="auto">
          <a:xfrm>
            <a:off x="4555630" y="1628433"/>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arm</a:t>
            </a:r>
            <a:endParaRPr lang="en-US" sz="1700" dirty="0">
              <a:solidFill>
                <a:srgbClr val="000000"/>
              </a:solidFill>
              <a:latin typeface="Arial" charset="0"/>
            </a:endParaRPr>
          </a:p>
        </p:txBody>
      </p:sp>
      <p:sp>
        <p:nvSpPr>
          <p:cNvPr id="13" name="Text Box 31"/>
          <p:cNvSpPr txBox="1">
            <a:spLocks noChangeArrowheads="1"/>
          </p:cNvSpPr>
          <p:nvPr/>
        </p:nvSpPr>
        <p:spPr bwMode="auto">
          <a:xfrm>
            <a:off x="5895024" y="12972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Chromosomal</a:t>
            </a:r>
            <a:br>
              <a:rPr lang="en-US" sz="1700" dirty="0" smtClean="0">
                <a:solidFill>
                  <a:srgbClr val="000000"/>
                </a:solidFill>
                <a:latin typeface="Arial" charset="0"/>
              </a:rPr>
            </a:br>
            <a:r>
              <a:rPr lang="en-US" sz="1700" dirty="0" smtClean="0">
                <a:solidFill>
                  <a:srgbClr val="000000"/>
                </a:solidFill>
                <a:latin typeface="Arial" charset="0"/>
              </a:rPr>
              <a:t>DNA molecules</a:t>
            </a:r>
            <a:endParaRPr lang="en-US" sz="1700" dirty="0">
              <a:solidFill>
                <a:srgbClr val="000000"/>
              </a:solidFill>
              <a:latin typeface="Arial" charset="0"/>
            </a:endParaRPr>
          </a:p>
        </p:txBody>
      </p:sp>
      <p:grpSp>
        <p:nvGrpSpPr>
          <p:cNvPr id="9" name="Group 8"/>
          <p:cNvGrpSpPr/>
          <p:nvPr/>
        </p:nvGrpSpPr>
        <p:grpSpPr>
          <a:xfrm>
            <a:off x="1869668" y="714316"/>
            <a:ext cx="244881" cy="257234"/>
            <a:chOff x="1352143" y="1387416"/>
            <a:chExt cx="244881" cy="257234"/>
          </a:xfrm>
        </p:grpSpPr>
        <p:sp>
          <p:nvSpPr>
            <p:cNvPr id="15" name="Oval 14"/>
            <p:cNvSpPr/>
            <p:nvPr/>
          </p:nvSpPr>
          <p:spPr bwMode="auto">
            <a:xfrm>
              <a:off x="1352143" y="1394658"/>
              <a:ext cx="244881" cy="24999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 Box 31"/>
            <p:cNvSpPr txBox="1">
              <a:spLocks noChangeArrowheads="1"/>
            </p:cNvSpPr>
            <p:nvPr/>
          </p:nvSpPr>
          <p:spPr bwMode="auto">
            <a:xfrm>
              <a:off x="1352551" y="1387416"/>
              <a:ext cx="234090" cy="233119"/>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spTree>
    <p:extLst>
      <p:ext uri="{BB962C8B-B14F-4D97-AF65-F5344CB8AC3E}">
        <p14:creationId xmlns:p14="http://schemas.microsoft.com/office/powerpoint/2010/main" val="34652059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5ChromoDupliDist_2-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608" y="136338"/>
            <a:ext cx="5510784"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12.5-2</a:t>
            </a:r>
            <a:endParaRPr lang="en-US" sz="1200" dirty="0">
              <a:latin typeface="Arial" charset="0"/>
            </a:endParaRPr>
          </a:p>
        </p:txBody>
      </p:sp>
      <p:sp>
        <p:nvSpPr>
          <p:cNvPr id="5" name="Text Box 31"/>
          <p:cNvSpPr txBox="1">
            <a:spLocks noChangeArrowheads="1"/>
          </p:cNvSpPr>
          <p:nvPr/>
        </p:nvSpPr>
        <p:spPr bwMode="auto">
          <a:xfrm>
            <a:off x="3118239" y="30125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Chromosomes</a:t>
            </a:r>
            <a:endParaRPr lang="en-US" sz="1700" dirty="0">
              <a:solidFill>
                <a:srgbClr val="000000"/>
              </a:solidFill>
              <a:latin typeface="Arial" charset="0"/>
            </a:endParaRPr>
          </a:p>
        </p:txBody>
      </p:sp>
      <p:cxnSp>
        <p:nvCxnSpPr>
          <p:cNvPr id="6" name="Straight Connector 5"/>
          <p:cNvCxnSpPr/>
          <p:nvPr/>
        </p:nvCxnSpPr>
        <p:spPr bwMode="auto">
          <a:xfrm>
            <a:off x="3877283" y="3965847"/>
            <a:ext cx="679166" cy="1521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flipV="1">
            <a:off x="4169263" y="1543626"/>
            <a:ext cx="347099" cy="21234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ight Brace 7"/>
          <p:cNvSpPr/>
          <p:nvPr/>
        </p:nvSpPr>
        <p:spPr bwMode="auto">
          <a:xfrm>
            <a:off x="4014090" y="1278188"/>
            <a:ext cx="179674" cy="543125"/>
          </a:xfrm>
          <a:prstGeom prst="rightBrace">
            <a:avLst>
              <a:gd name="adj1" fmla="val 36906"/>
              <a:gd name="adj2" fmla="val 50000"/>
            </a:avLst>
          </a:prstGeom>
          <a:noFill/>
          <a:ln w="12700" cap="flat" cmpd="sng" algn="ctr">
            <a:solidFill>
              <a:schemeClr val="tx1"/>
            </a:solidFill>
            <a:prstDash val="solid"/>
            <a:round/>
            <a:headEnd type="none" w="med" len="med"/>
            <a:tailEnd type="none" w="med" len="med"/>
          </a:ln>
          <a:effectLst/>
          <a:extLst/>
        </p:spPr>
        <p:txBody>
          <a:bodyPr rtlCol="0" anchor="ctr"/>
          <a:lstStyle/>
          <a:p>
            <a:pPr algn="ctr" eaLnBrk="0" hangingPunct="0"/>
            <a:endParaRPr lang="en-US" b="1">
              <a:solidFill>
                <a:srgbClr val="000000"/>
              </a:solidFill>
              <a:latin typeface="Times" charset="0"/>
              <a:ea typeface="ＭＳ Ｐゴシック" charset="0"/>
            </a:endParaRPr>
          </a:p>
        </p:txBody>
      </p:sp>
      <p:sp>
        <p:nvSpPr>
          <p:cNvPr id="9" name="Text Box 31"/>
          <p:cNvSpPr txBox="1">
            <a:spLocks noChangeArrowheads="1"/>
          </p:cNvSpPr>
          <p:nvPr/>
        </p:nvSpPr>
        <p:spPr bwMode="auto">
          <a:xfrm>
            <a:off x="4457628" y="74636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Centromere</a:t>
            </a:r>
            <a:endParaRPr lang="en-US" sz="1700" dirty="0">
              <a:solidFill>
                <a:srgbClr val="000000"/>
              </a:solidFill>
              <a:latin typeface="Arial" charset="0"/>
            </a:endParaRPr>
          </a:p>
        </p:txBody>
      </p:sp>
      <p:sp>
        <p:nvSpPr>
          <p:cNvPr id="10" name="Text Box 31"/>
          <p:cNvSpPr txBox="1">
            <a:spLocks noChangeArrowheads="1"/>
          </p:cNvSpPr>
          <p:nvPr/>
        </p:nvSpPr>
        <p:spPr bwMode="auto">
          <a:xfrm>
            <a:off x="4555630" y="1628433"/>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arm</a:t>
            </a:r>
            <a:endParaRPr lang="en-US" sz="1700" dirty="0">
              <a:solidFill>
                <a:srgbClr val="000000"/>
              </a:solidFill>
              <a:latin typeface="Arial" charset="0"/>
            </a:endParaRPr>
          </a:p>
        </p:txBody>
      </p:sp>
      <p:sp>
        <p:nvSpPr>
          <p:cNvPr id="11" name="Text Box 31"/>
          <p:cNvSpPr txBox="1">
            <a:spLocks noChangeArrowheads="1"/>
          </p:cNvSpPr>
          <p:nvPr/>
        </p:nvSpPr>
        <p:spPr bwMode="auto">
          <a:xfrm>
            <a:off x="5895024" y="12972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Chromosomal</a:t>
            </a:r>
            <a:br>
              <a:rPr lang="en-US" sz="1700" dirty="0" smtClean="0">
                <a:solidFill>
                  <a:srgbClr val="000000"/>
                </a:solidFill>
                <a:latin typeface="Arial" charset="0"/>
              </a:rPr>
            </a:br>
            <a:r>
              <a:rPr lang="en-US" sz="1700" dirty="0" smtClean="0">
                <a:solidFill>
                  <a:srgbClr val="000000"/>
                </a:solidFill>
                <a:latin typeface="Arial" charset="0"/>
              </a:rPr>
              <a:t>DNA molecules</a:t>
            </a:r>
            <a:endParaRPr lang="en-US" sz="1700" dirty="0">
              <a:solidFill>
                <a:srgbClr val="000000"/>
              </a:solidFill>
              <a:latin typeface="Arial" charset="0"/>
            </a:endParaRPr>
          </a:p>
        </p:txBody>
      </p:sp>
      <p:grpSp>
        <p:nvGrpSpPr>
          <p:cNvPr id="12" name="Group 11"/>
          <p:cNvGrpSpPr/>
          <p:nvPr/>
        </p:nvGrpSpPr>
        <p:grpSpPr>
          <a:xfrm>
            <a:off x="1869668" y="714316"/>
            <a:ext cx="244881" cy="257234"/>
            <a:chOff x="1352143" y="1387416"/>
            <a:chExt cx="244881" cy="257234"/>
          </a:xfrm>
        </p:grpSpPr>
        <p:sp>
          <p:nvSpPr>
            <p:cNvPr id="13" name="Oval 12"/>
            <p:cNvSpPr/>
            <p:nvPr/>
          </p:nvSpPr>
          <p:spPr bwMode="auto">
            <a:xfrm>
              <a:off x="1352143" y="1394658"/>
              <a:ext cx="244881" cy="24999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Text Box 31"/>
            <p:cNvSpPr txBox="1">
              <a:spLocks noChangeArrowheads="1"/>
            </p:cNvSpPr>
            <p:nvPr/>
          </p:nvSpPr>
          <p:spPr bwMode="auto">
            <a:xfrm>
              <a:off x="1352551" y="1387416"/>
              <a:ext cx="234090" cy="233119"/>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sp>
        <p:nvSpPr>
          <p:cNvPr id="16" name="Text Box 31"/>
          <p:cNvSpPr txBox="1">
            <a:spLocks noChangeArrowheads="1"/>
          </p:cNvSpPr>
          <p:nvPr/>
        </p:nvSpPr>
        <p:spPr bwMode="auto">
          <a:xfrm>
            <a:off x="4068364" y="225047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duplication</a:t>
            </a:r>
            <a:endParaRPr lang="en-US" sz="1700" dirty="0">
              <a:solidFill>
                <a:srgbClr val="000000"/>
              </a:solidFill>
              <a:latin typeface="Arial" charset="0"/>
            </a:endParaRPr>
          </a:p>
        </p:txBody>
      </p:sp>
      <p:cxnSp>
        <p:nvCxnSpPr>
          <p:cNvPr id="17" name="Straight Connector 16"/>
          <p:cNvCxnSpPr/>
          <p:nvPr/>
        </p:nvCxnSpPr>
        <p:spPr bwMode="auto">
          <a:xfrm flipH="1" flipV="1">
            <a:off x="3991429" y="3882571"/>
            <a:ext cx="559836" cy="9849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31"/>
          <p:cNvSpPr txBox="1">
            <a:spLocks noChangeArrowheads="1"/>
          </p:cNvSpPr>
          <p:nvPr/>
        </p:nvSpPr>
        <p:spPr bwMode="auto">
          <a:xfrm>
            <a:off x="4591915" y="383667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Sister</a:t>
            </a:r>
            <a:br>
              <a:rPr lang="en-US" sz="1700" dirty="0" smtClean="0">
                <a:solidFill>
                  <a:srgbClr val="000000"/>
                </a:solidFill>
                <a:latin typeface="Arial" charset="0"/>
              </a:rPr>
            </a:br>
            <a:r>
              <a:rPr lang="en-US" sz="1700" dirty="0" smtClean="0">
                <a:solidFill>
                  <a:srgbClr val="000000"/>
                </a:solidFill>
                <a:latin typeface="Arial" charset="0"/>
              </a:rPr>
              <a:t>chromatids</a:t>
            </a:r>
            <a:endParaRPr lang="en-US" sz="1700" dirty="0">
              <a:solidFill>
                <a:srgbClr val="000000"/>
              </a:solidFill>
              <a:latin typeface="Arial" charset="0"/>
            </a:endParaRPr>
          </a:p>
        </p:txBody>
      </p:sp>
      <p:grpSp>
        <p:nvGrpSpPr>
          <p:cNvPr id="21" name="Group 20"/>
          <p:cNvGrpSpPr/>
          <p:nvPr/>
        </p:nvGrpSpPr>
        <p:grpSpPr>
          <a:xfrm>
            <a:off x="1874852" y="2943297"/>
            <a:ext cx="244881" cy="257234"/>
            <a:chOff x="1352143" y="1387416"/>
            <a:chExt cx="244881" cy="257234"/>
          </a:xfrm>
        </p:grpSpPr>
        <p:sp>
          <p:nvSpPr>
            <p:cNvPr id="22" name="Oval 21"/>
            <p:cNvSpPr/>
            <p:nvPr/>
          </p:nvSpPr>
          <p:spPr bwMode="auto">
            <a:xfrm>
              <a:off x="1352143" y="1394658"/>
              <a:ext cx="244881" cy="24999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 Box 31"/>
            <p:cNvSpPr txBox="1">
              <a:spLocks noChangeArrowheads="1"/>
            </p:cNvSpPr>
            <p:nvPr/>
          </p:nvSpPr>
          <p:spPr bwMode="auto">
            <a:xfrm>
              <a:off x="1352551" y="1387416"/>
              <a:ext cx="234090" cy="233119"/>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2</a:t>
              </a:r>
              <a:endParaRPr lang="en-US" sz="1600" dirty="0">
                <a:solidFill>
                  <a:srgbClr val="FFFFFF"/>
                </a:solidFill>
                <a:latin typeface="Arial" charset="0"/>
              </a:endParaRPr>
            </a:p>
          </p:txBody>
        </p:sp>
      </p:grpSp>
      <p:cxnSp>
        <p:nvCxnSpPr>
          <p:cNvPr id="29" name="Straight Connector 28"/>
          <p:cNvCxnSpPr/>
          <p:nvPr/>
        </p:nvCxnSpPr>
        <p:spPr bwMode="auto">
          <a:xfrm flipV="1">
            <a:off x="3944671" y="918824"/>
            <a:ext cx="481854" cy="33077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857687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4CondensedChromosom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288" y="2090106"/>
            <a:ext cx="6821424" cy="2529840"/>
          </a:xfrm>
          <a:prstGeom prst="rect">
            <a:avLst/>
          </a:prstGeom>
        </p:spPr>
      </p:pic>
      <p:cxnSp>
        <p:nvCxnSpPr>
          <p:cNvPr id="18" name="Straight Connector 17"/>
          <p:cNvCxnSpPr/>
          <p:nvPr/>
        </p:nvCxnSpPr>
        <p:spPr bwMode="auto">
          <a:xfrm flipV="1">
            <a:off x="2474645" y="2642813"/>
            <a:ext cx="806125" cy="44867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2467040" y="3087687"/>
            <a:ext cx="650223" cy="288978"/>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4858797" y="3365258"/>
            <a:ext cx="79852" cy="95058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a:t>
            </a:r>
            <a:endParaRPr lang="en-US" sz="1200" dirty="0">
              <a:latin typeface="Arial" charset="0"/>
            </a:endParaRPr>
          </a:p>
        </p:txBody>
      </p:sp>
      <p:sp>
        <p:nvSpPr>
          <p:cNvPr id="138" name="Text Box 31"/>
          <p:cNvSpPr txBox="1">
            <a:spLocks noChangeArrowheads="1"/>
          </p:cNvSpPr>
          <p:nvPr/>
        </p:nvSpPr>
        <p:spPr bwMode="auto">
          <a:xfrm>
            <a:off x="1171296" y="268476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Sister</a:t>
            </a:r>
            <a:br>
              <a:rPr lang="en-US" sz="1700" dirty="0" smtClean="0">
                <a:solidFill>
                  <a:srgbClr val="000000"/>
                </a:solidFill>
                <a:latin typeface="Arial" charset="0"/>
              </a:rPr>
            </a:br>
            <a:r>
              <a:rPr lang="en-US" sz="1700" dirty="0" smtClean="0">
                <a:solidFill>
                  <a:srgbClr val="000000"/>
                </a:solidFill>
                <a:latin typeface="Arial" charset="0"/>
              </a:rPr>
              <a:t>chromatids</a:t>
            </a:r>
            <a:endParaRPr lang="en-US" sz="1700" dirty="0">
              <a:solidFill>
                <a:srgbClr val="000000"/>
              </a:solidFill>
              <a:latin typeface="Arial" charset="0"/>
            </a:endParaRPr>
          </a:p>
        </p:txBody>
      </p:sp>
      <p:cxnSp>
        <p:nvCxnSpPr>
          <p:cNvPr id="4" name="Straight Connector 3"/>
          <p:cNvCxnSpPr/>
          <p:nvPr/>
        </p:nvCxnSpPr>
        <p:spPr bwMode="auto">
          <a:xfrm flipV="1">
            <a:off x="2479213" y="2642628"/>
            <a:ext cx="806125" cy="44867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2471608" y="3087502"/>
            <a:ext cx="650223" cy="28897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4858608" y="3365073"/>
            <a:ext cx="79852" cy="9505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31"/>
          <p:cNvSpPr txBox="1">
            <a:spLocks noChangeArrowheads="1"/>
          </p:cNvSpPr>
          <p:nvPr/>
        </p:nvSpPr>
        <p:spPr bwMode="auto">
          <a:xfrm>
            <a:off x="4277922" y="4247534"/>
            <a:ext cx="1399176" cy="2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Centromere</a:t>
            </a:r>
            <a:endParaRPr lang="en-US" sz="1700" dirty="0">
              <a:solidFill>
                <a:srgbClr val="000000"/>
              </a:solidFill>
              <a:latin typeface="Arial" charset="0"/>
            </a:endParaRPr>
          </a:p>
        </p:txBody>
      </p:sp>
      <p:grpSp>
        <p:nvGrpSpPr>
          <p:cNvPr id="12" name="Group 11"/>
          <p:cNvGrpSpPr/>
          <p:nvPr/>
        </p:nvGrpSpPr>
        <p:grpSpPr>
          <a:xfrm>
            <a:off x="7043841" y="4188415"/>
            <a:ext cx="761372" cy="153253"/>
            <a:chOff x="8276167" y="4567767"/>
            <a:chExt cx="509058" cy="100541"/>
          </a:xfrm>
          <a:solidFill>
            <a:schemeClr val="bg1"/>
          </a:solidFill>
        </p:grpSpPr>
        <p:cxnSp>
          <p:nvCxnSpPr>
            <p:cNvPr id="13" name="Straight Connector 12"/>
            <p:cNvCxnSpPr/>
            <p:nvPr/>
          </p:nvCxnSpPr>
          <p:spPr bwMode="auto">
            <a:xfrm>
              <a:off x="8276167" y="4618038"/>
              <a:ext cx="509058" cy="0"/>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8277437" y="4567767"/>
              <a:ext cx="0" cy="100541"/>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8784167" y="4567767"/>
              <a:ext cx="0" cy="100541"/>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 name="Text Box 31"/>
          <p:cNvSpPr txBox="1">
            <a:spLocks noChangeArrowheads="1"/>
          </p:cNvSpPr>
          <p:nvPr/>
        </p:nvSpPr>
        <p:spPr bwMode="auto">
          <a:xfrm>
            <a:off x="7059625" y="4328168"/>
            <a:ext cx="652513" cy="2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1700" dirty="0" smtClean="0">
                <a:solidFill>
                  <a:srgbClr val="000000"/>
                </a:solidFill>
                <a:latin typeface="Arial" charset="0"/>
              </a:rPr>
              <a:t>0.5 </a:t>
            </a:r>
            <a:r>
              <a:rPr lang="en-US" sz="1700" dirty="0" err="1" smtClean="0">
                <a:solidFill>
                  <a:srgbClr val="000000"/>
                </a:solidFill>
                <a:latin typeface="Arial"/>
                <a:ea typeface="Lucida Grande"/>
                <a:cs typeface="Arial"/>
              </a:rPr>
              <a:t>μ</a:t>
            </a:r>
            <a:r>
              <a:rPr lang="en-US" sz="1700" dirty="0" err="1" smtClean="0">
                <a:solidFill>
                  <a:srgbClr val="000000"/>
                </a:solidFill>
                <a:latin typeface="Arial" charset="0"/>
              </a:rPr>
              <a:t>m</a:t>
            </a:r>
            <a:endParaRPr lang="en-US" sz="1700" dirty="0">
              <a:solidFill>
                <a:srgbClr val="000000"/>
              </a:solidFill>
              <a:latin typeface="Arial" charset="0"/>
            </a:endParaRPr>
          </a:p>
        </p:txBody>
      </p:sp>
      <p:sp>
        <p:nvSpPr>
          <p:cNvPr id="17" name="Title 1"/>
          <p:cNvSpPr txBox="1">
            <a:spLocks/>
          </p:cNvSpPr>
          <p:nvPr/>
        </p:nvSpPr>
        <p:spPr bwMode="auto">
          <a:xfrm>
            <a:off x="182563" y="403450"/>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pPr marL="0" marR="0" lvl="0" indent="-450850" algn="l" defTabSz="914400" rtl="0" eaLnBrk="1" fontAlgn="base" latinLnBrk="0" hangingPunct="1">
              <a:lnSpc>
                <a:spcPct val="90000"/>
              </a:lnSpc>
              <a:spcBef>
                <a:spcPct val="0"/>
              </a:spcBef>
              <a:spcAft>
                <a:spcPct val="0"/>
              </a:spcAft>
              <a:buClrTx/>
              <a:buSzTx/>
              <a:buFontTx/>
              <a:buNone/>
              <a:tabLst/>
              <a:defRPr/>
            </a:pPr>
            <a:r>
              <a:rPr kumimoji="0" lang="en-US" sz="3000" b="1" i="0" u="none" strike="noStrike" kern="0" cap="none" spc="0" normalizeH="0" baseline="0" noProof="0" smtClean="0">
                <a:ln>
                  <a:noFill/>
                </a:ln>
                <a:solidFill>
                  <a:srgbClr val="000000"/>
                </a:solidFill>
                <a:effectLst/>
                <a:uLnTx/>
                <a:uFillTx/>
                <a:latin typeface="Arial"/>
                <a:cs typeface="Arial"/>
              </a:rPr>
              <a:t>Distribution of Chromosomes During Eukaryotic Cell Division</a:t>
            </a:r>
            <a:endParaRPr kumimoji="0" lang="en-US" sz="3000" b="1" i="0" u="none" strike="noStrike" kern="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8665220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a:xfrm>
            <a:off x="473188" y="1368160"/>
            <a:ext cx="8499249" cy="5073650"/>
          </a:xfrm>
        </p:spPr>
        <p:txBody>
          <a:bodyPr/>
          <a:lstStyle/>
          <a:p>
            <a:r>
              <a:rPr lang="en-US" dirty="0" smtClean="0"/>
              <a:t>During cell division, the two sister chromatids of each duplicated chromosome </a:t>
            </a:r>
            <a:r>
              <a:rPr lang="en-US" b="1" u="sng" dirty="0" smtClean="0"/>
              <a:t>SEPARATE AND MOVE</a:t>
            </a:r>
            <a:r>
              <a:rPr lang="en-US" dirty="0" smtClean="0"/>
              <a:t> into two nuclei</a:t>
            </a:r>
          </a:p>
          <a:p>
            <a:r>
              <a:rPr lang="en-US" dirty="0" smtClean="0"/>
              <a:t>Once separate, the chromatids are now called </a:t>
            </a:r>
            <a:r>
              <a:rPr lang="en-US" b="1" u="sng" dirty="0" smtClean="0"/>
              <a:t>CHROMOSOMES</a:t>
            </a:r>
            <a:endParaRPr lang="en-US" b="1" u="sng" dirty="0"/>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Distribution of Chromosomes During Eukaryotic Cell Division</a:t>
            </a:r>
            <a:endParaRPr lang="en-US" dirty="0"/>
          </a:p>
        </p:txBody>
      </p:sp>
    </p:spTree>
    <p:extLst>
      <p:ext uri="{BB962C8B-B14F-4D97-AF65-F5344CB8AC3E}">
        <p14:creationId xmlns:p14="http://schemas.microsoft.com/office/powerpoint/2010/main" val="375628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5ChromoDupliDist_3-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608" y="136338"/>
            <a:ext cx="5510784"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12.5-3</a:t>
            </a:r>
            <a:endParaRPr lang="en-US" sz="1200" dirty="0">
              <a:latin typeface="Arial" charset="0"/>
            </a:endParaRPr>
          </a:p>
        </p:txBody>
      </p:sp>
      <p:sp>
        <p:nvSpPr>
          <p:cNvPr id="5" name="Text Box 31"/>
          <p:cNvSpPr txBox="1">
            <a:spLocks noChangeArrowheads="1"/>
          </p:cNvSpPr>
          <p:nvPr/>
        </p:nvSpPr>
        <p:spPr bwMode="auto">
          <a:xfrm>
            <a:off x="3118239" y="30125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Chromosomes</a:t>
            </a:r>
            <a:endParaRPr lang="en-US" sz="1700" dirty="0">
              <a:solidFill>
                <a:srgbClr val="000000"/>
              </a:solidFill>
              <a:latin typeface="Arial" charset="0"/>
            </a:endParaRPr>
          </a:p>
        </p:txBody>
      </p:sp>
      <p:cxnSp>
        <p:nvCxnSpPr>
          <p:cNvPr id="6" name="Straight Connector 5"/>
          <p:cNvCxnSpPr/>
          <p:nvPr/>
        </p:nvCxnSpPr>
        <p:spPr bwMode="auto">
          <a:xfrm>
            <a:off x="3877283" y="3965847"/>
            <a:ext cx="679166" cy="1521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flipV="1">
            <a:off x="4169263" y="1543626"/>
            <a:ext cx="347099" cy="21234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ight Brace 7"/>
          <p:cNvSpPr/>
          <p:nvPr/>
        </p:nvSpPr>
        <p:spPr bwMode="auto">
          <a:xfrm>
            <a:off x="4014090" y="1278188"/>
            <a:ext cx="179674" cy="543125"/>
          </a:xfrm>
          <a:prstGeom prst="rightBrace">
            <a:avLst>
              <a:gd name="adj1" fmla="val 36906"/>
              <a:gd name="adj2" fmla="val 50000"/>
            </a:avLst>
          </a:prstGeom>
          <a:noFill/>
          <a:ln w="12700" cap="flat" cmpd="sng" algn="ctr">
            <a:solidFill>
              <a:schemeClr val="tx1"/>
            </a:solidFill>
            <a:prstDash val="solid"/>
            <a:round/>
            <a:headEnd type="none" w="med" len="med"/>
            <a:tailEnd type="none" w="med" len="med"/>
          </a:ln>
          <a:effectLst/>
          <a:extLst/>
        </p:spPr>
        <p:txBody>
          <a:bodyPr rtlCol="0" anchor="ctr"/>
          <a:lstStyle/>
          <a:p>
            <a:pPr algn="ctr" eaLnBrk="0" hangingPunct="0"/>
            <a:endParaRPr lang="en-US" b="1">
              <a:solidFill>
                <a:srgbClr val="000000"/>
              </a:solidFill>
              <a:latin typeface="Times" charset="0"/>
              <a:ea typeface="ＭＳ Ｐゴシック" charset="0"/>
            </a:endParaRPr>
          </a:p>
        </p:txBody>
      </p:sp>
      <p:sp>
        <p:nvSpPr>
          <p:cNvPr id="9" name="Text Box 31"/>
          <p:cNvSpPr txBox="1">
            <a:spLocks noChangeArrowheads="1"/>
          </p:cNvSpPr>
          <p:nvPr/>
        </p:nvSpPr>
        <p:spPr bwMode="auto">
          <a:xfrm>
            <a:off x="4457628" y="74636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Centromere</a:t>
            </a:r>
            <a:endParaRPr lang="en-US" sz="1700" dirty="0">
              <a:solidFill>
                <a:srgbClr val="000000"/>
              </a:solidFill>
              <a:latin typeface="Arial" charset="0"/>
            </a:endParaRPr>
          </a:p>
        </p:txBody>
      </p:sp>
      <p:sp>
        <p:nvSpPr>
          <p:cNvPr id="10" name="Text Box 31"/>
          <p:cNvSpPr txBox="1">
            <a:spLocks noChangeArrowheads="1"/>
          </p:cNvSpPr>
          <p:nvPr/>
        </p:nvSpPr>
        <p:spPr bwMode="auto">
          <a:xfrm>
            <a:off x="4555630" y="1628433"/>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arm</a:t>
            </a:r>
            <a:endParaRPr lang="en-US" sz="1700" dirty="0">
              <a:solidFill>
                <a:srgbClr val="000000"/>
              </a:solidFill>
              <a:latin typeface="Arial" charset="0"/>
            </a:endParaRPr>
          </a:p>
        </p:txBody>
      </p:sp>
      <p:sp>
        <p:nvSpPr>
          <p:cNvPr id="11" name="Text Box 31"/>
          <p:cNvSpPr txBox="1">
            <a:spLocks noChangeArrowheads="1"/>
          </p:cNvSpPr>
          <p:nvPr/>
        </p:nvSpPr>
        <p:spPr bwMode="auto">
          <a:xfrm>
            <a:off x="5895024" y="12972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Chromosomal</a:t>
            </a:r>
            <a:br>
              <a:rPr lang="en-US" sz="1700" dirty="0" smtClean="0">
                <a:solidFill>
                  <a:srgbClr val="000000"/>
                </a:solidFill>
                <a:latin typeface="Arial" charset="0"/>
              </a:rPr>
            </a:br>
            <a:r>
              <a:rPr lang="en-US" sz="1700" dirty="0" smtClean="0">
                <a:solidFill>
                  <a:srgbClr val="000000"/>
                </a:solidFill>
                <a:latin typeface="Arial" charset="0"/>
              </a:rPr>
              <a:t>DNA molecules</a:t>
            </a:r>
            <a:endParaRPr lang="en-US" sz="1700" dirty="0">
              <a:solidFill>
                <a:srgbClr val="000000"/>
              </a:solidFill>
              <a:latin typeface="Arial" charset="0"/>
            </a:endParaRPr>
          </a:p>
        </p:txBody>
      </p:sp>
      <p:grpSp>
        <p:nvGrpSpPr>
          <p:cNvPr id="12" name="Group 11"/>
          <p:cNvGrpSpPr/>
          <p:nvPr/>
        </p:nvGrpSpPr>
        <p:grpSpPr>
          <a:xfrm>
            <a:off x="1869668" y="714316"/>
            <a:ext cx="244881" cy="257234"/>
            <a:chOff x="1352143" y="1387416"/>
            <a:chExt cx="244881" cy="257234"/>
          </a:xfrm>
        </p:grpSpPr>
        <p:sp>
          <p:nvSpPr>
            <p:cNvPr id="13" name="Oval 12"/>
            <p:cNvSpPr/>
            <p:nvPr/>
          </p:nvSpPr>
          <p:spPr bwMode="auto">
            <a:xfrm>
              <a:off x="1352143" y="1394658"/>
              <a:ext cx="244881" cy="24999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Text Box 31"/>
            <p:cNvSpPr txBox="1">
              <a:spLocks noChangeArrowheads="1"/>
            </p:cNvSpPr>
            <p:nvPr/>
          </p:nvSpPr>
          <p:spPr bwMode="auto">
            <a:xfrm>
              <a:off x="1352551" y="1387416"/>
              <a:ext cx="234090" cy="233119"/>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sp>
        <p:nvSpPr>
          <p:cNvPr id="15" name="Text Box 31"/>
          <p:cNvSpPr txBox="1">
            <a:spLocks noChangeArrowheads="1"/>
          </p:cNvSpPr>
          <p:nvPr/>
        </p:nvSpPr>
        <p:spPr bwMode="auto">
          <a:xfrm>
            <a:off x="4068364" y="225047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duplication</a:t>
            </a:r>
            <a:endParaRPr lang="en-US" sz="1700" dirty="0">
              <a:solidFill>
                <a:srgbClr val="000000"/>
              </a:solidFill>
              <a:latin typeface="Arial" charset="0"/>
            </a:endParaRPr>
          </a:p>
        </p:txBody>
      </p:sp>
      <p:cxnSp>
        <p:nvCxnSpPr>
          <p:cNvPr id="16" name="Straight Connector 15"/>
          <p:cNvCxnSpPr/>
          <p:nvPr/>
        </p:nvCxnSpPr>
        <p:spPr bwMode="auto">
          <a:xfrm flipH="1" flipV="1">
            <a:off x="3991429" y="3882571"/>
            <a:ext cx="559836" cy="9849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31"/>
          <p:cNvSpPr txBox="1">
            <a:spLocks noChangeArrowheads="1"/>
          </p:cNvSpPr>
          <p:nvPr/>
        </p:nvSpPr>
        <p:spPr bwMode="auto">
          <a:xfrm>
            <a:off x="4591915" y="383667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Sister</a:t>
            </a:r>
            <a:br>
              <a:rPr lang="en-US" sz="1700" dirty="0" smtClean="0">
                <a:solidFill>
                  <a:srgbClr val="000000"/>
                </a:solidFill>
                <a:latin typeface="Arial" charset="0"/>
              </a:rPr>
            </a:br>
            <a:r>
              <a:rPr lang="en-US" sz="1700" dirty="0" smtClean="0">
                <a:solidFill>
                  <a:srgbClr val="000000"/>
                </a:solidFill>
                <a:latin typeface="Arial" charset="0"/>
              </a:rPr>
              <a:t>chromatids</a:t>
            </a:r>
            <a:endParaRPr lang="en-US" sz="1700" dirty="0">
              <a:solidFill>
                <a:srgbClr val="000000"/>
              </a:solidFill>
              <a:latin typeface="Arial" charset="0"/>
            </a:endParaRPr>
          </a:p>
        </p:txBody>
      </p:sp>
      <p:grpSp>
        <p:nvGrpSpPr>
          <p:cNvPr id="18" name="Group 17"/>
          <p:cNvGrpSpPr/>
          <p:nvPr/>
        </p:nvGrpSpPr>
        <p:grpSpPr>
          <a:xfrm>
            <a:off x="1874852" y="2943297"/>
            <a:ext cx="244881" cy="257234"/>
            <a:chOff x="1352143" y="1387416"/>
            <a:chExt cx="244881" cy="257234"/>
          </a:xfrm>
        </p:grpSpPr>
        <p:sp>
          <p:nvSpPr>
            <p:cNvPr id="19" name="Oval 18"/>
            <p:cNvSpPr/>
            <p:nvPr/>
          </p:nvSpPr>
          <p:spPr bwMode="auto">
            <a:xfrm>
              <a:off x="1352143" y="1394658"/>
              <a:ext cx="244881" cy="24999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Text Box 31"/>
            <p:cNvSpPr txBox="1">
              <a:spLocks noChangeArrowheads="1"/>
            </p:cNvSpPr>
            <p:nvPr/>
          </p:nvSpPr>
          <p:spPr bwMode="auto">
            <a:xfrm>
              <a:off x="1352551" y="1387416"/>
              <a:ext cx="234090" cy="233119"/>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2</a:t>
              </a:r>
              <a:endParaRPr lang="en-US" sz="1600" dirty="0">
                <a:solidFill>
                  <a:srgbClr val="FFFFFF"/>
                </a:solidFill>
                <a:latin typeface="Arial" charset="0"/>
              </a:endParaRPr>
            </a:p>
          </p:txBody>
        </p:sp>
      </p:grpSp>
      <p:cxnSp>
        <p:nvCxnSpPr>
          <p:cNvPr id="21" name="Straight Connector 20"/>
          <p:cNvCxnSpPr/>
          <p:nvPr/>
        </p:nvCxnSpPr>
        <p:spPr bwMode="auto">
          <a:xfrm flipV="1">
            <a:off x="3944671" y="918824"/>
            <a:ext cx="481854" cy="33077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 name="Group 21"/>
          <p:cNvGrpSpPr/>
          <p:nvPr/>
        </p:nvGrpSpPr>
        <p:grpSpPr>
          <a:xfrm>
            <a:off x="1874853" y="5283402"/>
            <a:ext cx="244881" cy="257234"/>
            <a:chOff x="1352143" y="1387416"/>
            <a:chExt cx="244881" cy="257234"/>
          </a:xfrm>
        </p:grpSpPr>
        <p:sp>
          <p:nvSpPr>
            <p:cNvPr id="23" name="Oval 22"/>
            <p:cNvSpPr/>
            <p:nvPr/>
          </p:nvSpPr>
          <p:spPr bwMode="auto">
            <a:xfrm>
              <a:off x="1352143" y="1394658"/>
              <a:ext cx="244881" cy="24999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Text Box 31"/>
            <p:cNvSpPr txBox="1">
              <a:spLocks noChangeArrowheads="1"/>
            </p:cNvSpPr>
            <p:nvPr/>
          </p:nvSpPr>
          <p:spPr bwMode="auto">
            <a:xfrm>
              <a:off x="1352551" y="1387416"/>
              <a:ext cx="234090" cy="233119"/>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3</a:t>
              </a:r>
              <a:endParaRPr lang="en-US" sz="1600" dirty="0">
                <a:solidFill>
                  <a:srgbClr val="FFFFFF"/>
                </a:solidFill>
                <a:latin typeface="Arial" charset="0"/>
              </a:endParaRPr>
            </a:p>
          </p:txBody>
        </p:sp>
      </p:grpSp>
      <p:sp>
        <p:nvSpPr>
          <p:cNvPr id="25" name="Text Box 31"/>
          <p:cNvSpPr txBox="1">
            <a:spLocks noChangeArrowheads="1"/>
          </p:cNvSpPr>
          <p:nvPr/>
        </p:nvSpPr>
        <p:spPr bwMode="auto">
          <a:xfrm>
            <a:off x="4584781" y="455012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Separation of</a:t>
            </a:r>
            <a:br>
              <a:rPr lang="en-US" sz="1700" dirty="0" smtClean="0">
                <a:solidFill>
                  <a:srgbClr val="000000"/>
                </a:solidFill>
                <a:latin typeface="Arial" charset="0"/>
              </a:rPr>
            </a:br>
            <a:r>
              <a:rPr lang="en-US" sz="1700" dirty="0" smtClean="0">
                <a:solidFill>
                  <a:srgbClr val="000000"/>
                </a:solidFill>
                <a:latin typeface="Arial" charset="0"/>
              </a:rPr>
              <a:t>sister chromatids</a:t>
            </a:r>
            <a:endParaRPr lang="en-US" sz="1700" dirty="0">
              <a:solidFill>
                <a:srgbClr val="000000"/>
              </a:solidFill>
              <a:latin typeface="Arial" charset="0"/>
            </a:endParaRPr>
          </a:p>
        </p:txBody>
      </p:sp>
    </p:spTree>
    <p:extLst>
      <p:ext uri="{BB962C8B-B14F-4D97-AF65-F5344CB8AC3E}">
        <p14:creationId xmlns:p14="http://schemas.microsoft.com/office/powerpoint/2010/main" val="42170487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B51C08EA-286A-4E97-9984-F620D5E3D910.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80187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A6D2E80E-F232-4725-8FE3-C9E58DF62904.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796249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7F20FA28-4C5C-4217-8E1A-AB219A56217A.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70456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4EE36ACF-1753-4F3C-8A63-E5DDA26340C4.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122967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The Key Roles of Cell Division</a:t>
            </a:r>
            <a:endParaRPr lang="en-US" dirty="0"/>
          </a:p>
        </p:txBody>
      </p:sp>
      <p:sp>
        <p:nvSpPr>
          <p:cNvPr id="4099" name="Rectangle 3"/>
          <p:cNvSpPr>
            <a:spLocks noGrp="1" noChangeArrowheads="1"/>
          </p:cNvSpPr>
          <p:nvPr>
            <p:ph idx="1"/>
          </p:nvPr>
        </p:nvSpPr>
        <p:spPr/>
        <p:txBody>
          <a:bodyPr/>
          <a:lstStyle/>
          <a:p>
            <a:r>
              <a:rPr lang="en-US" dirty="0" smtClean="0"/>
              <a:t>The ability of organisms to produce more of their own kind best distinguishes living things from nonliving matter</a:t>
            </a:r>
          </a:p>
          <a:p>
            <a:r>
              <a:rPr lang="en-US" dirty="0" smtClean="0"/>
              <a:t>The continuity of life is based on the reproduction of cells, or </a:t>
            </a:r>
            <a:r>
              <a:rPr lang="en-US" b="1" dirty="0" smtClean="0"/>
              <a:t>cell division</a:t>
            </a:r>
            <a:endParaRPr lang="en-US" b="1"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25580305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strike="sngStrike" dirty="0"/>
              <a:t>Concept 12.1: Most cell division results in genetically identical daughter </a:t>
            </a:r>
            <a:r>
              <a:rPr lang="en-US" strike="sngStrike" dirty="0" smtClean="0"/>
              <a:t>cells</a:t>
            </a:r>
          </a:p>
          <a:p>
            <a:r>
              <a:rPr lang="en-US" sz="3600" b="1" dirty="0">
                <a:solidFill>
                  <a:srgbClr val="FF0000"/>
                </a:solidFill>
              </a:rPr>
              <a:t>Concept 12.2: The mitotic phase alternates with interphase in the cell </a:t>
            </a:r>
            <a:r>
              <a:rPr lang="en-US" sz="3600" b="1" dirty="0" smtClean="0">
                <a:solidFill>
                  <a:srgbClr val="FF0000"/>
                </a:solidFill>
              </a:rPr>
              <a:t>cycle</a:t>
            </a:r>
          </a:p>
          <a:p>
            <a:r>
              <a:rPr lang="en-US" dirty="0"/>
              <a:t>Concept 12.3: The eukaryotic cell cycle is regulated by a molecular control system</a:t>
            </a:r>
            <a:endParaRPr lang="en-US" dirty="0" smtClean="0"/>
          </a:p>
          <a:p>
            <a:endParaRPr lang="en-US" dirty="0" smtClean="0"/>
          </a:p>
          <a:p>
            <a:endParaRPr lang="en-US" dirty="0"/>
          </a:p>
        </p:txBody>
      </p:sp>
      <p:sp>
        <p:nvSpPr>
          <p:cNvPr id="4" name="Rectangle 2"/>
          <p:cNvSpPr txBox="1">
            <a:spLocks noChangeArrowheads="1"/>
          </p:cNvSpPr>
          <p:nvPr/>
        </p:nvSpPr>
        <p:spPr bwMode="auto">
          <a:xfrm>
            <a:off x="334963" y="451074"/>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solidFill>
                  <a:srgbClr val="000000"/>
                </a:solidFill>
              </a:rPr>
              <a:t>Overview</a:t>
            </a:r>
            <a:endParaRPr lang="en-US" dirty="0">
              <a:solidFill>
                <a:srgbClr val="000000"/>
              </a:solidFill>
            </a:endParaRPr>
          </a:p>
        </p:txBody>
      </p:sp>
    </p:spTree>
    <p:extLst>
      <p:ext uri="{BB962C8B-B14F-4D97-AF65-F5344CB8AC3E}">
        <p14:creationId xmlns:p14="http://schemas.microsoft.com/office/powerpoint/2010/main" val="38441373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12.2: The mitotic phase alternates with interphase in the cell cycle</a:t>
            </a:r>
            <a:endParaRPr lang="en-US" dirty="0"/>
          </a:p>
        </p:txBody>
      </p:sp>
      <p:sp>
        <p:nvSpPr>
          <p:cNvPr id="3" name="Content Placeholder 2"/>
          <p:cNvSpPr>
            <a:spLocks noGrp="1"/>
          </p:cNvSpPr>
          <p:nvPr>
            <p:ph idx="1"/>
          </p:nvPr>
        </p:nvSpPr>
        <p:spPr/>
        <p:txBody>
          <a:bodyPr/>
          <a:lstStyle/>
          <a:p>
            <a:pPr lvl="0"/>
            <a:r>
              <a:rPr lang="en-US" dirty="0">
                <a:solidFill>
                  <a:srgbClr val="000000"/>
                </a:solidFill>
              </a:rPr>
              <a:t>The cell cycle consists of</a:t>
            </a:r>
          </a:p>
          <a:p>
            <a:pPr marL="971550" lvl="1" indent="-514350">
              <a:buFont typeface="+mj-lt"/>
              <a:buAutoNum type="arabicPeriod"/>
            </a:pPr>
            <a:r>
              <a:rPr lang="en-US" b="1" dirty="0" smtClean="0">
                <a:solidFill>
                  <a:srgbClr val="000000"/>
                </a:solidFill>
              </a:rPr>
              <a:t>Interphase</a:t>
            </a:r>
            <a:r>
              <a:rPr lang="en-US" dirty="0" smtClean="0">
                <a:solidFill>
                  <a:srgbClr val="000000"/>
                </a:solidFill>
              </a:rPr>
              <a:t>: Cell </a:t>
            </a:r>
            <a:r>
              <a:rPr lang="en-US" dirty="0">
                <a:solidFill>
                  <a:srgbClr val="000000"/>
                </a:solidFill>
              </a:rPr>
              <a:t>growth and copying of chromosomes in </a:t>
            </a:r>
            <a:r>
              <a:rPr lang="en-US" b="1" u="sng" dirty="0" smtClean="0">
                <a:solidFill>
                  <a:srgbClr val="000000"/>
                </a:solidFill>
              </a:rPr>
              <a:t>PREPARATION</a:t>
            </a:r>
            <a:r>
              <a:rPr lang="en-US" dirty="0" smtClean="0">
                <a:solidFill>
                  <a:srgbClr val="000000"/>
                </a:solidFill>
              </a:rPr>
              <a:t> </a:t>
            </a:r>
            <a:r>
              <a:rPr lang="en-US" dirty="0">
                <a:solidFill>
                  <a:srgbClr val="000000"/>
                </a:solidFill>
              </a:rPr>
              <a:t>for cell </a:t>
            </a:r>
            <a:r>
              <a:rPr lang="en-US" dirty="0" smtClean="0">
                <a:solidFill>
                  <a:srgbClr val="000000"/>
                </a:solidFill>
              </a:rPr>
              <a:t>division</a:t>
            </a:r>
            <a:endParaRPr lang="en-US" dirty="0">
              <a:solidFill>
                <a:srgbClr val="000000"/>
              </a:solidFill>
            </a:endParaRPr>
          </a:p>
          <a:p>
            <a:pPr marL="971550" lvl="1" indent="-514350">
              <a:buFont typeface="+mj-lt"/>
              <a:buAutoNum type="arabicPeriod"/>
            </a:pPr>
            <a:r>
              <a:rPr lang="en-US" b="1" dirty="0">
                <a:solidFill>
                  <a:srgbClr val="000000"/>
                </a:solidFill>
              </a:rPr>
              <a:t>Mitotic (M) </a:t>
            </a:r>
            <a:r>
              <a:rPr lang="en-US" b="1" dirty="0" smtClean="0">
                <a:solidFill>
                  <a:srgbClr val="000000"/>
                </a:solidFill>
              </a:rPr>
              <a:t>phase</a:t>
            </a:r>
            <a:r>
              <a:rPr lang="en-US" dirty="0" smtClean="0">
                <a:solidFill>
                  <a:srgbClr val="000000"/>
                </a:solidFill>
              </a:rPr>
              <a:t>: Mitosis &amp; cytokinesis</a:t>
            </a:r>
            <a:endParaRPr lang="en-US" dirty="0">
              <a:solidFill>
                <a:srgbClr val="000000"/>
              </a:solidFill>
            </a:endParaRPr>
          </a:p>
          <a:p>
            <a:pPr marL="914400" lvl="2" indent="0">
              <a:buNone/>
            </a:pPr>
            <a:r>
              <a:rPr lang="en-US" b="1" dirty="0" smtClean="0">
                <a:solidFill>
                  <a:schemeClr val="accent1">
                    <a:lumMod val="75000"/>
                  </a:schemeClr>
                </a:solidFill>
              </a:rPr>
              <a:t>2a. </a:t>
            </a:r>
            <a:r>
              <a:rPr lang="en-US" b="1" dirty="0" smtClean="0">
                <a:solidFill>
                  <a:srgbClr val="000000"/>
                </a:solidFill>
              </a:rPr>
              <a:t>Mitosis</a:t>
            </a:r>
            <a:r>
              <a:rPr lang="en-US" dirty="0" smtClean="0">
                <a:solidFill>
                  <a:srgbClr val="000000"/>
                </a:solidFill>
              </a:rPr>
              <a:t> = </a:t>
            </a:r>
            <a:r>
              <a:rPr lang="en-US" dirty="0">
                <a:solidFill>
                  <a:srgbClr val="000000"/>
                </a:solidFill>
              </a:rPr>
              <a:t>the division of the genetic material in the</a:t>
            </a:r>
            <a:br>
              <a:rPr lang="en-US" dirty="0">
                <a:solidFill>
                  <a:srgbClr val="000000"/>
                </a:solidFill>
              </a:rPr>
            </a:br>
            <a:r>
              <a:rPr lang="en-US" b="1" u="sng" dirty="0">
                <a:solidFill>
                  <a:srgbClr val="000000"/>
                </a:solidFill>
              </a:rPr>
              <a:t>NUCLEUS</a:t>
            </a:r>
          </a:p>
          <a:p>
            <a:pPr marL="914400" lvl="2" indent="0">
              <a:buNone/>
            </a:pPr>
            <a:r>
              <a:rPr lang="en-US" b="1" dirty="0" smtClean="0">
                <a:solidFill>
                  <a:schemeClr val="accent1">
                    <a:lumMod val="75000"/>
                  </a:schemeClr>
                </a:solidFill>
              </a:rPr>
              <a:t>2b. </a:t>
            </a:r>
            <a:r>
              <a:rPr lang="en-US" b="1" dirty="0" smtClean="0">
                <a:solidFill>
                  <a:srgbClr val="000000"/>
                </a:solidFill>
              </a:rPr>
              <a:t>Cytokinesis</a:t>
            </a:r>
            <a:r>
              <a:rPr lang="en-US" dirty="0" smtClean="0">
                <a:solidFill>
                  <a:srgbClr val="000000"/>
                </a:solidFill>
              </a:rPr>
              <a:t> = the </a:t>
            </a:r>
            <a:r>
              <a:rPr lang="en-US" dirty="0">
                <a:solidFill>
                  <a:srgbClr val="000000"/>
                </a:solidFill>
              </a:rPr>
              <a:t>division of the </a:t>
            </a:r>
            <a:r>
              <a:rPr lang="en-US" b="1" u="sng" dirty="0">
                <a:solidFill>
                  <a:srgbClr val="000000"/>
                </a:solidFill>
              </a:rPr>
              <a:t>CYTOPLASM</a:t>
            </a:r>
          </a:p>
          <a:p>
            <a:endParaRPr lang="en-US" dirty="0"/>
          </a:p>
        </p:txBody>
      </p:sp>
    </p:spTree>
    <p:extLst>
      <p:ext uri="{BB962C8B-B14F-4D97-AF65-F5344CB8AC3E}">
        <p14:creationId xmlns:p14="http://schemas.microsoft.com/office/powerpoint/2010/main" val="24897243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a:xfrm>
            <a:off x="473188" y="1472935"/>
            <a:ext cx="8499249" cy="5073650"/>
          </a:xfrm>
        </p:spPr>
        <p:txBody>
          <a:bodyPr/>
          <a:lstStyle/>
          <a:p>
            <a:r>
              <a:rPr lang="en-US" dirty="0" smtClean="0"/>
              <a:t>Interphase (about </a:t>
            </a:r>
            <a:r>
              <a:rPr lang="en-US" b="1" u="sng" dirty="0" smtClean="0"/>
              <a:t>90% (!!!)</a:t>
            </a:r>
            <a:r>
              <a:rPr lang="en-US" dirty="0" smtClean="0"/>
              <a:t> of the cell cycle) can</a:t>
            </a:r>
            <a:br>
              <a:rPr lang="en-US" dirty="0" smtClean="0"/>
            </a:br>
            <a:r>
              <a:rPr lang="en-US" dirty="0" smtClean="0"/>
              <a:t>be divided into sub-phases	</a:t>
            </a:r>
          </a:p>
          <a:p>
            <a:pPr marL="971550" lvl="1" indent="-514350">
              <a:buFont typeface="+mj-lt"/>
              <a:buAutoNum type="arabicPeriod"/>
            </a:pPr>
            <a:r>
              <a:rPr lang="en-US" b="1" dirty="0" smtClean="0"/>
              <a:t>G</a:t>
            </a:r>
            <a:r>
              <a:rPr lang="en-US" b="1" baseline="-25000" dirty="0" smtClean="0"/>
              <a:t>1</a:t>
            </a:r>
            <a:r>
              <a:rPr lang="en-US" b="1" dirty="0" smtClean="0"/>
              <a:t> phase</a:t>
            </a:r>
            <a:r>
              <a:rPr lang="en-US" dirty="0" smtClean="0"/>
              <a:t>: </a:t>
            </a:r>
            <a:r>
              <a:rPr lang="ja-JP" altLang="en-US" dirty="0" smtClean="0"/>
              <a:t>“</a:t>
            </a:r>
            <a:r>
              <a:rPr lang="en-US" altLang="ja-JP" dirty="0" smtClean="0"/>
              <a:t>first gap</a:t>
            </a:r>
            <a:r>
              <a:rPr lang="ja-JP" altLang="en-US" dirty="0" smtClean="0"/>
              <a:t>” </a:t>
            </a:r>
            <a:r>
              <a:rPr lang="en-US" altLang="ja-JP" dirty="0" smtClean="0"/>
              <a:t>phase = cell growth</a:t>
            </a:r>
            <a:endParaRPr lang="en-US" altLang="ja-JP" dirty="0"/>
          </a:p>
          <a:p>
            <a:pPr marL="971550" lvl="1" indent="-514350">
              <a:buFont typeface="+mj-lt"/>
              <a:buAutoNum type="arabicPeriod"/>
            </a:pPr>
            <a:r>
              <a:rPr lang="en-US" b="1" dirty="0" smtClean="0"/>
              <a:t>S phase</a:t>
            </a:r>
            <a:r>
              <a:rPr lang="en-US" dirty="0" smtClean="0"/>
              <a:t>: </a:t>
            </a:r>
            <a:r>
              <a:rPr lang="ja-JP" altLang="en-US" dirty="0" smtClean="0"/>
              <a:t>“</a:t>
            </a:r>
            <a:r>
              <a:rPr lang="en-US" altLang="ja-JP" dirty="0" smtClean="0"/>
              <a:t>synthesis</a:t>
            </a:r>
            <a:r>
              <a:rPr lang="ja-JP" altLang="en-US" dirty="0" smtClean="0"/>
              <a:t>”</a:t>
            </a:r>
            <a:r>
              <a:rPr lang="en-US" altLang="ja-JP" dirty="0"/>
              <a:t> </a:t>
            </a:r>
            <a:r>
              <a:rPr lang="en-US" altLang="ja-JP" dirty="0" smtClean="0"/>
              <a:t>phase = cell growth + </a:t>
            </a:r>
            <a:r>
              <a:rPr lang="en-US" altLang="ja-JP" b="1" u="sng" dirty="0" smtClean="0"/>
              <a:t>CHROMOSOMAL DUPLICATION</a:t>
            </a:r>
          </a:p>
          <a:p>
            <a:pPr marL="971550" lvl="1" indent="-514350">
              <a:buFont typeface="+mj-lt"/>
              <a:buAutoNum type="arabicPeriod"/>
            </a:pPr>
            <a:r>
              <a:rPr lang="en-US" b="1" dirty="0" smtClean="0"/>
              <a:t>G</a:t>
            </a:r>
            <a:r>
              <a:rPr lang="en-US" b="1" baseline="-25000" dirty="0" smtClean="0"/>
              <a:t>2</a:t>
            </a:r>
            <a:r>
              <a:rPr lang="en-US" b="1" dirty="0" smtClean="0"/>
              <a:t> phase</a:t>
            </a:r>
            <a:r>
              <a:rPr lang="en-US" dirty="0" smtClean="0"/>
              <a:t>: </a:t>
            </a:r>
            <a:r>
              <a:rPr lang="ja-JP" altLang="en-US" dirty="0" smtClean="0"/>
              <a:t>“</a:t>
            </a:r>
            <a:r>
              <a:rPr lang="en-US" altLang="ja-JP" dirty="0" smtClean="0"/>
              <a:t>second gap</a:t>
            </a:r>
            <a:r>
              <a:rPr lang="ja-JP" altLang="en-US" dirty="0" smtClean="0"/>
              <a:t>”</a:t>
            </a:r>
            <a:r>
              <a:rPr lang="en-US" altLang="ja-JP" dirty="0"/>
              <a:t> </a:t>
            </a:r>
            <a:r>
              <a:rPr lang="en-US" altLang="ja-JP" dirty="0" smtClean="0"/>
              <a:t>phase = cell growth</a:t>
            </a:r>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smtClean="0"/>
              <a:t>Concept 12.2: The mitotic phase alternates with interphase in the cell cycle</a:t>
            </a:r>
            <a:endParaRPr lang="en-US" dirty="0"/>
          </a:p>
        </p:txBody>
      </p:sp>
    </p:spTree>
    <p:extLst>
      <p:ext uri="{BB962C8B-B14F-4D97-AF65-F5344CB8AC3E}">
        <p14:creationId xmlns:p14="http://schemas.microsoft.com/office/powerpoint/2010/main" val="7382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_06CellCycl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56378"/>
            <a:ext cx="8546592" cy="579729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12.6</a:t>
            </a:r>
            <a:endParaRPr lang="en-US" sz="1200" dirty="0">
              <a:latin typeface="Arial" charset="0"/>
            </a:endParaRPr>
          </a:p>
        </p:txBody>
      </p:sp>
      <p:sp>
        <p:nvSpPr>
          <p:cNvPr id="138" name="Text Box 31"/>
          <p:cNvSpPr txBox="1">
            <a:spLocks noChangeArrowheads="1"/>
          </p:cNvSpPr>
          <p:nvPr/>
        </p:nvSpPr>
        <p:spPr bwMode="auto">
          <a:xfrm>
            <a:off x="3002112" y="207484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00" dirty="0" smtClean="0">
                <a:solidFill>
                  <a:srgbClr val="000000"/>
                </a:solidFill>
                <a:latin typeface="Arial" charset="0"/>
              </a:rPr>
              <a:t>G</a:t>
            </a:r>
            <a:r>
              <a:rPr lang="en-US" sz="2100" baseline="-25000" dirty="0" smtClean="0">
                <a:solidFill>
                  <a:srgbClr val="000000"/>
                </a:solidFill>
                <a:latin typeface="Arial" charset="0"/>
              </a:rPr>
              <a:t>1</a:t>
            </a:r>
            <a:endParaRPr lang="en-US" sz="2100" baseline="-25000" dirty="0">
              <a:solidFill>
                <a:srgbClr val="000000"/>
              </a:solidFill>
              <a:latin typeface="Arial" charset="0"/>
            </a:endParaRPr>
          </a:p>
        </p:txBody>
      </p:sp>
      <p:sp>
        <p:nvSpPr>
          <p:cNvPr id="5" name="Text Box 31"/>
          <p:cNvSpPr txBox="1">
            <a:spLocks noChangeArrowheads="1"/>
          </p:cNvSpPr>
          <p:nvPr/>
        </p:nvSpPr>
        <p:spPr bwMode="auto">
          <a:xfrm>
            <a:off x="5189621" y="371806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00" dirty="0" smtClean="0">
                <a:solidFill>
                  <a:srgbClr val="000000"/>
                </a:solidFill>
                <a:latin typeface="Arial" charset="0"/>
              </a:rPr>
              <a:t>G</a:t>
            </a:r>
            <a:r>
              <a:rPr lang="en-US" sz="2100" baseline="-25000" dirty="0" smtClean="0">
                <a:solidFill>
                  <a:srgbClr val="000000"/>
                </a:solidFill>
                <a:latin typeface="Arial" charset="0"/>
              </a:rPr>
              <a:t>2</a:t>
            </a:r>
            <a:endParaRPr lang="en-US" sz="2100" baseline="-25000" dirty="0">
              <a:solidFill>
                <a:srgbClr val="000000"/>
              </a:solidFill>
              <a:latin typeface="Arial" charset="0"/>
            </a:endParaRPr>
          </a:p>
        </p:txBody>
      </p:sp>
      <p:sp>
        <p:nvSpPr>
          <p:cNvPr id="7" name="Text Box 31"/>
          <p:cNvSpPr txBox="1">
            <a:spLocks noChangeArrowheads="1"/>
          </p:cNvSpPr>
          <p:nvPr/>
        </p:nvSpPr>
        <p:spPr bwMode="auto">
          <a:xfrm>
            <a:off x="5080765" y="225626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00" dirty="0" smtClean="0">
                <a:solidFill>
                  <a:srgbClr val="000000"/>
                </a:solidFill>
                <a:latin typeface="Arial" charset="0"/>
              </a:rPr>
              <a:t>(DNA synthesis)</a:t>
            </a:r>
            <a:endParaRPr lang="en-US" sz="2100" dirty="0">
              <a:solidFill>
                <a:srgbClr val="000000"/>
              </a:solidFill>
              <a:latin typeface="Arial" charset="0"/>
            </a:endParaRPr>
          </a:p>
        </p:txBody>
      </p:sp>
      <p:sp>
        <p:nvSpPr>
          <p:cNvPr id="8" name="Text Box 31"/>
          <p:cNvSpPr txBox="1">
            <a:spLocks noChangeArrowheads="1"/>
          </p:cNvSpPr>
          <p:nvPr/>
        </p:nvSpPr>
        <p:spPr bwMode="auto">
          <a:xfrm>
            <a:off x="6133054" y="192969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00" dirty="0" smtClean="0">
                <a:solidFill>
                  <a:srgbClr val="000000"/>
                </a:solidFill>
                <a:latin typeface="Arial" charset="0"/>
              </a:rPr>
              <a:t>S</a:t>
            </a:r>
            <a:endParaRPr lang="en-US" sz="2100" dirty="0">
              <a:solidFill>
                <a:srgbClr val="000000"/>
              </a:solidFill>
              <a:latin typeface="Arial" charset="0"/>
            </a:endParaRPr>
          </a:p>
        </p:txBody>
      </p:sp>
      <p:sp>
        <p:nvSpPr>
          <p:cNvPr id="9" name="Text Box 31"/>
          <p:cNvSpPr txBox="1">
            <a:spLocks noChangeArrowheads="1"/>
          </p:cNvSpPr>
          <p:nvPr/>
        </p:nvSpPr>
        <p:spPr bwMode="auto">
          <a:xfrm rot="19266360">
            <a:off x="2647897" y="383383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Cytokinesis</a:t>
            </a:r>
            <a:endParaRPr lang="en-US" sz="1800" dirty="0">
              <a:solidFill>
                <a:srgbClr val="000000"/>
              </a:solidFill>
              <a:latin typeface="Arial" charset="0"/>
            </a:endParaRPr>
          </a:p>
        </p:txBody>
      </p:sp>
      <p:sp>
        <p:nvSpPr>
          <p:cNvPr id="10" name="Text Box 31"/>
          <p:cNvSpPr txBox="1">
            <a:spLocks noChangeArrowheads="1"/>
          </p:cNvSpPr>
          <p:nvPr/>
        </p:nvSpPr>
        <p:spPr bwMode="auto">
          <a:xfrm rot="18515674">
            <a:off x="3053951" y="389776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Mitosis</a:t>
            </a:r>
            <a:endParaRPr lang="en-US" sz="1800" dirty="0">
              <a:solidFill>
                <a:srgbClr val="000000"/>
              </a:solidFill>
              <a:latin typeface="Arial" charset="0"/>
            </a:endParaRPr>
          </a:p>
        </p:txBody>
      </p:sp>
      <p:sp>
        <p:nvSpPr>
          <p:cNvPr id="11" name="Text Box 31"/>
          <p:cNvSpPr txBox="1">
            <a:spLocks noChangeArrowheads="1"/>
          </p:cNvSpPr>
          <p:nvPr/>
        </p:nvSpPr>
        <p:spPr bwMode="auto">
          <a:xfrm rot="1180739">
            <a:off x="2266034" y="4443777"/>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MITOTIC</a:t>
            </a:r>
            <a:endParaRPr lang="en-US" sz="1800" dirty="0">
              <a:solidFill>
                <a:srgbClr val="000000"/>
              </a:solidFill>
              <a:latin typeface="Arial" charset="0"/>
            </a:endParaRPr>
          </a:p>
        </p:txBody>
      </p:sp>
      <p:sp>
        <p:nvSpPr>
          <p:cNvPr id="12" name="Text Box 31"/>
          <p:cNvSpPr txBox="1">
            <a:spLocks noChangeArrowheads="1"/>
          </p:cNvSpPr>
          <p:nvPr/>
        </p:nvSpPr>
        <p:spPr bwMode="auto">
          <a:xfrm rot="1180739">
            <a:off x="1991300" y="460447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 PHASE</a:t>
            </a:r>
            <a:endParaRPr lang="en-US" sz="1800" dirty="0">
              <a:solidFill>
                <a:srgbClr val="000000"/>
              </a:solidFill>
              <a:latin typeface="Arial" charset="0"/>
            </a:endParaRPr>
          </a:p>
        </p:txBody>
      </p:sp>
      <p:pic>
        <p:nvPicPr>
          <p:cNvPr id="2" name="Picture 1" descr="12_06CellCycl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98417" y="553066"/>
            <a:ext cx="2100142" cy="408446"/>
          </a:xfrm>
          <a:prstGeom prst="rect">
            <a:avLst/>
          </a:prstGeom>
        </p:spPr>
      </p:pic>
    </p:spTree>
    <p:extLst>
      <p:ext uri="{BB962C8B-B14F-4D97-AF65-F5344CB8AC3E}">
        <p14:creationId xmlns:p14="http://schemas.microsoft.com/office/powerpoint/2010/main" val="33088803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UN02Summary_C2-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84" y="907482"/>
            <a:ext cx="7266432" cy="4895088"/>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a:t>
            </a:r>
            <a:endParaRPr lang="en-US" sz="1200" dirty="0">
              <a:latin typeface="Arial" charset="0"/>
            </a:endParaRPr>
          </a:p>
        </p:txBody>
      </p:sp>
      <p:sp>
        <p:nvSpPr>
          <p:cNvPr id="138" name="Text Box 31"/>
          <p:cNvSpPr txBox="1">
            <a:spLocks noChangeArrowheads="1"/>
          </p:cNvSpPr>
          <p:nvPr/>
        </p:nvSpPr>
        <p:spPr bwMode="auto">
          <a:xfrm>
            <a:off x="2268756" y="201223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Cytokinesis</a:t>
            </a:r>
            <a:endParaRPr lang="en-US" sz="1700" dirty="0">
              <a:solidFill>
                <a:srgbClr val="000000"/>
              </a:solidFill>
              <a:latin typeface="Arial" charset="0"/>
            </a:endParaRPr>
          </a:p>
        </p:txBody>
      </p:sp>
      <p:pic>
        <p:nvPicPr>
          <p:cNvPr id="3" name="Picture 2" descr="12_UN02Summary_C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59449" y="920075"/>
            <a:ext cx="1642927" cy="365772"/>
          </a:xfrm>
          <a:prstGeom prst="rect">
            <a:avLst/>
          </a:prstGeom>
        </p:spPr>
      </p:pic>
      <p:cxnSp>
        <p:nvCxnSpPr>
          <p:cNvPr id="5" name="Straight Connector 4"/>
          <p:cNvCxnSpPr/>
          <p:nvPr/>
        </p:nvCxnSpPr>
        <p:spPr bwMode="auto">
          <a:xfrm>
            <a:off x="3580672" y="2159648"/>
            <a:ext cx="1264424" cy="2685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3099519" y="2506534"/>
            <a:ext cx="182390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3720541" y="2735927"/>
            <a:ext cx="794462" cy="33569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2251978" y="235912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Mitosis</a:t>
            </a:r>
            <a:endParaRPr lang="en-US" sz="1700" dirty="0">
              <a:solidFill>
                <a:srgbClr val="000000"/>
              </a:solidFill>
              <a:latin typeface="Arial" charset="0"/>
            </a:endParaRPr>
          </a:p>
        </p:txBody>
      </p:sp>
      <p:sp>
        <p:nvSpPr>
          <p:cNvPr id="13" name="Text Box 31"/>
          <p:cNvSpPr txBox="1">
            <a:spLocks noChangeArrowheads="1"/>
          </p:cNvSpPr>
          <p:nvPr/>
        </p:nvSpPr>
        <p:spPr bwMode="auto">
          <a:xfrm>
            <a:off x="4551441" y="1659758"/>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1</a:t>
            </a:r>
            <a:endParaRPr lang="en-US" sz="1700" baseline="-25000" dirty="0">
              <a:solidFill>
                <a:srgbClr val="000000"/>
              </a:solidFill>
              <a:latin typeface="Arial" charset="0"/>
            </a:endParaRPr>
          </a:p>
        </p:txBody>
      </p:sp>
      <p:sp>
        <p:nvSpPr>
          <p:cNvPr id="14" name="Text Box 31"/>
          <p:cNvSpPr txBox="1">
            <a:spLocks noChangeArrowheads="1"/>
          </p:cNvSpPr>
          <p:nvPr/>
        </p:nvSpPr>
        <p:spPr bwMode="auto">
          <a:xfrm>
            <a:off x="5927764" y="1648567"/>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a:t>
            </a:r>
            <a:endParaRPr lang="en-US" sz="1700" baseline="-25000" dirty="0">
              <a:solidFill>
                <a:srgbClr val="000000"/>
              </a:solidFill>
              <a:latin typeface="Arial" charset="0"/>
            </a:endParaRPr>
          </a:p>
        </p:txBody>
      </p:sp>
      <p:sp>
        <p:nvSpPr>
          <p:cNvPr id="15" name="Text Box 31"/>
          <p:cNvSpPr txBox="1">
            <a:spLocks noChangeArrowheads="1"/>
          </p:cNvSpPr>
          <p:nvPr/>
        </p:nvSpPr>
        <p:spPr bwMode="auto">
          <a:xfrm>
            <a:off x="5385066" y="2280796"/>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2</a:t>
            </a:r>
            <a:endParaRPr lang="en-US" sz="1700" baseline="-25000" dirty="0">
              <a:solidFill>
                <a:srgbClr val="000000"/>
              </a:solidFill>
              <a:latin typeface="Arial" charset="0"/>
            </a:endParaRPr>
          </a:p>
        </p:txBody>
      </p:sp>
      <p:sp>
        <p:nvSpPr>
          <p:cNvPr id="16" name="Text Box 31"/>
          <p:cNvSpPr txBox="1">
            <a:spLocks noChangeArrowheads="1"/>
          </p:cNvSpPr>
          <p:nvPr/>
        </p:nvSpPr>
        <p:spPr bwMode="auto">
          <a:xfrm>
            <a:off x="2352685" y="296337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MITOTIC (M)</a:t>
            </a:r>
            <a:br>
              <a:rPr lang="en-US" sz="1700" dirty="0" smtClean="0">
                <a:solidFill>
                  <a:srgbClr val="000000"/>
                </a:solidFill>
                <a:latin typeface="Arial" charset="0"/>
              </a:rPr>
            </a:br>
            <a:r>
              <a:rPr lang="en-US" sz="1700" dirty="0" smtClean="0">
                <a:solidFill>
                  <a:srgbClr val="000000"/>
                </a:solidFill>
                <a:latin typeface="Arial" charset="0"/>
              </a:rPr>
              <a:t>PHASE</a:t>
            </a:r>
            <a:endParaRPr lang="en-US" sz="1700" dirty="0">
              <a:solidFill>
                <a:srgbClr val="000000"/>
              </a:solidFill>
              <a:latin typeface="Arial" charset="0"/>
            </a:endParaRPr>
          </a:p>
        </p:txBody>
      </p:sp>
      <p:sp>
        <p:nvSpPr>
          <p:cNvPr id="17" name="Text Box 31"/>
          <p:cNvSpPr txBox="1">
            <a:spLocks noChangeArrowheads="1"/>
          </p:cNvSpPr>
          <p:nvPr/>
        </p:nvSpPr>
        <p:spPr bwMode="auto">
          <a:xfrm>
            <a:off x="1043503" y="427819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err="1" smtClean="0">
                <a:solidFill>
                  <a:srgbClr val="000000"/>
                </a:solidFill>
                <a:latin typeface="Arial" charset="0"/>
              </a:rPr>
              <a:t>Telophase</a:t>
            </a:r>
            <a:r>
              <a:rPr lang="en-US" sz="1700" dirty="0" smtClean="0">
                <a:solidFill>
                  <a:srgbClr val="000000"/>
                </a:solidFill>
                <a:latin typeface="Arial" charset="0"/>
              </a:rPr>
              <a:t/>
            </a:r>
            <a:br>
              <a:rPr lang="en-US" sz="1700" dirty="0" smtClean="0">
                <a:solidFill>
                  <a:srgbClr val="000000"/>
                </a:solidFill>
                <a:latin typeface="Arial" charset="0"/>
              </a:rPr>
            </a:br>
            <a:r>
              <a:rPr lang="en-US" sz="1700" dirty="0" smtClean="0">
                <a:solidFill>
                  <a:srgbClr val="000000"/>
                </a:solidFill>
                <a:latin typeface="Arial" charset="0"/>
              </a:rPr>
              <a:t>and</a:t>
            </a:r>
            <a:br>
              <a:rPr lang="en-US" sz="1700" dirty="0" smtClean="0">
                <a:solidFill>
                  <a:srgbClr val="000000"/>
                </a:solidFill>
                <a:latin typeface="Arial" charset="0"/>
              </a:rPr>
            </a:br>
            <a:r>
              <a:rPr lang="en-US" sz="1700" dirty="0" smtClean="0">
                <a:solidFill>
                  <a:srgbClr val="000000"/>
                </a:solidFill>
                <a:latin typeface="Arial" charset="0"/>
              </a:rPr>
              <a:t>Cytokinesis</a:t>
            </a:r>
            <a:endParaRPr lang="en-US" sz="1700" dirty="0">
              <a:solidFill>
                <a:srgbClr val="000000"/>
              </a:solidFill>
              <a:latin typeface="Arial" charset="0"/>
            </a:endParaRPr>
          </a:p>
        </p:txBody>
      </p:sp>
      <p:sp>
        <p:nvSpPr>
          <p:cNvPr id="18" name="Text Box 31"/>
          <p:cNvSpPr txBox="1">
            <a:spLocks noChangeArrowheads="1"/>
          </p:cNvSpPr>
          <p:nvPr/>
        </p:nvSpPr>
        <p:spPr bwMode="auto">
          <a:xfrm>
            <a:off x="2414228" y="515659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Anaphase</a:t>
            </a:r>
            <a:endParaRPr lang="en-US" sz="1700" dirty="0">
              <a:solidFill>
                <a:srgbClr val="000000"/>
              </a:solidFill>
              <a:latin typeface="Arial" charset="0"/>
            </a:endParaRPr>
          </a:p>
        </p:txBody>
      </p:sp>
      <p:sp>
        <p:nvSpPr>
          <p:cNvPr id="19" name="Text Box 31"/>
          <p:cNvSpPr txBox="1">
            <a:spLocks noChangeArrowheads="1"/>
          </p:cNvSpPr>
          <p:nvPr/>
        </p:nvSpPr>
        <p:spPr bwMode="auto">
          <a:xfrm>
            <a:off x="4126240" y="5475507"/>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Metaphase</a:t>
            </a:r>
            <a:endParaRPr lang="en-US" sz="1700" dirty="0">
              <a:solidFill>
                <a:srgbClr val="000000"/>
              </a:solidFill>
              <a:latin typeface="Arial" charset="0"/>
            </a:endParaRPr>
          </a:p>
        </p:txBody>
      </p:sp>
      <p:sp>
        <p:nvSpPr>
          <p:cNvPr id="20" name="Text Box 31"/>
          <p:cNvSpPr txBox="1">
            <a:spLocks noChangeArrowheads="1"/>
          </p:cNvSpPr>
          <p:nvPr/>
        </p:nvSpPr>
        <p:spPr bwMode="auto">
          <a:xfrm>
            <a:off x="5676003" y="497196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err="1" smtClean="0">
                <a:solidFill>
                  <a:srgbClr val="000000"/>
                </a:solidFill>
                <a:latin typeface="Arial" charset="0"/>
              </a:rPr>
              <a:t>Prometaphase</a:t>
            </a:r>
            <a:endParaRPr lang="en-US" sz="1700" dirty="0">
              <a:solidFill>
                <a:srgbClr val="000000"/>
              </a:solidFill>
              <a:latin typeface="Arial" charset="0"/>
            </a:endParaRPr>
          </a:p>
        </p:txBody>
      </p:sp>
      <p:sp>
        <p:nvSpPr>
          <p:cNvPr id="21" name="Text Box 31"/>
          <p:cNvSpPr txBox="1">
            <a:spLocks noChangeArrowheads="1"/>
          </p:cNvSpPr>
          <p:nvPr/>
        </p:nvSpPr>
        <p:spPr bwMode="auto">
          <a:xfrm>
            <a:off x="6973997" y="390892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Prophase</a:t>
            </a:r>
            <a:endParaRPr lang="en-US" sz="1700" dirty="0">
              <a:solidFill>
                <a:srgbClr val="000000"/>
              </a:solidFill>
              <a:latin typeface="Arial" charset="0"/>
            </a:endParaRPr>
          </a:p>
        </p:txBody>
      </p:sp>
    </p:spTree>
    <p:extLst>
      <p:ext uri="{BB962C8B-B14F-4D97-AF65-F5344CB8AC3E}">
        <p14:creationId xmlns:p14="http://schemas.microsoft.com/office/powerpoint/2010/main" val="37200623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Mitotic Spindle: </a:t>
            </a:r>
            <a:r>
              <a:rPr lang="en-US" i="1" dirty="0" smtClean="0"/>
              <a:t>Intro</a:t>
            </a:r>
            <a:endParaRPr lang="en-US" i="1" dirty="0"/>
          </a:p>
        </p:txBody>
      </p:sp>
      <p:sp>
        <p:nvSpPr>
          <p:cNvPr id="3" name="Content Placeholder 2"/>
          <p:cNvSpPr>
            <a:spLocks noGrp="1"/>
          </p:cNvSpPr>
          <p:nvPr>
            <p:ph idx="1"/>
          </p:nvPr>
        </p:nvSpPr>
        <p:spPr/>
        <p:txBody>
          <a:bodyPr/>
          <a:lstStyle/>
          <a:p>
            <a:r>
              <a:rPr lang="en-US" dirty="0" smtClean="0"/>
              <a:t>The </a:t>
            </a:r>
            <a:r>
              <a:rPr lang="en-US" b="1" dirty="0" smtClean="0"/>
              <a:t>mitotic spindle</a:t>
            </a:r>
            <a:r>
              <a:rPr lang="en-US" dirty="0" smtClean="0"/>
              <a:t> is a structure made of microtubules that controls chromosome movement during mitosis. It is made up of…</a:t>
            </a:r>
          </a:p>
          <a:p>
            <a:pPr lvl="1"/>
            <a:r>
              <a:rPr lang="en-US" dirty="0"/>
              <a:t>Centrosomes</a:t>
            </a:r>
          </a:p>
          <a:p>
            <a:pPr lvl="1"/>
            <a:r>
              <a:rPr lang="en-US" dirty="0"/>
              <a:t>Spindle microtubules</a:t>
            </a:r>
          </a:p>
          <a:p>
            <a:pPr lvl="1"/>
            <a:r>
              <a:rPr lang="en-US" dirty="0" smtClean="0"/>
              <a:t>Asters</a:t>
            </a:r>
          </a:p>
        </p:txBody>
      </p:sp>
    </p:spTree>
    <p:extLst>
      <p:ext uri="{BB962C8B-B14F-4D97-AF65-F5344CB8AC3E}">
        <p14:creationId xmlns:p14="http://schemas.microsoft.com/office/powerpoint/2010/main" val="15182954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dirty="0"/>
              <a:t>In animal cells, assembly of </a:t>
            </a:r>
            <a:r>
              <a:rPr lang="en-US" b="1" dirty="0"/>
              <a:t>spindle microtubules </a:t>
            </a:r>
            <a:r>
              <a:rPr lang="en-US" dirty="0"/>
              <a:t>begins in the </a:t>
            </a:r>
            <a:r>
              <a:rPr lang="en-US" b="1" dirty="0"/>
              <a:t>centrosome</a:t>
            </a:r>
            <a:r>
              <a:rPr lang="en-US" dirty="0"/>
              <a:t>, the microtubule organizing center</a:t>
            </a:r>
          </a:p>
          <a:p>
            <a:pPr lvl="1"/>
            <a:r>
              <a:rPr lang="en-US" dirty="0"/>
              <a:t>The centrosome replicates during interphase, forming two centrosomes that migrate to opposite ends of the cell during prophase and </a:t>
            </a:r>
            <a:r>
              <a:rPr lang="en-US" dirty="0" err="1" smtClean="0"/>
              <a:t>prometaphase</a:t>
            </a:r>
            <a:endParaRPr lang="en-US" dirty="0" smtClean="0"/>
          </a:p>
          <a:p>
            <a:r>
              <a:rPr lang="en-US" dirty="0" smtClean="0"/>
              <a:t>An </a:t>
            </a:r>
            <a:r>
              <a:rPr lang="en-US" b="1" dirty="0" smtClean="0"/>
              <a:t>aster</a:t>
            </a:r>
            <a:r>
              <a:rPr lang="en-US" dirty="0" smtClean="0"/>
              <a:t> (a radial array of short microtubules) extends from each centrosome</a:t>
            </a:r>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The Mitotic Spindle: </a:t>
            </a:r>
            <a:r>
              <a:rPr lang="en-US" i="1" dirty="0" smtClean="0"/>
              <a:t>Intro</a:t>
            </a:r>
            <a:endParaRPr lang="en-US" i="1" dirty="0"/>
          </a:p>
        </p:txBody>
      </p:sp>
    </p:spTree>
    <p:extLst>
      <p:ext uri="{BB962C8B-B14F-4D97-AF65-F5344CB8AC3E}">
        <p14:creationId xmlns:p14="http://schemas.microsoft.com/office/powerpoint/2010/main" val="37453309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7cMitosisAnimalCell-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04" y="352746"/>
            <a:ext cx="8241792" cy="6004560"/>
          </a:xfrm>
          <a:prstGeom prst="rect">
            <a:avLst/>
          </a:prstGeom>
        </p:spPr>
      </p:pic>
      <p:cxnSp>
        <p:nvCxnSpPr>
          <p:cNvPr id="31" name="Straight Connector 30"/>
          <p:cNvCxnSpPr/>
          <p:nvPr/>
        </p:nvCxnSpPr>
        <p:spPr bwMode="auto">
          <a:xfrm flipH="1">
            <a:off x="2893684" y="1957937"/>
            <a:ext cx="602605" cy="1337401"/>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a:off x="7141047" y="1884669"/>
            <a:ext cx="505729" cy="1528542"/>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a:off x="6257509" y="4042235"/>
            <a:ext cx="165368" cy="1455279"/>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flipH="1" flipV="1">
            <a:off x="6114143" y="4073979"/>
            <a:ext cx="308428" cy="1424214"/>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flipH="1">
            <a:off x="1347107" y="3584121"/>
            <a:ext cx="730250" cy="1950358"/>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12.7c</a:t>
            </a:r>
            <a:endParaRPr lang="en-US" sz="1200" dirty="0">
              <a:latin typeface="Arial" charset="0"/>
            </a:endParaRPr>
          </a:p>
        </p:txBody>
      </p:sp>
      <p:cxnSp>
        <p:nvCxnSpPr>
          <p:cNvPr id="4" name="Straight Connector 3"/>
          <p:cNvCxnSpPr/>
          <p:nvPr/>
        </p:nvCxnSpPr>
        <p:spPr bwMode="auto">
          <a:xfrm>
            <a:off x="1890059" y="1621118"/>
            <a:ext cx="239059" cy="80682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1889830" y="1623600"/>
            <a:ext cx="600791" cy="73765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flipH="1">
            <a:off x="2890509" y="1970637"/>
            <a:ext cx="602605" cy="133740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441341" y="1745275"/>
            <a:ext cx="0" cy="113690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7137872" y="1897369"/>
            <a:ext cx="505729" cy="152854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H="1">
            <a:off x="6673067" y="1433483"/>
            <a:ext cx="277991" cy="24602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6677145" y="1673031"/>
            <a:ext cx="0" cy="25855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Left Brace 17"/>
          <p:cNvSpPr/>
          <p:nvPr/>
        </p:nvSpPr>
        <p:spPr bwMode="auto">
          <a:xfrm rot="5400000">
            <a:off x="6601675" y="1636296"/>
            <a:ext cx="150295" cy="683840"/>
          </a:xfrm>
          <a:prstGeom prst="leftBrace">
            <a:avLst>
              <a:gd name="adj1" fmla="val 23333"/>
              <a:gd name="adj2" fmla="val 50000"/>
            </a:avLst>
          </a:prstGeom>
          <a:noFill/>
          <a:ln w="12700" cap="flat" cmpd="sng" algn="ctr">
            <a:solidFill>
              <a:schemeClr val="tx1"/>
            </a:solidFill>
            <a:prstDash val="solid"/>
            <a:round/>
            <a:headEnd type="none" w="med" len="med"/>
            <a:tailEnd type="none" w="med" len="med"/>
          </a:ln>
          <a:effectLst/>
          <a:extLst/>
        </p:spPr>
        <p:txBody>
          <a:bodyPr rtlCol="0" anchor="ctr"/>
          <a:lstStyle/>
          <a:p>
            <a:pPr algn="ctr" eaLnBrk="0" hangingPunct="0"/>
            <a:endParaRPr lang="en-US" b="1">
              <a:solidFill>
                <a:srgbClr val="000000"/>
              </a:solidFill>
              <a:latin typeface="Times" charset="0"/>
              <a:ea typeface="ＭＳ Ｐゴシック" charset="0"/>
            </a:endParaRPr>
          </a:p>
        </p:txBody>
      </p:sp>
      <p:cxnSp>
        <p:nvCxnSpPr>
          <p:cNvPr id="21" name="Straight Connector 20"/>
          <p:cNvCxnSpPr/>
          <p:nvPr/>
        </p:nvCxnSpPr>
        <p:spPr bwMode="auto">
          <a:xfrm>
            <a:off x="6257509" y="4054935"/>
            <a:ext cx="165368" cy="145527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flipV="1">
            <a:off x="6114143" y="4086679"/>
            <a:ext cx="308428" cy="142421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flipV="1">
            <a:off x="3066143" y="5125357"/>
            <a:ext cx="172357" cy="3628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2299607" y="4776107"/>
            <a:ext cx="13607" cy="95703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H="1">
            <a:off x="1343932" y="3596821"/>
            <a:ext cx="730250" cy="195035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1"/>
          <p:cNvSpPr txBox="1">
            <a:spLocks noChangeArrowheads="1"/>
          </p:cNvSpPr>
          <p:nvPr/>
        </p:nvSpPr>
        <p:spPr bwMode="auto">
          <a:xfrm>
            <a:off x="6003897" y="449911"/>
            <a:ext cx="114622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Prophase</a:t>
            </a:r>
            <a:endParaRPr lang="en-US" sz="2200" dirty="0">
              <a:solidFill>
                <a:srgbClr val="FFFFFF"/>
              </a:solidFill>
              <a:latin typeface="Arial" charset="0"/>
            </a:endParaRPr>
          </a:p>
        </p:txBody>
      </p:sp>
      <p:sp>
        <p:nvSpPr>
          <p:cNvPr id="33" name="Text Box 31"/>
          <p:cNvSpPr txBox="1">
            <a:spLocks noChangeArrowheads="1"/>
          </p:cNvSpPr>
          <p:nvPr/>
        </p:nvSpPr>
        <p:spPr bwMode="auto">
          <a:xfrm>
            <a:off x="459846" y="5516824"/>
            <a:ext cx="1379538" cy="2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Nucleolus</a:t>
            </a:r>
            <a:endParaRPr lang="en-US" sz="2000" dirty="0">
              <a:solidFill>
                <a:srgbClr val="000000"/>
              </a:solidFill>
              <a:latin typeface="Arial" charset="0"/>
            </a:endParaRPr>
          </a:p>
        </p:txBody>
      </p:sp>
      <p:sp>
        <p:nvSpPr>
          <p:cNvPr id="34" name="Text Box 31"/>
          <p:cNvSpPr txBox="1">
            <a:spLocks noChangeArrowheads="1"/>
          </p:cNvSpPr>
          <p:nvPr/>
        </p:nvSpPr>
        <p:spPr bwMode="auto">
          <a:xfrm>
            <a:off x="1310548" y="449909"/>
            <a:ext cx="114622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G</a:t>
            </a:r>
            <a:r>
              <a:rPr lang="en-US" sz="2200" baseline="-25000" dirty="0" smtClean="0">
                <a:solidFill>
                  <a:srgbClr val="FFFFFF"/>
                </a:solidFill>
                <a:latin typeface="Arial" charset="0"/>
              </a:rPr>
              <a:t>2</a:t>
            </a:r>
            <a:r>
              <a:rPr lang="en-US" sz="2200" dirty="0" smtClean="0">
                <a:solidFill>
                  <a:srgbClr val="FFFFFF"/>
                </a:solidFill>
                <a:latin typeface="Arial" charset="0"/>
              </a:rPr>
              <a:t> of Interphase</a:t>
            </a:r>
            <a:endParaRPr lang="en-US" sz="2200" dirty="0">
              <a:solidFill>
                <a:srgbClr val="FFFFFF"/>
              </a:solidFill>
              <a:latin typeface="Arial" charset="0"/>
            </a:endParaRPr>
          </a:p>
        </p:txBody>
      </p:sp>
      <p:sp>
        <p:nvSpPr>
          <p:cNvPr id="35" name="Text Box 31"/>
          <p:cNvSpPr txBox="1">
            <a:spLocks noChangeArrowheads="1"/>
          </p:cNvSpPr>
          <p:nvPr/>
        </p:nvSpPr>
        <p:spPr bwMode="auto">
          <a:xfrm>
            <a:off x="1875879" y="5713886"/>
            <a:ext cx="1379538" cy="2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Nuclear</a:t>
            </a:r>
            <a:br>
              <a:rPr lang="en-US" sz="2000" dirty="0" smtClean="0">
                <a:solidFill>
                  <a:srgbClr val="000000"/>
                </a:solidFill>
                <a:latin typeface="Arial" charset="0"/>
              </a:rPr>
            </a:br>
            <a:r>
              <a:rPr lang="en-US" sz="2000" dirty="0" smtClean="0">
                <a:solidFill>
                  <a:srgbClr val="000000"/>
                </a:solidFill>
                <a:latin typeface="Arial" charset="0"/>
              </a:rPr>
              <a:t>envelope</a:t>
            </a:r>
            <a:endParaRPr lang="en-US" sz="2000" dirty="0">
              <a:solidFill>
                <a:srgbClr val="000000"/>
              </a:solidFill>
              <a:latin typeface="Arial" charset="0"/>
            </a:endParaRPr>
          </a:p>
        </p:txBody>
      </p:sp>
      <p:sp>
        <p:nvSpPr>
          <p:cNvPr id="36" name="Text Box 31"/>
          <p:cNvSpPr txBox="1">
            <a:spLocks noChangeArrowheads="1"/>
          </p:cNvSpPr>
          <p:nvPr/>
        </p:nvSpPr>
        <p:spPr bwMode="auto">
          <a:xfrm>
            <a:off x="3306510" y="5356250"/>
            <a:ext cx="1379538" cy="2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Plasma</a:t>
            </a:r>
            <a:br>
              <a:rPr lang="en-US" sz="2000" dirty="0" smtClean="0">
                <a:solidFill>
                  <a:srgbClr val="000000"/>
                </a:solidFill>
                <a:latin typeface="Arial" charset="0"/>
              </a:rPr>
            </a:br>
            <a:r>
              <a:rPr lang="en-US" sz="2000" dirty="0" smtClean="0">
                <a:solidFill>
                  <a:srgbClr val="000000"/>
                </a:solidFill>
                <a:latin typeface="Arial" charset="0"/>
              </a:rPr>
              <a:t>membrane</a:t>
            </a:r>
            <a:endParaRPr lang="en-US" sz="2000" dirty="0">
              <a:solidFill>
                <a:srgbClr val="000000"/>
              </a:solidFill>
              <a:latin typeface="Arial" charset="0"/>
            </a:endParaRPr>
          </a:p>
        </p:txBody>
      </p:sp>
      <p:sp>
        <p:nvSpPr>
          <p:cNvPr id="37" name="Text Box 31"/>
          <p:cNvSpPr txBox="1">
            <a:spLocks noChangeArrowheads="1"/>
          </p:cNvSpPr>
          <p:nvPr/>
        </p:nvSpPr>
        <p:spPr bwMode="auto">
          <a:xfrm>
            <a:off x="5233486" y="5509520"/>
            <a:ext cx="1379538" cy="2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Two sister chromatids</a:t>
            </a:r>
            <a:br>
              <a:rPr lang="en-US" sz="2000" dirty="0" smtClean="0">
                <a:solidFill>
                  <a:srgbClr val="000000"/>
                </a:solidFill>
                <a:latin typeface="Arial" charset="0"/>
              </a:rPr>
            </a:br>
            <a:r>
              <a:rPr lang="en-US" sz="2000" dirty="0" smtClean="0">
                <a:solidFill>
                  <a:srgbClr val="000000"/>
                </a:solidFill>
                <a:latin typeface="Arial" charset="0"/>
              </a:rPr>
              <a:t>of one chromosome</a:t>
            </a:r>
            <a:endParaRPr lang="en-US" sz="2000" dirty="0">
              <a:solidFill>
                <a:srgbClr val="000000"/>
              </a:solidFill>
              <a:latin typeface="Arial" charset="0"/>
            </a:endParaRPr>
          </a:p>
        </p:txBody>
      </p:sp>
      <p:sp>
        <p:nvSpPr>
          <p:cNvPr id="38" name="Text Box 31"/>
          <p:cNvSpPr txBox="1">
            <a:spLocks noChangeArrowheads="1"/>
          </p:cNvSpPr>
          <p:nvPr/>
        </p:nvSpPr>
        <p:spPr bwMode="auto">
          <a:xfrm>
            <a:off x="499992" y="1020849"/>
            <a:ext cx="1379538" cy="2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Centrosomes</a:t>
            </a:r>
            <a:br>
              <a:rPr lang="en-US" sz="2000" dirty="0" smtClean="0">
                <a:solidFill>
                  <a:srgbClr val="000000"/>
                </a:solidFill>
                <a:latin typeface="Arial" charset="0"/>
              </a:rPr>
            </a:br>
            <a:r>
              <a:rPr lang="en-US" sz="2000" dirty="0" smtClean="0">
                <a:solidFill>
                  <a:srgbClr val="000000"/>
                </a:solidFill>
                <a:latin typeface="Arial" charset="0"/>
              </a:rPr>
              <a:t>(with centriole</a:t>
            </a:r>
            <a:br>
              <a:rPr lang="en-US" sz="2000" dirty="0" smtClean="0">
                <a:solidFill>
                  <a:srgbClr val="000000"/>
                </a:solidFill>
                <a:latin typeface="Arial" charset="0"/>
              </a:rPr>
            </a:br>
            <a:r>
              <a:rPr lang="en-US" sz="2000" dirty="0" smtClean="0">
                <a:solidFill>
                  <a:srgbClr val="000000"/>
                </a:solidFill>
                <a:latin typeface="Arial" charset="0"/>
              </a:rPr>
              <a:t>pairs)</a:t>
            </a:r>
            <a:endParaRPr lang="en-US" sz="2000" dirty="0">
              <a:solidFill>
                <a:srgbClr val="000000"/>
              </a:solidFill>
              <a:latin typeface="Arial" charset="0"/>
            </a:endParaRPr>
          </a:p>
        </p:txBody>
      </p:sp>
      <p:sp>
        <p:nvSpPr>
          <p:cNvPr id="39" name="Text Box 31"/>
          <p:cNvSpPr txBox="1">
            <a:spLocks noChangeArrowheads="1"/>
          </p:cNvSpPr>
          <p:nvPr/>
        </p:nvSpPr>
        <p:spPr bwMode="auto">
          <a:xfrm>
            <a:off x="2872212" y="1006252"/>
            <a:ext cx="1379538" cy="2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Chromatin</a:t>
            </a:r>
            <a:br>
              <a:rPr lang="en-US" sz="2000" dirty="0" smtClean="0">
                <a:solidFill>
                  <a:srgbClr val="000000"/>
                </a:solidFill>
                <a:latin typeface="Arial" charset="0"/>
              </a:rPr>
            </a:br>
            <a:r>
              <a:rPr lang="en-US" sz="2000" dirty="0" smtClean="0">
                <a:solidFill>
                  <a:srgbClr val="000000"/>
                </a:solidFill>
                <a:latin typeface="Arial" charset="0"/>
              </a:rPr>
              <a:t>(duplicated,</a:t>
            </a:r>
            <a:br>
              <a:rPr lang="en-US" sz="2000" dirty="0" smtClean="0">
                <a:solidFill>
                  <a:srgbClr val="000000"/>
                </a:solidFill>
                <a:latin typeface="Arial" charset="0"/>
              </a:rPr>
            </a:br>
            <a:r>
              <a:rPr lang="en-US" sz="2000" dirty="0" smtClean="0">
                <a:solidFill>
                  <a:srgbClr val="000000"/>
                </a:solidFill>
                <a:latin typeface="Arial" charset="0"/>
              </a:rPr>
              <a:t>uncondensed)</a:t>
            </a:r>
            <a:endParaRPr lang="en-US" sz="2000" dirty="0">
              <a:solidFill>
                <a:srgbClr val="000000"/>
              </a:solidFill>
              <a:latin typeface="Arial" charset="0"/>
            </a:endParaRPr>
          </a:p>
        </p:txBody>
      </p:sp>
      <p:sp>
        <p:nvSpPr>
          <p:cNvPr id="40" name="Text Box 31"/>
          <p:cNvSpPr txBox="1">
            <a:spLocks noChangeArrowheads="1"/>
          </p:cNvSpPr>
          <p:nvPr/>
        </p:nvSpPr>
        <p:spPr bwMode="auto">
          <a:xfrm>
            <a:off x="5025459" y="1123029"/>
            <a:ext cx="1379538" cy="2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Early mitotic</a:t>
            </a:r>
            <a:br>
              <a:rPr lang="en-US" sz="2000" dirty="0" smtClean="0">
                <a:solidFill>
                  <a:srgbClr val="000000"/>
                </a:solidFill>
                <a:latin typeface="Arial" charset="0"/>
              </a:rPr>
            </a:br>
            <a:r>
              <a:rPr lang="en-US" sz="2000" dirty="0" smtClean="0">
                <a:solidFill>
                  <a:srgbClr val="000000"/>
                </a:solidFill>
                <a:latin typeface="Arial" charset="0"/>
              </a:rPr>
              <a:t>spindle</a:t>
            </a:r>
            <a:endParaRPr lang="en-US" sz="2000" dirty="0">
              <a:solidFill>
                <a:srgbClr val="000000"/>
              </a:solidFill>
              <a:latin typeface="Arial" charset="0"/>
            </a:endParaRPr>
          </a:p>
        </p:txBody>
      </p:sp>
      <p:sp>
        <p:nvSpPr>
          <p:cNvPr id="41" name="Text Box 31"/>
          <p:cNvSpPr txBox="1">
            <a:spLocks noChangeArrowheads="1"/>
          </p:cNvSpPr>
          <p:nvPr/>
        </p:nvSpPr>
        <p:spPr bwMode="auto">
          <a:xfrm>
            <a:off x="7007176" y="1247110"/>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Aster</a:t>
            </a:r>
            <a:endParaRPr lang="en-US" sz="2000" dirty="0">
              <a:solidFill>
                <a:srgbClr val="000000"/>
              </a:solidFill>
              <a:latin typeface="Arial" charset="0"/>
            </a:endParaRPr>
          </a:p>
        </p:txBody>
      </p:sp>
      <p:sp>
        <p:nvSpPr>
          <p:cNvPr id="42" name="Text Box 31"/>
          <p:cNvSpPr txBox="1">
            <a:spLocks noChangeArrowheads="1"/>
          </p:cNvSpPr>
          <p:nvPr/>
        </p:nvSpPr>
        <p:spPr bwMode="auto">
          <a:xfrm>
            <a:off x="7160457" y="1597444"/>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Centromere</a:t>
            </a:r>
            <a:endParaRPr lang="en-US" sz="2000" dirty="0">
              <a:solidFill>
                <a:srgbClr val="000000"/>
              </a:solidFill>
              <a:latin typeface="Arial" charset="0"/>
            </a:endParaRPr>
          </a:p>
        </p:txBody>
      </p:sp>
    </p:spTree>
    <p:extLst>
      <p:ext uri="{BB962C8B-B14F-4D97-AF65-F5344CB8AC3E}">
        <p14:creationId xmlns:p14="http://schemas.microsoft.com/office/powerpoint/2010/main" val="41325585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UN02Summary_C2-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84" y="907482"/>
            <a:ext cx="7266432" cy="4895088"/>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a:t>
            </a:r>
            <a:endParaRPr lang="en-US" sz="1200" dirty="0">
              <a:latin typeface="Arial" charset="0"/>
            </a:endParaRPr>
          </a:p>
        </p:txBody>
      </p:sp>
      <p:sp>
        <p:nvSpPr>
          <p:cNvPr id="138" name="Text Box 31"/>
          <p:cNvSpPr txBox="1">
            <a:spLocks noChangeArrowheads="1"/>
          </p:cNvSpPr>
          <p:nvPr/>
        </p:nvSpPr>
        <p:spPr bwMode="auto">
          <a:xfrm>
            <a:off x="2268756" y="201223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Cytokinesis</a:t>
            </a:r>
            <a:endParaRPr lang="en-US" sz="1700" dirty="0">
              <a:solidFill>
                <a:srgbClr val="000000"/>
              </a:solidFill>
              <a:latin typeface="Arial" charset="0"/>
            </a:endParaRPr>
          </a:p>
        </p:txBody>
      </p:sp>
      <p:pic>
        <p:nvPicPr>
          <p:cNvPr id="3" name="Picture 2" descr="12_UN02Summary_C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59449" y="920075"/>
            <a:ext cx="1642927" cy="365772"/>
          </a:xfrm>
          <a:prstGeom prst="rect">
            <a:avLst/>
          </a:prstGeom>
        </p:spPr>
      </p:pic>
      <p:cxnSp>
        <p:nvCxnSpPr>
          <p:cNvPr id="5" name="Straight Connector 4"/>
          <p:cNvCxnSpPr/>
          <p:nvPr/>
        </p:nvCxnSpPr>
        <p:spPr bwMode="auto">
          <a:xfrm>
            <a:off x="3580672" y="2159648"/>
            <a:ext cx="1264424" cy="2685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3099519" y="2506534"/>
            <a:ext cx="182390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3720541" y="2735927"/>
            <a:ext cx="794462" cy="33569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2251978" y="235912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Mitosis</a:t>
            </a:r>
            <a:endParaRPr lang="en-US" sz="1700" dirty="0">
              <a:solidFill>
                <a:srgbClr val="000000"/>
              </a:solidFill>
              <a:latin typeface="Arial" charset="0"/>
            </a:endParaRPr>
          </a:p>
        </p:txBody>
      </p:sp>
      <p:sp>
        <p:nvSpPr>
          <p:cNvPr id="13" name="Text Box 31"/>
          <p:cNvSpPr txBox="1">
            <a:spLocks noChangeArrowheads="1"/>
          </p:cNvSpPr>
          <p:nvPr/>
        </p:nvSpPr>
        <p:spPr bwMode="auto">
          <a:xfrm>
            <a:off x="4551441" y="1659758"/>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1</a:t>
            </a:r>
            <a:endParaRPr lang="en-US" sz="1700" baseline="-25000" dirty="0">
              <a:solidFill>
                <a:srgbClr val="000000"/>
              </a:solidFill>
              <a:latin typeface="Arial" charset="0"/>
            </a:endParaRPr>
          </a:p>
        </p:txBody>
      </p:sp>
      <p:sp>
        <p:nvSpPr>
          <p:cNvPr id="14" name="Text Box 31"/>
          <p:cNvSpPr txBox="1">
            <a:spLocks noChangeArrowheads="1"/>
          </p:cNvSpPr>
          <p:nvPr/>
        </p:nvSpPr>
        <p:spPr bwMode="auto">
          <a:xfrm>
            <a:off x="5927764" y="1648567"/>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a:t>
            </a:r>
            <a:endParaRPr lang="en-US" sz="1700" baseline="-25000" dirty="0">
              <a:solidFill>
                <a:srgbClr val="000000"/>
              </a:solidFill>
              <a:latin typeface="Arial" charset="0"/>
            </a:endParaRPr>
          </a:p>
        </p:txBody>
      </p:sp>
      <p:sp>
        <p:nvSpPr>
          <p:cNvPr id="15" name="Text Box 31"/>
          <p:cNvSpPr txBox="1">
            <a:spLocks noChangeArrowheads="1"/>
          </p:cNvSpPr>
          <p:nvPr/>
        </p:nvSpPr>
        <p:spPr bwMode="auto">
          <a:xfrm>
            <a:off x="5385066" y="2280796"/>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2</a:t>
            </a:r>
            <a:endParaRPr lang="en-US" sz="1700" baseline="-25000" dirty="0">
              <a:solidFill>
                <a:srgbClr val="000000"/>
              </a:solidFill>
              <a:latin typeface="Arial" charset="0"/>
            </a:endParaRPr>
          </a:p>
        </p:txBody>
      </p:sp>
      <p:sp>
        <p:nvSpPr>
          <p:cNvPr id="16" name="Text Box 31"/>
          <p:cNvSpPr txBox="1">
            <a:spLocks noChangeArrowheads="1"/>
          </p:cNvSpPr>
          <p:nvPr/>
        </p:nvSpPr>
        <p:spPr bwMode="auto">
          <a:xfrm>
            <a:off x="2352685" y="296337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MITOTIC (M)</a:t>
            </a:r>
            <a:br>
              <a:rPr lang="en-US" sz="1700" dirty="0" smtClean="0">
                <a:solidFill>
                  <a:srgbClr val="000000"/>
                </a:solidFill>
                <a:latin typeface="Arial" charset="0"/>
              </a:rPr>
            </a:br>
            <a:r>
              <a:rPr lang="en-US" sz="1700" dirty="0" smtClean="0">
                <a:solidFill>
                  <a:srgbClr val="000000"/>
                </a:solidFill>
                <a:latin typeface="Arial" charset="0"/>
              </a:rPr>
              <a:t>PHASE</a:t>
            </a:r>
            <a:endParaRPr lang="en-US" sz="1700" dirty="0">
              <a:solidFill>
                <a:srgbClr val="000000"/>
              </a:solidFill>
              <a:latin typeface="Arial" charset="0"/>
            </a:endParaRPr>
          </a:p>
        </p:txBody>
      </p:sp>
      <p:sp>
        <p:nvSpPr>
          <p:cNvPr id="17" name="Text Box 31"/>
          <p:cNvSpPr txBox="1">
            <a:spLocks noChangeArrowheads="1"/>
          </p:cNvSpPr>
          <p:nvPr/>
        </p:nvSpPr>
        <p:spPr bwMode="auto">
          <a:xfrm>
            <a:off x="1043503" y="427819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err="1" smtClean="0">
                <a:solidFill>
                  <a:srgbClr val="000000"/>
                </a:solidFill>
                <a:latin typeface="Arial" charset="0"/>
              </a:rPr>
              <a:t>Telophase</a:t>
            </a:r>
            <a:r>
              <a:rPr lang="en-US" sz="1700" dirty="0" smtClean="0">
                <a:solidFill>
                  <a:srgbClr val="000000"/>
                </a:solidFill>
                <a:latin typeface="Arial" charset="0"/>
              </a:rPr>
              <a:t/>
            </a:r>
            <a:br>
              <a:rPr lang="en-US" sz="1700" dirty="0" smtClean="0">
                <a:solidFill>
                  <a:srgbClr val="000000"/>
                </a:solidFill>
                <a:latin typeface="Arial" charset="0"/>
              </a:rPr>
            </a:br>
            <a:r>
              <a:rPr lang="en-US" sz="1700" dirty="0" smtClean="0">
                <a:solidFill>
                  <a:srgbClr val="000000"/>
                </a:solidFill>
                <a:latin typeface="Arial" charset="0"/>
              </a:rPr>
              <a:t>and</a:t>
            </a:r>
            <a:br>
              <a:rPr lang="en-US" sz="1700" dirty="0" smtClean="0">
                <a:solidFill>
                  <a:srgbClr val="000000"/>
                </a:solidFill>
                <a:latin typeface="Arial" charset="0"/>
              </a:rPr>
            </a:br>
            <a:r>
              <a:rPr lang="en-US" sz="1700" dirty="0" smtClean="0">
                <a:solidFill>
                  <a:srgbClr val="000000"/>
                </a:solidFill>
                <a:latin typeface="Arial" charset="0"/>
              </a:rPr>
              <a:t>Cytokinesis</a:t>
            </a:r>
            <a:endParaRPr lang="en-US" sz="1700" dirty="0">
              <a:solidFill>
                <a:srgbClr val="000000"/>
              </a:solidFill>
              <a:latin typeface="Arial" charset="0"/>
            </a:endParaRPr>
          </a:p>
        </p:txBody>
      </p:sp>
      <p:sp>
        <p:nvSpPr>
          <p:cNvPr id="18" name="Text Box 31"/>
          <p:cNvSpPr txBox="1">
            <a:spLocks noChangeArrowheads="1"/>
          </p:cNvSpPr>
          <p:nvPr/>
        </p:nvSpPr>
        <p:spPr bwMode="auto">
          <a:xfrm>
            <a:off x="2414228" y="515659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Anaphase</a:t>
            </a:r>
            <a:endParaRPr lang="en-US" sz="1700" dirty="0">
              <a:solidFill>
                <a:srgbClr val="000000"/>
              </a:solidFill>
              <a:latin typeface="Arial" charset="0"/>
            </a:endParaRPr>
          </a:p>
        </p:txBody>
      </p:sp>
      <p:sp>
        <p:nvSpPr>
          <p:cNvPr id="19" name="Text Box 31"/>
          <p:cNvSpPr txBox="1">
            <a:spLocks noChangeArrowheads="1"/>
          </p:cNvSpPr>
          <p:nvPr/>
        </p:nvSpPr>
        <p:spPr bwMode="auto">
          <a:xfrm>
            <a:off x="4126240" y="5475507"/>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Metaphase</a:t>
            </a:r>
            <a:endParaRPr lang="en-US" sz="1700" dirty="0">
              <a:solidFill>
                <a:srgbClr val="000000"/>
              </a:solidFill>
              <a:latin typeface="Arial" charset="0"/>
            </a:endParaRPr>
          </a:p>
        </p:txBody>
      </p:sp>
      <p:sp>
        <p:nvSpPr>
          <p:cNvPr id="20" name="Text Box 31"/>
          <p:cNvSpPr txBox="1">
            <a:spLocks noChangeArrowheads="1"/>
          </p:cNvSpPr>
          <p:nvPr/>
        </p:nvSpPr>
        <p:spPr bwMode="auto">
          <a:xfrm>
            <a:off x="5676003" y="497196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err="1" smtClean="0">
                <a:solidFill>
                  <a:srgbClr val="000000"/>
                </a:solidFill>
                <a:latin typeface="Arial" charset="0"/>
              </a:rPr>
              <a:t>Prometaphase</a:t>
            </a:r>
            <a:endParaRPr lang="en-US" sz="1700" dirty="0">
              <a:solidFill>
                <a:srgbClr val="000000"/>
              </a:solidFill>
              <a:latin typeface="Arial" charset="0"/>
            </a:endParaRPr>
          </a:p>
        </p:txBody>
      </p:sp>
      <p:sp>
        <p:nvSpPr>
          <p:cNvPr id="21" name="Text Box 31"/>
          <p:cNvSpPr txBox="1">
            <a:spLocks noChangeArrowheads="1"/>
          </p:cNvSpPr>
          <p:nvPr/>
        </p:nvSpPr>
        <p:spPr bwMode="auto">
          <a:xfrm>
            <a:off x="6973997" y="390892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Prophase</a:t>
            </a:r>
            <a:endParaRPr lang="en-US" sz="1700" dirty="0">
              <a:solidFill>
                <a:srgbClr val="000000"/>
              </a:solidFill>
              <a:latin typeface="Arial" charset="0"/>
            </a:endParaRPr>
          </a:p>
        </p:txBody>
      </p:sp>
      <p:sp>
        <p:nvSpPr>
          <p:cNvPr id="6" name="TextBox 5"/>
          <p:cNvSpPr txBox="1"/>
          <p:nvPr/>
        </p:nvSpPr>
        <p:spPr>
          <a:xfrm>
            <a:off x="5270684" y="2135817"/>
            <a:ext cx="555988" cy="584775"/>
          </a:xfrm>
          <a:prstGeom prst="rect">
            <a:avLst/>
          </a:prstGeom>
          <a:noFill/>
        </p:spPr>
        <p:txBody>
          <a:bodyPr wrap="square" rtlCol="0">
            <a:spAutoFit/>
          </a:bodyPr>
          <a:lstStyle/>
          <a:p>
            <a:r>
              <a:rPr lang="en-US" sz="3200" b="1" dirty="0" smtClean="0">
                <a:solidFill>
                  <a:srgbClr val="FF0000"/>
                </a:solidFill>
              </a:rPr>
              <a:t>X</a:t>
            </a:r>
            <a:endParaRPr lang="en-US" sz="3200" b="1" dirty="0">
              <a:solidFill>
                <a:srgbClr val="FF0000"/>
              </a:solidFill>
            </a:endParaRPr>
          </a:p>
        </p:txBody>
      </p:sp>
      <p:sp>
        <p:nvSpPr>
          <p:cNvPr id="22" name="TextBox 21"/>
          <p:cNvSpPr txBox="1"/>
          <p:nvPr/>
        </p:nvSpPr>
        <p:spPr>
          <a:xfrm>
            <a:off x="6973997" y="2384446"/>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Tree>
    <p:extLst>
      <p:ext uri="{BB962C8B-B14F-4D97-AF65-F5344CB8AC3E}">
        <p14:creationId xmlns:p14="http://schemas.microsoft.com/office/powerpoint/2010/main" val="37200623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a:xfrm>
            <a:off x="334963" y="1349110"/>
            <a:ext cx="8499249" cy="5073650"/>
          </a:xfrm>
        </p:spPr>
        <p:txBody>
          <a:bodyPr/>
          <a:lstStyle/>
          <a:p>
            <a:r>
              <a:rPr lang="en-US" dirty="0" smtClean="0"/>
              <a:t>During </a:t>
            </a:r>
            <a:r>
              <a:rPr lang="en-US" dirty="0" err="1" smtClean="0"/>
              <a:t>prometaphase</a:t>
            </a:r>
            <a:r>
              <a:rPr lang="en-US" dirty="0" smtClean="0"/>
              <a:t>, some spindle microtubules attach to the kinetochores of chromosomes and begin to move the chromosomes </a:t>
            </a:r>
          </a:p>
          <a:p>
            <a:r>
              <a:rPr lang="en-US" b="1" dirty="0" smtClean="0"/>
              <a:t>Kinetochores</a:t>
            </a:r>
            <a:r>
              <a:rPr lang="en-US" dirty="0" smtClean="0"/>
              <a:t> are protein complexes associated with centromeres</a:t>
            </a:r>
          </a:p>
          <a:p>
            <a:r>
              <a:rPr lang="en-US" dirty="0" smtClean="0"/>
              <a:t>At metaphase, the chromosomes are all lined up at the </a:t>
            </a:r>
            <a:r>
              <a:rPr lang="en-US" b="1" dirty="0" smtClean="0"/>
              <a:t>metaphase plate</a:t>
            </a:r>
            <a:r>
              <a:rPr lang="en-US" dirty="0" smtClean="0"/>
              <a:t>, a plane midway between the spindle</a:t>
            </a:r>
            <a:r>
              <a:rPr lang="ja-JP" altLang="en-US" dirty="0" smtClean="0"/>
              <a:t>’</a:t>
            </a:r>
            <a:r>
              <a:rPr lang="en-US" altLang="ja-JP" dirty="0" smtClean="0"/>
              <a:t>s two poles</a:t>
            </a:r>
            <a:endParaRPr lang="en-US" altLang="ja-JP" dirty="0"/>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The Mitotic Spindle: </a:t>
            </a:r>
            <a:r>
              <a:rPr lang="en-US" i="1" dirty="0" err="1" smtClean="0"/>
              <a:t>Prometaphase</a:t>
            </a:r>
            <a:r>
              <a:rPr lang="en-US" i="1" dirty="0" smtClean="0"/>
              <a:t> &amp; Metaphase</a:t>
            </a:r>
            <a:endParaRPr lang="en-US" i="1" dirty="0"/>
          </a:p>
        </p:txBody>
      </p:sp>
    </p:spTree>
    <p:extLst>
      <p:ext uri="{BB962C8B-B14F-4D97-AF65-F5344CB8AC3E}">
        <p14:creationId xmlns:p14="http://schemas.microsoft.com/office/powerpoint/2010/main" val="38495291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dirty="0" smtClean="0"/>
              <a:t>In unicellular organisms, division of one cell reproduces the </a:t>
            </a:r>
            <a:r>
              <a:rPr lang="en-US" b="1" u="sng" dirty="0" smtClean="0"/>
              <a:t>ENTIRE</a:t>
            </a:r>
            <a:r>
              <a:rPr lang="en-US" dirty="0" smtClean="0"/>
              <a:t> organism</a:t>
            </a:r>
          </a:p>
          <a:p>
            <a:r>
              <a:rPr lang="en-US" dirty="0" smtClean="0"/>
              <a:t>Multicellular eukaryotes depend on cell division for</a:t>
            </a:r>
          </a:p>
          <a:p>
            <a:pPr lvl="1"/>
            <a:r>
              <a:rPr lang="en-US" dirty="0" smtClean="0"/>
              <a:t>Development from a fertilized cell</a:t>
            </a:r>
          </a:p>
          <a:p>
            <a:pPr lvl="1"/>
            <a:r>
              <a:rPr lang="en-US" dirty="0" smtClean="0"/>
              <a:t>Growth</a:t>
            </a:r>
          </a:p>
          <a:p>
            <a:pPr lvl="1"/>
            <a:r>
              <a:rPr lang="en-US" dirty="0" smtClean="0"/>
              <a:t>Repair</a:t>
            </a:r>
          </a:p>
          <a:p>
            <a:r>
              <a:rPr lang="en-US" dirty="0" smtClean="0"/>
              <a:t>Cell division is an integral part of the </a:t>
            </a:r>
            <a:r>
              <a:rPr lang="en-US" b="1" dirty="0" smtClean="0"/>
              <a:t>cell cycle</a:t>
            </a:r>
            <a:r>
              <a:rPr lang="en-US" dirty="0" smtClean="0"/>
              <a:t>, the life of a cell from formation to its own division</a:t>
            </a:r>
            <a:endParaRPr lang="en-US" dirty="0"/>
          </a:p>
        </p:txBody>
      </p:sp>
      <p:sp>
        <p:nvSpPr>
          <p:cNvPr id="4" name="Rectangle 2"/>
          <p:cNvSpPr txBox="1">
            <a:spLocks noChangeArrowheads="1"/>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smtClean="0"/>
              <a:t>The Key Roles of Cell Division</a:t>
            </a:r>
            <a:endParaRPr lang="en-US" dirty="0"/>
          </a:p>
        </p:txBody>
      </p:sp>
    </p:spTree>
    <p:extLst>
      <p:ext uri="{BB962C8B-B14F-4D97-AF65-F5344CB8AC3E}">
        <p14:creationId xmlns:p14="http://schemas.microsoft.com/office/powerpoint/2010/main" val="3933599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7dMitosisAnimalCell-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59426"/>
            <a:ext cx="8546592" cy="579120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12.7d</a:t>
            </a:r>
            <a:endParaRPr lang="en-US" sz="1200" dirty="0">
              <a:latin typeface="Arial" charset="0"/>
            </a:endParaRPr>
          </a:p>
        </p:txBody>
      </p:sp>
      <p:sp>
        <p:nvSpPr>
          <p:cNvPr id="5" name="Text Box 31"/>
          <p:cNvSpPr txBox="1">
            <a:spLocks noChangeArrowheads="1"/>
          </p:cNvSpPr>
          <p:nvPr/>
        </p:nvSpPr>
        <p:spPr bwMode="auto">
          <a:xfrm>
            <a:off x="5985621" y="550411"/>
            <a:ext cx="114622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Metaphase</a:t>
            </a:r>
            <a:endParaRPr lang="en-US" sz="2200" dirty="0">
              <a:solidFill>
                <a:srgbClr val="FFFFFF"/>
              </a:solidFill>
              <a:latin typeface="Arial" charset="0"/>
            </a:endParaRPr>
          </a:p>
        </p:txBody>
      </p:sp>
      <p:sp>
        <p:nvSpPr>
          <p:cNvPr id="6" name="Text Box 31"/>
          <p:cNvSpPr txBox="1">
            <a:spLocks noChangeArrowheads="1"/>
          </p:cNvSpPr>
          <p:nvPr/>
        </p:nvSpPr>
        <p:spPr bwMode="auto">
          <a:xfrm>
            <a:off x="7683322" y="1128338"/>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2000" dirty="0" smtClean="0">
                <a:solidFill>
                  <a:srgbClr val="000000"/>
                </a:solidFill>
                <a:latin typeface="Arial" charset="0"/>
              </a:rPr>
              <a:t>Metaphase</a:t>
            </a:r>
            <a:br>
              <a:rPr lang="en-US" sz="2000" dirty="0" smtClean="0">
                <a:solidFill>
                  <a:srgbClr val="000000"/>
                </a:solidFill>
                <a:latin typeface="Arial" charset="0"/>
              </a:rPr>
            </a:br>
            <a:r>
              <a:rPr lang="en-US" sz="2000" dirty="0" smtClean="0">
                <a:solidFill>
                  <a:srgbClr val="000000"/>
                </a:solidFill>
                <a:latin typeface="Arial" charset="0"/>
              </a:rPr>
              <a:t>plate</a:t>
            </a:r>
            <a:endParaRPr lang="en-US" sz="2000" dirty="0">
              <a:solidFill>
                <a:srgbClr val="000000"/>
              </a:solidFill>
              <a:latin typeface="Arial" charset="0"/>
            </a:endParaRPr>
          </a:p>
        </p:txBody>
      </p:sp>
      <p:sp>
        <p:nvSpPr>
          <p:cNvPr id="7" name="Text Box 31"/>
          <p:cNvSpPr txBox="1">
            <a:spLocks noChangeArrowheads="1"/>
          </p:cNvSpPr>
          <p:nvPr/>
        </p:nvSpPr>
        <p:spPr bwMode="auto">
          <a:xfrm>
            <a:off x="1298264" y="541275"/>
            <a:ext cx="114622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err="1" smtClean="0">
                <a:solidFill>
                  <a:srgbClr val="FFFFFF"/>
                </a:solidFill>
                <a:latin typeface="Arial" charset="0"/>
              </a:rPr>
              <a:t>Prometaphase</a:t>
            </a:r>
            <a:endParaRPr lang="en-US" sz="2200" dirty="0">
              <a:solidFill>
                <a:srgbClr val="FFFFFF"/>
              </a:solidFill>
              <a:latin typeface="Arial" charset="0"/>
            </a:endParaRPr>
          </a:p>
        </p:txBody>
      </p:sp>
      <p:cxnSp>
        <p:nvCxnSpPr>
          <p:cNvPr id="4" name="Straight Connector 3"/>
          <p:cNvCxnSpPr/>
          <p:nvPr/>
        </p:nvCxnSpPr>
        <p:spPr bwMode="auto">
          <a:xfrm>
            <a:off x="8096250" y="1711325"/>
            <a:ext cx="463550" cy="16224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7074958" y="4905375"/>
            <a:ext cx="254000" cy="7302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flipV="1">
            <a:off x="4894792" y="3878792"/>
            <a:ext cx="58208" cy="161395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3302000" y="1740958"/>
            <a:ext cx="232833" cy="11006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3534833" y="1735667"/>
            <a:ext cx="68792" cy="159808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H="1" flipV="1">
            <a:off x="2629958" y="4132792"/>
            <a:ext cx="613834" cy="14393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1195917" y="3709458"/>
            <a:ext cx="333375" cy="18838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flipV="1">
            <a:off x="883708" y="1963208"/>
            <a:ext cx="433917" cy="11324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878417" y="1963208"/>
            <a:ext cx="587375" cy="92604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31"/>
          <p:cNvSpPr txBox="1">
            <a:spLocks noChangeArrowheads="1"/>
          </p:cNvSpPr>
          <p:nvPr/>
        </p:nvSpPr>
        <p:spPr bwMode="auto">
          <a:xfrm>
            <a:off x="3635193" y="1149502"/>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2000" dirty="0" err="1" smtClean="0">
                <a:solidFill>
                  <a:srgbClr val="000000"/>
                </a:solidFill>
                <a:latin typeface="Arial" charset="0"/>
              </a:rPr>
              <a:t>Nonkinetochore</a:t>
            </a:r>
            <a:r>
              <a:rPr lang="en-US" sz="2000" dirty="0" smtClean="0">
                <a:solidFill>
                  <a:srgbClr val="000000"/>
                </a:solidFill>
                <a:latin typeface="Arial" charset="0"/>
              </a:rPr>
              <a:t/>
            </a:r>
            <a:br>
              <a:rPr lang="en-US" sz="2000" dirty="0" smtClean="0">
                <a:solidFill>
                  <a:srgbClr val="000000"/>
                </a:solidFill>
                <a:latin typeface="Arial" charset="0"/>
              </a:rPr>
            </a:br>
            <a:r>
              <a:rPr lang="en-US" sz="2000" dirty="0" smtClean="0">
                <a:solidFill>
                  <a:srgbClr val="000000"/>
                </a:solidFill>
                <a:latin typeface="Arial" charset="0"/>
              </a:rPr>
              <a:t>microtubules</a:t>
            </a:r>
            <a:endParaRPr lang="en-US" sz="2000" dirty="0">
              <a:solidFill>
                <a:srgbClr val="000000"/>
              </a:solidFill>
              <a:latin typeface="Arial" charset="0"/>
            </a:endParaRPr>
          </a:p>
        </p:txBody>
      </p:sp>
      <p:sp>
        <p:nvSpPr>
          <p:cNvPr id="27" name="Text Box 31"/>
          <p:cNvSpPr txBox="1">
            <a:spLocks noChangeArrowheads="1"/>
          </p:cNvSpPr>
          <p:nvPr/>
        </p:nvSpPr>
        <p:spPr bwMode="auto">
          <a:xfrm>
            <a:off x="343777" y="1059541"/>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Fragments</a:t>
            </a:r>
            <a:br>
              <a:rPr lang="en-US" sz="2000" dirty="0" smtClean="0">
                <a:solidFill>
                  <a:srgbClr val="000000"/>
                </a:solidFill>
                <a:latin typeface="Arial" charset="0"/>
              </a:rPr>
            </a:br>
            <a:r>
              <a:rPr lang="en-US" sz="2000" dirty="0" smtClean="0">
                <a:solidFill>
                  <a:srgbClr val="000000"/>
                </a:solidFill>
                <a:latin typeface="Arial" charset="0"/>
              </a:rPr>
              <a:t>of nuclear</a:t>
            </a:r>
            <a:br>
              <a:rPr lang="en-US" sz="2000" dirty="0" smtClean="0">
                <a:solidFill>
                  <a:srgbClr val="000000"/>
                </a:solidFill>
                <a:latin typeface="Arial" charset="0"/>
              </a:rPr>
            </a:br>
            <a:r>
              <a:rPr lang="en-US" sz="2000" dirty="0" smtClean="0">
                <a:solidFill>
                  <a:srgbClr val="000000"/>
                </a:solidFill>
                <a:latin typeface="Arial" charset="0"/>
              </a:rPr>
              <a:t>envelope</a:t>
            </a:r>
            <a:endParaRPr lang="en-US" sz="2000" dirty="0">
              <a:solidFill>
                <a:srgbClr val="000000"/>
              </a:solidFill>
              <a:latin typeface="Arial" charset="0"/>
            </a:endParaRPr>
          </a:p>
        </p:txBody>
      </p:sp>
      <p:sp>
        <p:nvSpPr>
          <p:cNvPr id="28" name="Text Box 31"/>
          <p:cNvSpPr txBox="1">
            <a:spLocks noChangeArrowheads="1"/>
          </p:cNvSpPr>
          <p:nvPr/>
        </p:nvSpPr>
        <p:spPr bwMode="auto">
          <a:xfrm>
            <a:off x="735355" y="5546873"/>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Kinetochore</a:t>
            </a:r>
            <a:endParaRPr lang="en-US" sz="2000" dirty="0">
              <a:solidFill>
                <a:srgbClr val="000000"/>
              </a:solidFill>
              <a:latin typeface="Arial" charset="0"/>
            </a:endParaRPr>
          </a:p>
        </p:txBody>
      </p:sp>
      <p:sp>
        <p:nvSpPr>
          <p:cNvPr id="29" name="Text Box 31"/>
          <p:cNvSpPr txBox="1">
            <a:spLocks noChangeArrowheads="1"/>
          </p:cNvSpPr>
          <p:nvPr/>
        </p:nvSpPr>
        <p:spPr bwMode="auto">
          <a:xfrm>
            <a:off x="2783229" y="5504536"/>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Kinetochore</a:t>
            </a:r>
            <a:br>
              <a:rPr lang="en-US" sz="2000" dirty="0" smtClean="0">
                <a:solidFill>
                  <a:srgbClr val="000000"/>
                </a:solidFill>
                <a:latin typeface="Arial" charset="0"/>
              </a:rPr>
            </a:br>
            <a:r>
              <a:rPr lang="en-US" sz="2000" dirty="0" smtClean="0">
                <a:solidFill>
                  <a:srgbClr val="000000"/>
                </a:solidFill>
                <a:latin typeface="Arial" charset="0"/>
              </a:rPr>
              <a:t>microtubule</a:t>
            </a:r>
            <a:endParaRPr lang="en-US" sz="2000" dirty="0">
              <a:solidFill>
                <a:srgbClr val="000000"/>
              </a:solidFill>
              <a:latin typeface="Arial" charset="0"/>
            </a:endParaRPr>
          </a:p>
        </p:txBody>
      </p:sp>
      <p:sp>
        <p:nvSpPr>
          <p:cNvPr id="30" name="Text Box 31"/>
          <p:cNvSpPr txBox="1">
            <a:spLocks noChangeArrowheads="1"/>
          </p:cNvSpPr>
          <p:nvPr/>
        </p:nvSpPr>
        <p:spPr bwMode="auto">
          <a:xfrm>
            <a:off x="4757023" y="5467491"/>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Spindle</a:t>
            </a:r>
            <a:endParaRPr lang="en-US" sz="2000" dirty="0">
              <a:solidFill>
                <a:srgbClr val="000000"/>
              </a:solidFill>
              <a:latin typeface="Arial" charset="0"/>
            </a:endParaRPr>
          </a:p>
        </p:txBody>
      </p:sp>
      <p:sp>
        <p:nvSpPr>
          <p:cNvPr id="31" name="Text Box 31"/>
          <p:cNvSpPr txBox="1">
            <a:spLocks noChangeArrowheads="1"/>
          </p:cNvSpPr>
          <p:nvPr/>
        </p:nvSpPr>
        <p:spPr bwMode="auto">
          <a:xfrm>
            <a:off x="6720228" y="5594488"/>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Centrosome at</a:t>
            </a:r>
            <a:br>
              <a:rPr lang="en-US" sz="2000" dirty="0" smtClean="0">
                <a:solidFill>
                  <a:srgbClr val="000000"/>
                </a:solidFill>
                <a:latin typeface="Arial" charset="0"/>
              </a:rPr>
            </a:br>
            <a:r>
              <a:rPr lang="en-US" sz="2000" dirty="0" smtClean="0">
                <a:solidFill>
                  <a:srgbClr val="000000"/>
                </a:solidFill>
                <a:latin typeface="Arial" charset="0"/>
              </a:rPr>
              <a:t>one spindle pole</a:t>
            </a:r>
            <a:endParaRPr lang="en-US" sz="2000" dirty="0">
              <a:solidFill>
                <a:srgbClr val="000000"/>
              </a:solidFill>
              <a:latin typeface="Arial" charset="0"/>
            </a:endParaRPr>
          </a:p>
        </p:txBody>
      </p:sp>
      <p:sp>
        <p:nvSpPr>
          <p:cNvPr id="24" name="Left Brace 23"/>
          <p:cNvSpPr/>
          <p:nvPr/>
        </p:nvSpPr>
        <p:spPr bwMode="auto">
          <a:xfrm rot="21210720">
            <a:off x="4868326" y="2032001"/>
            <a:ext cx="222250" cy="3286125"/>
          </a:xfrm>
          <a:prstGeom prst="leftBrace">
            <a:avLst>
              <a:gd name="adj1" fmla="val 34524"/>
              <a:gd name="adj2" fmla="val 55902"/>
            </a:avLst>
          </a:prstGeom>
          <a:noFill/>
          <a:ln w="12700" cap="flat" cmpd="sng" algn="ctr">
            <a:solidFill>
              <a:schemeClr val="tx1"/>
            </a:solidFill>
            <a:prstDash val="solid"/>
            <a:round/>
            <a:headEnd type="none" w="med" len="med"/>
            <a:tailEnd type="none" w="med" len="med"/>
          </a:ln>
          <a:effectLst/>
          <a:extLst/>
        </p:spPr>
        <p:txBody>
          <a:bodyPr rtlCol="0" anchor="ctr"/>
          <a:lstStyle/>
          <a:p>
            <a:pPr algn="ctr" eaLnBrk="0" hangingPunct="0"/>
            <a:endParaRPr lang="en-US" b="1">
              <a:solidFill>
                <a:srgbClr val="000000"/>
              </a:solidFill>
              <a:latin typeface="Times" charset="0"/>
              <a:ea typeface="ＭＳ Ｐゴシック" charset="0"/>
            </a:endParaRPr>
          </a:p>
        </p:txBody>
      </p:sp>
    </p:spTree>
    <p:extLst>
      <p:ext uri="{BB962C8B-B14F-4D97-AF65-F5344CB8AC3E}">
        <p14:creationId xmlns:p14="http://schemas.microsoft.com/office/powerpoint/2010/main" val="18219507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UN02Summary_C2-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84" y="907482"/>
            <a:ext cx="7266432" cy="4895088"/>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a:t>
            </a:r>
            <a:endParaRPr lang="en-US" sz="1200" dirty="0">
              <a:latin typeface="Arial" charset="0"/>
            </a:endParaRPr>
          </a:p>
        </p:txBody>
      </p:sp>
      <p:sp>
        <p:nvSpPr>
          <p:cNvPr id="138" name="Text Box 31"/>
          <p:cNvSpPr txBox="1">
            <a:spLocks noChangeArrowheads="1"/>
          </p:cNvSpPr>
          <p:nvPr/>
        </p:nvSpPr>
        <p:spPr bwMode="auto">
          <a:xfrm>
            <a:off x="2268756" y="201223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Cytokinesis</a:t>
            </a:r>
            <a:endParaRPr lang="en-US" sz="1700" dirty="0">
              <a:solidFill>
                <a:srgbClr val="000000"/>
              </a:solidFill>
              <a:latin typeface="Arial" charset="0"/>
            </a:endParaRPr>
          </a:p>
        </p:txBody>
      </p:sp>
      <p:pic>
        <p:nvPicPr>
          <p:cNvPr id="3" name="Picture 2" descr="12_UN02Summary_C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59449" y="920075"/>
            <a:ext cx="1642927" cy="365772"/>
          </a:xfrm>
          <a:prstGeom prst="rect">
            <a:avLst/>
          </a:prstGeom>
        </p:spPr>
      </p:pic>
      <p:cxnSp>
        <p:nvCxnSpPr>
          <p:cNvPr id="5" name="Straight Connector 4"/>
          <p:cNvCxnSpPr/>
          <p:nvPr/>
        </p:nvCxnSpPr>
        <p:spPr bwMode="auto">
          <a:xfrm>
            <a:off x="3580672" y="2159648"/>
            <a:ext cx="1264424" cy="2685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3099519" y="2506534"/>
            <a:ext cx="182390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3720541" y="2735927"/>
            <a:ext cx="794462" cy="33569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2251978" y="235912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Mitosis</a:t>
            </a:r>
            <a:endParaRPr lang="en-US" sz="1700" dirty="0">
              <a:solidFill>
                <a:srgbClr val="000000"/>
              </a:solidFill>
              <a:latin typeface="Arial" charset="0"/>
            </a:endParaRPr>
          </a:p>
        </p:txBody>
      </p:sp>
      <p:sp>
        <p:nvSpPr>
          <p:cNvPr id="13" name="Text Box 31"/>
          <p:cNvSpPr txBox="1">
            <a:spLocks noChangeArrowheads="1"/>
          </p:cNvSpPr>
          <p:nvPr/>
        </p:nvSpPr>
        <p:spPr bwMode="auto">
          <a:xfrm>
            <a:off x="4551441" y="1659758"/>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1</a:t>
            </a:r>
            <a:endParaRPr lang="en-US" sz="1700" baseline="-25000" dirty="0">
              <a:solidFill>
                <a:srgbClr val="000000"/>
              </a:solidFill>
              <a:latin typeface="Arial" charset="0"/>
            </a:endParaRPr>
          </a:p>
        </p:txBody>
      </p:sp>
      <p:sp>
        <p:nvSpPr>
          <p:cNvPr id="14" name="Text Box 31"/>
          <p:cNvSpPr txBox="1">
            <a:spLocks noChangeArrowheads="1"/>
          </p:cNvSpPr>
          <p:nvPr/>
        </p:nvSpPr>
        <p:spPr bwMode="auto">
          <a:xfrm>
            <a:off x="5927764" y="1648567"/>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a:t>
            </a:r>
            <a:endParaRPr lang="en-US" sz="1700" baseline="-25000" dirty="0">
              <a:solidFill>
                <a:srgbClr val="000000"/>
              </a:solidFill>
              <a:latin typeface="Arial" charset="0"/>
            </a:endParaRPr>
          </a:p>
        </p:txBody>
      </p:sp>
      <p:sp>
        <p:nvSpPr>
          <p:cNvPr id="15" name="Text Box 31"/>
          <p:cNvSpPr txBox="1">
            <a:spLocks noChangeArrowheads="1"/>
          </p:cNvSpPr>
          <p:nvPr/>
        </p:nvSpPr>
        <p:spPr bwMode="auto">
          <a:xfrm>
            <a:off x="5385066" y="2280796"/>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2</a:t>
            </a:r>
            <a:endParaRPr lang="en-US" sz="1700" baseline="-25000" dirty="0">
              <a:solidFill>
                <a:srgbClr val="000000"/>
              </a:solidFill>
              <a:latin typeface="Arial" charset="0"/>
            </a:endParaRPr>
          </a:p>
        </p:txBody>
      </p:sp>
      <p:sp>
        <p:nvSpPr>
          <p:cNvPr id="16" name="Text Box 31"/>
          <p:cNvSpPr txBox="1">
            <a:spLocks noChangeArrowheads="1"/>
          </p:cNvSpPr>
          <p:nvPr/>
        </p:nvSpPr>
        <p:spPr bwMode="auto">
          <a:xfrm>
            <a:off x="2352685" y="296337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MITOTIC (M)</a:t>
            </a:r>
            <a:br>
              <a:rPr lang="en-US" sz="1700" dirty="0" smtClean="0">
                <a:solidFill>
                  <a:srgbClr val="000000"/>
                </a:solidFill>
                <a:latin typeface="Arial" charset="0"/>
              </a:rPr>
            </a:br>
            <a:r>
              <a:rPr lang="en-US" sz="1700" dirty="0" smtClean="0">
                <a:solidFill>
                  <a:srgbClr val="000000"/>
                </a:solidFill>
                <a:latin typeface="Arial" charset="0"/>
              </a:rPr>
              <a:t>PHASE</a:t>
            </a:r>
            <a:endParaRPr lang="en-US" sz="1700" dirty="0">
              <a:solidFill>
                <a:srgbClr val="000000"/>
              </a:solidFill>
              <a:latin typeface="Arial" charset="0"/>
            </a:endParaRPr>
          </a:p>
        </p:txBody>
      </p:sp>
      <p:sp>
        <p:nvSpPr>
          <p:cNvPr id="17" name="Text Box 31"/>
          <p:cNvSpPr txBox="1">
            <a:spLocks noChangeArrowheads="1"/>
          </p:cNvSpPr>
          <p:nvPr/>
        </p:nvSpPr>
        <p:spPr bwMode="auto">
          <a:xfrm>
            <a:off x="1043503" y="427819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err="1" smtClean="0">
                <a:solidFill>
                  <a:srgbClr val="000000"/>
                </a:solidFill>
                <a:latin typeface="Arial" charset="0"/>
              </a:rPr>
              <a:t>Telophase</a:t>
            </a:r>
            <a:r>
              <a:rPr lang="en-US" sz="1700" dirty="0" smtClean="0">
                <a:solidFill>
                  <a:srgbClr val="000000"/>
                </a:solidFill>
                <a:latin typeface="Arial" charset="0"/>
              </a:rPr>
              <a:t/>
            </a:r>
            <a:br>
              <a:rPr lang="en-US" sz="1700" dirty="0" smtClean="0">
                <a:solidFill>
                  <a:srgbClr val="000000"/>
                </a:solidFill>
                <a:latin typeface="Arial" charset="0"/>
              </a:rPr>
            </a:br>
            <a:r>
              <a:rPr lang="en-US" sz="1700" dirty="0" smtClean="0">
                <a:solidFill>
                  <a:srgbClr val="000000"/>
                </a:solidFill>
                <a:latin typeface="Arial" charset="0"/>
              </a:rPr>
              <a:t>and</a:t>
            </a:r>
            <a:br>
              <a:rPr lang="en-US" sz="1700" dirty="0" smtClean="0">
                <a:solidFill>
                  <a:srgbClr val="000000"/>
                </a:solidFill>
                <a:latin typeface="Arial" charset="0"/>
              </a:rPr>
            </a:br>
            <a:r>
              <a:rPr lang="en-US" sz="1700" dirty="0" smtClean="0">
                <a:solidFill>
                  <a:srgbClr val="000000"/>
                </a:solidFill>
                <a:latin typeface="Arial" charset="0"/>
              </a:rPr>
              <a:t>Cytokinesis</a:t>
            </a:r>
            <a:endParaRPr lang="en-US" sz="1700" dirty="0">
              <a:solidFill>
                <a:srgbClr val="000000"/>
              </a:solidFill>
              <a:latin typeface="Arial" charset="0"/>
            </a:endParaRPr>
          </a:p>
        </p:txBody>
      </p:sp>
      <p:sp>
        <p:nvSpPr>
          <p:cNvPr id="18" name="Text Box 31"/>
          <p:cNvSpPr txBox="1">
            <a:spLocks noChangeArrowheads="1"/>
          </p:cNvSpPr>
          <p:nvPr/>
        </p:nvSpPr>
        <p:spPr bwMode="auto">
          <a:xfrm>
            <a:off x="2414228" y="515659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Anaphase</a:t>
            </a:r>
            <a:endParaRPr lang="en-US" sz="1700" dirty="0">
              <a:solidFill>
                <a:srgbClr val="000000"/>
              </a:solidFill>
              <a:latin typeface="Arial" charset="0"/>
            </a:endParaRPr>
          </a:p>
        </p:txBody>
      </p:sp>
      <p:sp>
        <p:nvSpPr>
          <p:cNvPr id="19" name="Text Box 31"/>
          <p:cNvSpPr txBox="1">
            <a:spLocks noChangeArrowheads="1"/>
          </p:cNvSpPr>
          <p:nvPr/>
        </p:nvSpPr>
        <p:spPr bwMode="auto">
          <a:xfrm>
            <a:off x="4126240" y="5475507"/>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Metaphase</a:t>
            </a:r>
            <a:endParaRPr lang="en-US" sz="1700" dirty="0">
              <a:solidFill>
                <a:srgbClr val="000000"/>
              </a:solidFill>
              <a:latin typeface="Arial" charset="0"/>
            </a:endParaRPr>
          </a:p>
        </p:txBody>
      </p:sp>
      <p:sp>
        <p:nvSpPr>
          <p:cNvPr id="20" name="Text Box 31"/>
          <p:cNvSpPr txBox="1">
            <a:spLocks noChangeArrowheads="1"/>
          </p:cNvSpPr>
          <p:nvPr/>
        </p:nvSpPr>
        <p:spPr bwMode="auto">
          <a:xfrm>
            <a:off x="5676003" y="497196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err="1" smtClean="0">
                <a:solidFill>
                  <a:srgbClr val="000000"/>
                </a:solidFill>
                <a:latin typeface="Arial" charset="0"/>
              </a:rPr>
              <a:t>Prometaphase</a:t>
            </a:r>
            <a:endParaRPr lang="en-US" sz="1700" dirty="0">
              <a:solidFill>
                <a:srgbClr val="000000"/>
              </a:solidFill>
              <a:latin typeface="Arial" charset="0"/>
            </a:endParaRPr>
          </a:p>
        </p:txBody>
      </p:sp>
      <p:sp>
        <p:nvSpPr>
          <p:cNvPr id="21" name="Text Box 31"/>
          <p:cNvSpPr txBox="1">
            <a:spLocks noChangeArrowheads="1"/>
          </p:cNvSpPr>
          <p:nvPr/>
        </p:nvSpPr>
        <p:spPr bwMode="auto">
          <a:xfrm>
            <a:off x="6973997" y="390892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Prophase</a:t>
            </a:r>
            <a:endParaRPr lang="en-US" sz="1700" dirty="0">
              <a:solidFill>
                <a:srgbClr val="000000"/>
              </a:solidFill>
              <a:latin typeface="Arial" charset="0"/>
            </a:endParaRPr>
          </a:p>
        </p:txBody>
      </p:sp>
      <p:sp>
        <p:nvSpPr>
          <p:cNvPr id="6" name="TextBox 5"/>
          <p:cNvSpPr txBox="1"/>
          <p:nvPr/>
        </p:nvSpPr>
        <p:spPr>
          <a:xfrm>
            <a:off x="5270684" y="2135817"/>
            <a:ext cx="555988" cy="584775"/>
          </a:xfrm>
          <a:prstGeom prst="rect">
            <a:avLst/>
          </a:prstGeom>
          <a:noFill/>
        </p:spPr>
        <p:txBody>
          <a:bodyPr wrap="square" rtlCol="0">
            <a:spAutoFit/>
          </a:bodyPr>
          <a:lstStyle/>
          <a:p>
            <a:r>
              <a:rPr lang="en-US" sz="3200" b="1" dirty="0" smtClean="0">
                <a:solidFill>
                  <a:srgbClr val="FF0000"/>
                </a:solidFill>
              </a:rPr>
              <a:t>X</a:t>
            </a:r>
            <a:endParaRPr lang="en-US" sz="3200" b="1" dirty="0">
              <a:solidFill>
                <a:srgbClr val="FF0000"/>
              </a:solidFill>
            </a:endParaRPr>
          </a:p>
        </p:txBody>
      </p:sp>
      <p:sp>
        <p:nvSpPr>
          <p:cNvPr id="22" name="TextBox 21"/>
          <p:cNvSpPr txBox="1"/>
          <p:nvPr/>
        </p:nvSpPr>
        <p:spPr>
          <a:xfrm>
            <a:off x="6973997" y="2384446"/>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
        <p:nvSpPr>
          <p:cNvPr id="23" name="TextBox 22"/>
          <p:cNvSpPr txBox="1"/>
          <p:nvPr/>
        </p:nvSpPr>
        <p:spPr>
          <a:xfrm>
            <a:off x="4078793" y="3800573"/>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
        <p:nvSpPr>
          <p:cNvPr id="24" name="TextBox 23"/>
          <p:cNvSpPr txBox="1"/>
          <p:nvPr/>
        </p:nvSpPr>
        <p:spPr>
          <a:xfrm>
            <a:off x="5676003" y="3393198"/>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Tree>
    <p:extLst>
      <p:ext uri="{BB962C8B-B14F-4D97-AF65-F5344CB8AC3E}">
        <p14:creationId xmlns:p14="http://schemas.microsoft.com/office/powerpoint/2010/main" val="19302485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smtClean="0"/>
              <a:t>In anaphase the cohesins are cleaved by an enzyme called separase</a:t>
            </a:r>
          </a:p>
          <a:p>
            <a:r>
              <a:rPr lang="en-US" smtClean="0"/>
              <a:t>Sister chromatids separate and move along the kinetochore microtubules toward opposite ends of the cell</a:t>
            </a:r>
          </a:p>
          <a:p>
            <a:r>
              <a:rPr lang="en-US" smtClean="0"/>
              <a:t>The microtubules shorten by depolymerizing at their kinetochore ends</a:t>
            </a:r>
            <a:endParaRPr lang="en-US" dirty="0"/>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The Mitotic Spindle: </a:t>
            </a:r>
            <a:r>
              <a:rPr lang="en-US" i="1" dirty="0" smtClean="0"/>
              <a:t>Anaphase</a:t>
            </a:r>
            <a:endParaRPr lang="en-US" i="1" dirty="0"/>
          </a:p>
        </p:txBody>
      </p:sp>
    </p:spTree>
    <p:extLst>
      <p:ext uri="{BB962C8B-B14F-4D97-AF65-F5344CB8AC3E}">
        <p14:creationId xmlns:p14="http://schemas.microsoft.com/office/powerpoint/2010/main" val="25558191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7eMitosisAnimalCell-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62474"/>
            <a:ext cx="8546592" cy="578510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12.7e</a:t>
            </a:r>
            <a:endParaRPr lang="en-US" sz="1200" dirty="0">
              <a:latin typeface="Arial" charset="0"/>
            </a:endParaRPr>
          </a:p>
        </p:txBody>
      </p:sp>
      <p:sp>
        <p:nvSpPr>
          <p:cNvPr id="5" name="Text Box 31"/>
          <p:cNvSpPr txBox="1">
            <a:spLocks noChangeArrowheads="1"/>
          </p:cNvSpPr>
          <p:nvPr/>
        </p:nvSpPr>
        <p:spPr bwMode="auto">
          <a:xfrm>
            <a:off x="1807893" y="542047"/>
            <a:ext cx="114622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smtClean="0">
                <a:solidFill>
                  <a:srgbClr val="FFFFFF"/>
                </a:solidFill>
                <a:latin typeface="Arial" charset="0"/>
              </a:rPr>
              <a:t>Anaphase</a:t>
            </a:r>
            <a:endParaRPr lang="en-US" sz="2300" dirty="0">
              <a:solidFill>
                <a:srgbClr val="FFFFFF"/>
              </a:solidFill>
              <a:latin typeface="Arial" charset="0"/>
            </a:endParaRPr>
          </a:p>
        </p:txBody>
      </p:sp>
      <p:sp>
        <p:nvSpPr>
          <p:cNvPr id="6" name="Text Box 31"/>
          <p:cNvSpPr txBox="1">
            <a:spLocks noChangeArrowheads="1"/>
          </p:cNvSpPr>
          <p:nvPr/>
        </p:nvSpPr>
        <p:spPr bwMode="auto">
          <a:xfrm>
            <a:off x="4773734" y="1147556"/>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Cleavage</a:t>
            </a:r>
            <a:br>
              <a:rPr lang="en-US" sz="2000" dirty="0" smtClean="0">
                <a:solidFill>
                  <a:srgbClr val="000000"/>
                </a:solidFill>
                <a:latin typeface="Arial" charset="0"/>
              </a:rPr>
            </a:br>
            <a:r>
              <a:rPr lang="en-US" sz="2000" dirty="0" smtClean="0">
                <a:solidFill>
                  <a:srgbClr val="000000"/>
                </a:solidFill>
                <a:latin typeface="Arial" charset="0"/>
              </a:rPr>
              <a:t>furrow</a:t>
            </a:r>
            <a:endParaRPr lang="en-US" sz="2000" dirty="0">
              <a:solidFill>
                <a:srgbClr val="000000"/>
              </a:solidFill>
              <a:latin typeface="Arial" charset="0"/>
            </a:endParaRPr>
          </a:p>
        </p:txBody>
      </p:sp>
      <p:sp>
        <p:nvSpPr>
          <p:cNvPr id="7" name="Text Box 31"/>
          <p:cNvSpPr txBox="1">
            <a:spLocks noChangeArrowheads="1"/>
          </p:cNvSpPr>
          <p:nvPr/>
        </p:nvSpPr>
        <p:spPr bwMode="auto">
          <a:xfrm>
            <a:off x="4707238" y="542047"/>
            <a:ext cx="114622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err="1" smtClean="0">
                <a:solidFill>
                  <a:srgbClr val="FFFFFF"/>
                </a:solidFill>
                <a:latin typeface="Arial" charset="0"/>
              </a:rPr>
              <a:t>Telophase</a:t>
            </a:r>
            <a:r>
              <a:rPr lang="en-US" sz="2300" dirty="0" smtClean="0">
                <a:solidFill>
                  <a:srgbClr val="FFFFFF"/>
                </a:solidFill>
                <a:latin typeface="Arial" charset="0"/>
              </a:rPr>
              <a:t> and Cytokinesis</a:t>
            </a:r>
            <a:endParaRPr lang="en-US" sz="2300" dirty="0">
              <a:solidFill>
                <a:srgbClr val="FFFFFF"/>
              </a:solidFill>
              <a:latin typeface="Arial" charset="0"/>
            </a:endParaRPr>
          </a:p>
        </p:txBody>
      </p:sp>
      <p:cxnSp>
        <p:nvCxnSpPr>
          <p:cNvPr id="4" name="Straight Connector 3"/>
          <p:cNvCxnSpPr/>
          <p:nvPr/>
        </p:nvCxnSpPr>
        <p:spPr bwMode="auto">
          <a:xfrm>
            <a:off x="5354235" y="1747141"/>
            <a:ext cx="439611" cy="193500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6992443" y="1645695"/>
            <a:ext cx="642508" cy="97313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5549618" y="4636500"/>
            <a:ext cx="417066" cy="74018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5545860" y="4959627"/>
            <a:ext cx="789045" cy="41706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31"/>
          <p:cNvSpPr txBox="1">
            <a:spLocks noChangeArrowheads="1"/>
          </p:cNvSpPr>
          <p:nvPr/>
        </p:nvSpPr>
        <p:spPr bwMode="auto">
          <a:xfrm>
            <a:off x="4799653" y="5349536"/>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Nuclear</a:t>
            </a:r>
            <a:br>
              <a:rPr lang="en-US" sz="2000" dirty="0" smtClean="0">
                <a:solidFill>
                  <a:srgbClr val="000000"/>
                </a:solidFill>
                <a:latin typeface="Arial" charset="0"/>
              </a:rPr>
            </a:br>
            <a:r>
              <a:rPr lang="en-US" sz="2000" dirty="0" smtClean="0">
                <a:solidFill>
                  <a:srgbClr val="000000"/>
                </a:solidFill>
                <a:latin typeface="Arial" charset="0"/>
              </a:rPr>
              <a:t>envelope</a:t>
            </a:r>
            <a:br>
              <a:rPr lang="en-US" sz="2000" dirty="0" smtClean="0">
                <a:solidFill>
                  <a:srgbClr val="000000"/>
                </a:solidFill>
                <a:latin typeface="Arial" charset="0"/>
              </a:rPr>
            </a:br>
            <a:r>
              <a:rPr lang="en-US" sz="2000" dirty="0" smtClean="0">
                <a:solidFill>
                  <a:srgbClr val="000000"/>
                </a:solidFill>
                <a:latin typeface="Arial" charset="0"/>
              </a:rPr>
              <a:t>forming</a:t>
            </a:r>
            <a:endParaRPr lang="en-US" sz="2000" dirty="0">
              <a:solidFill>
                <a:srgbClr val="000000"/>
              </a:solidFill>
              <a:latin typeface="Arial" charset="0"/>
            </a:endParaRPr>
          </a:p>
        </p:txBody>
      </p:sp>
      <p:sp>
        <p:nvSpPr>
          <p:cNvPr id="17" name="Text Box 31"/>
          <p:cNvSpPr txBox="1">
            <a:spLocks noChangeArrowheads="1"/>
          </p:cNvSpPr>
          <p:nvPr/>
        </p:nvSpPr>
        <p:spPr bwMode="auto">
          <a:xfrm>
            <a:off x="7365633" y="1064096"/>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Nucleolus</a:t>
            </a:r>
            <a:br>
              <a:rPr lang="en-US" sz="2000" dirty="0" smtClean="0">
                <a:solidFill>
                  <a:srgbClr val="000000"/>
                </a:solidFill>
                <a:latin typeface="Arial" charset="0"/>
              </a:rPr>
            </a:br>
            <a:r>
              <a:rPr lang="en-US" sz="2000" dirty="0" smtClean="0">
                <a:solidFill>
                  <a:srgbClr val="000000"/>
                </a:solidFill>
                <a:latin typeface="Arial" charset="0"/>
              </a:rPr>
              <a:t>forming</a:t>
            </a:r>
            <a:endParaRPr lang="en-US" sz="2000" dirty="0">
              <a:solidFill>
                <a:srgbClr val="000000"/>
              </a:solidFill>
              <a:latin typeface="Arial" charset="0"/>
            </a:endParaRPr>
          </a:p>
        </p:txBody>
      </p:sp>
      <p:sp>
        <p:nvSpPr>
          <p:cNvPr id="18" name="Text Box 31"/>
          <p:cNvSpPr txBox="1">
            <a:spLocks noChangeArrowheads="1"/>
          </p:cNvSpPr>
          <p:nvPr/>
        </p:nvSpPr>
        <p:spPr bwMode="auto">
          <a:xfrm>
            <a:off x="316149" y="4919990"/>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Daughter</a:t>
            </a:r>
            <a:br>
              <a:rPr lang="en-US" sz="2000" dirty="0" smtClean="0">
                <a:solidFill>
                  <a:srgbClr val="000000"/>
                </a:solidFill>
                <a:latin typeface="Arial" charset="0"/>
              </a:rPr>
            </a:br>
            <a:r>
              <a:rPr lang="en-US" sz="2000" dirty="0" smtClean="0">
                <a:solidFill>
                  <a:srgbClr val="000000"/>
                </a:solidFill>
                <a:latin typeface="Arial" charset="0"/>
              </a:rPr>
              <a:t>chromosomes</a:t>
            </a:r>
            <a:endParaRPr lang="en-US" sz="2000" dirty="0">
              <a:solidFill>
                <a:srgbClr val="000000"/>
              </a:solidFill>
              <a:latin typeface="Arial" charset="0"/>
            </a:endParaRPr>
          </a:p>
        </p:txBody>
      </p:sp>
      <p:cxnSp>
        <p:nvCxnSpPr>
          <p:cNvPr id="15" name="Straight Connector 14"/>
          <p:cNvCxnSpPr/>
          <p:nvPr/>
        </p:nvCxnSpPr>
        <p:spPr bwMode="auto">
          <a:xfrm flipH="1">
            <a:off x="766025" y="2912865"/>
            <a:ext cx="493884" cy="202254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762665" y="3816626"/>
            <a:ext cx="631634" cy="11187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346276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dirty="0" err="1" smtClean="0"/>
              <a:t>Nonkinetochore</a:t>
            </a:r>
            <a:r>
              <a:rPr lang="en-US" dirty="0" smtClean="0"/>
              <a:t> microtubules from opposite poles overlap and push against each other, elongating the cell</a:t>
            </a:r>
          </a:p>
          <a:p>
            <a:r>
              <a:rPr lang="en-US" dirty="0" smtClean="0"/>
              <a:t>In </a:t>
            </a:r>
            <a:r>
              <a:rPr lang="en-US" dirty="0" err="1" smtClean="0"/>
              <a:t>telophase</a:t>
            </a:r>
            <a:r>
              <a:rPr lang="en-US" dirty="0" smtClean="0"/>
              <a:t>, genetically identical daughter nuclei form at opposite ends of the cell</a:t>
            </a:r>
          </a:p>
          <a:p>
            <a:r>
              <a:rPr lang="en-US" dirty="0" smtClean="0"/>
              <a:t>Cytokinesis begins during anaphase or </a:t>
            </a:r>
            <a:r>
              <a:rPr lang="en-US" dirty="0" err="1" smtClean="0"/>
              <a:t>telophase</a:t>
            </a:r>
            <a:r>
              <a:rPr lang="en-US" dirty="0" smtClean="0"/>
              <a:t> and the spindle eventually disassembles</a:t>
            </a:r>
            <a:endParaRPr lang="en-US" dirty="0"/>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The Mitotic Spindle: </a:t>
            </a:r>
            <a:r>
              <a:rPr lang="en-US" i="1" dirty="0" err="1" smtClean="0"/>
              <a:t>Telophase</a:t>
            </a:r>
            <a:r>
              <a:rPr lang="en-US" i="1" dirty="0" smtClean="0"/>
              <a:t> &amp; Cytokinesis</a:t>
            </a:r>
            <a:endParaRPr lang="en-US" i="1" dirty="0"/>
          </a:p>
        </p:txBody>
      </p:sp>
    </p:spTree>
    <p:extLst>
      <p:ext uri="{BB962C8B-B14F-4D97-AF65-F5344CB8AC3E}">
        <p14:creationId xmlns:p14="http://schemas.microsoft.com/office/powerpoint/2010/main" val="42569062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07eMitosisAnimalCell-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62474"/>
            <a:ext cx="8546592" cy="578510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12.7e</a:t>
            </a:r>
            <a:endParaRPr lang="en-US" sz="1200" dirty="0">
              <a:latin typeface="Arial" charset="0"/>
            </a:endParaRPr>
          </a:p>
        </p:txBody>
      </p:sp>
      <p:sp>
        <p:nvSpPr>
          <p:cNvPr id="5" name="Text Box 31"/>
          <p:cNvSpPr txBox="1">
            <a:spLocks noChangeArrowheads="1"/>
          </p:cNvSpPr>
          <p:nvPr/>
        </p:nvSpPr>
        <p:spPr bwMode="auto">
          <a:xfrm>
            <a:off x="1807893" y="542047"/>
            <a:ext cx="114622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smtClean="0">
                <a:solidFill>
                  <a:srgbClr val="FFFFFF"/>
                </a:solidFill>
                <a:latin typeface="Arial" charset="0"/>
              </a:rPr>
              <a:t>Anaphase</a:t>
            </a:r>
            <a:endParaRPr lang="en-US" sz="2300" dirty="0">
              <a:solidFill>
                <a:srgbClr val="FFFFFF"/>
              </a:solidFill>
              <a:latin typeface="Arial" charset="0"/>
            </a:endParaRPr>
          </a:p>
        </p:txBody>
      </p:sp>
      <p:sp>
        <p:nvSpPr>
          <p:cNvPr id="6" name="Text Box 31"/>
          <p:cNvSpPr txBox="1">
            <a:spLocks noChangeArrowheads="1"/>
          </p:cNvSpPr>
          <p:nvPr/>
        </p:nvSpPr>
        <p:spPr bwMode="auto">
          <a:xfrm>
            <a:off x="4773734" y="1147556"/>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Cleavage</a:t>
            </a:r>
            <a:br>
              <a:rPr lang="en-US" sz="2000" dirty="0" smtClean="0">
                <a:solidFill>
                  <a:srgbClr val="000000"/>
                </a:solidFill>
                <a:latin typeface="Arial" charset="0"/>
              </a:rPr>
            </a:br>
            <a:r>
              <a:rPr lang="en-US" sz="2000" dirty="0" smtClean="0">
                <a:solidFill>
                  <a:srgbClr val="000000"/>
                </a:solidFill>
                <a:latin typeface="Arial" charset="0"/>
              </a:rPr>
              <a:t>furrow</a:t>
            </a:r>
            <a:endParaRPr lang="en-US" sz="2000" dirty="0">
              <a:solidFill>
                <a:srgbClr val="000000"/>
              </a:solidFill>
              <a:latin typeface="Arial" charset="0"/>
            </a:endParaRPr>
          </a:p>
        </p:txBody>
      </p:sp>
      <p:sp>
        <p:nvSpPr>
          <p:cNvPr id="7" name="Text Box 31"/>
          <p:cNvSpPr txBox="1">
            <a:spLocks noChangeArrowheads="1"/>
          </p:cNvSpPr>
          <p:nvPr/>
        </p:nvSpPr>
        <p:spPr bwMode="auto">
          <a:xfrm>
            <a:off x="4707238" y="542047"/>
            <a:ext cx="114622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err="1" smtClean="0">
                <a:solidFill>
                  <a:srgbClr val="FFFFFF"/>
                </a:solidFill>
                <a:latin typeface="Arial" charset="0"/>
              </a:rPr>
              <a:t>Telophase</a:t>
            </a:r>
            <a:r>
              <a:rPr lang="en-US" sz="2300" dirty="0" smtClean="0">
                <a:solidFill>
                  <a:srgbClr val="FFFFFF"/>
                </a:solidFill>
                <a:latin typeface="Arial" charset="0"/>
              </a:rPr>
              <a:t> and Cytokinesis</a:t>
            </a:r>
            <a:endParaRPr lang="en-US" sz="2300" dirty="0">
              <a:solidFill>
                <a:srgbClr val="FFFFFF"/>
              </a:solidFill>
              <a:latin typeface="Arial" charset="0"/>
            </a:endParaRPr>
          </a:p>
        </p:txBody>
      </p:sp>
      <p:cxnSp>
        <p:nvCxnSpPr>
          <p:cNvPr id="4" name="Straight Connector 3"/>
          <p:cNvCxnSpPr/>
          <p:nvPr/>
        </p:nvCxnSpPr>
        <p:spPr bwMode="auto">
          <a:xfrm>
            <a:off x="5354235" y="1747141"/>
            <a:ext cx="439611" cy="193500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6992443" y="1645695"/>
            <a:ext cx="642508" cy="97313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5549618" y="4636500"/>
            <a:ext cx="417066" cy="74018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5545860" y="4959627"/>
            <a:ext cx="789045" cy="41706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31"/>
          <p:cNvSpPr txBox="1">
            <a:spLocks noChangeArrowheads="1"/>
          </p:cNvSpPr>
          <p:nvPr/>
        </p:nvSpPr>
        <p:spPr bwMode="auto">
          <a:xfrm>
            <a:off x="4799653" y="5349536"/>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Nuclear</a:t>
            </a:r>
            <a:br>
              <a:rPr lang="en-US" sz="2000" dirty="0" smtClean="0">
                <a:solidFill>
                  <a:srgbClr val="000000"/>
                </a:solidFill>
                <a:latin typeface="Arial" charset="0"/>
              </a:rPr>
            </a:br>
            <a:r>
              <a:rPr lang="en-US" sz="2000" dirty="0" smtClean="0">
                <a:solidFill>
                  <a:srgbClr val="000000"/>
                </a:solidFill>
                <a:latin typeface="Arial" charset="0"/>
              </a:rPr>
              <a:t>envelope</a:t>
            </a:r>
            <a:br>
              <a:rPr lang="en-US" sz="2000" dirty="0" smtClean="0">
                <a:solidFill>
                  <a:srgbClr val="000000"/>
                </a:solidFill>
                <a:latin typeface="Arial" charset="0"/>
              </a:rPr>
            </a:br>
            <a:r>
              <a:rPr lang="en-US" sz="2000" dirty="0" smtClean="0">
                <a:solidFill>
                  <a:srgbClr val="000000"/>
                </a:solidFill>
                <a:latin typeface="Arial" charset="0"/>
              </a:rPr>
              <a:t>forming</a:t>
            </a:r>
            <a:endParaRPr lang="en-US" sz="2000" dirty="0">
              <a:solidFill>
                <a:srgbClr val="000000"/>
              </a:solidFill>
              <a:latin typeface="Arial" charset="0"/>
            </a:endParaRPr>
          </a:p>
        </p:txBody>
      </p:sp>
      <p:sp>
        <p:nvSpPr>
          <p:cNvPr id="17" name="Text Box 31"/>
          <p:cNvSpPr txBox="1">
            <a:spLocks noChangeArrowheads="1"/>
          </p:cNvSpPr>
          <p:nvPr/>
        </p:nvSpPr>
        <p:spPr bwMode="auto">
          <a:xfrm>
            <a:off x="7365633" y="1064096"/>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Nucleolus</a:t>
            </a:r>
            <a:br>
              <a:rPr lang="en-US" sz="2000" dirty="0" smtClean="0">
                <a:solidFill>
                  <a:srgbClr val="000000"/>
                </a:solidFill>
                <a:latin typeface="Arial" charset="0"/>
              </a:rPr>
            </a:br>
            <a:r>
              <a:rPr lang="en-US" sz="2000" dirty="0" smtClean="0">
                <a:solidFill>
                  <a:srgbClr val="000000"/>
                </a:solidFill>
                <a:latin typeface="Arial" charset="0"/>
              </a:rPr>
              <a:t>forming</a:t>
            </a:r>
            <a:endParaRPr lang="en-US" sz="2000" dirty="0">
              <a:solidFill>
                <a:srgbClr val="000000"/>
              </a:solidFill>
              <a:latin typeface="Arial" charset="0"/>
            </a:endParaRPr>
          </a:p>
        </p:txBody>
      </p:sp>
      <p:sp>
        <p:nvSpPr>
          <p:cNvPr id="18" name="Text Box 31"/>
          <p:cNvSpPr txBox="1">
            <a:spLocks noChangeArrowheads="1"/>
          </p:cNvSpPr>
          <p:nvPr/>
        </p:nvSpPr>
        <p:spPr bwMode="auto">
          <a:xfrm>
            <a:off x="316149" y="4919990"/>
            <a:ext cx="715316" cy="3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Daughter</a:t>
            </a:r>
            <a:br>
              <a:rPr lang="en-US" sz="2000" dirty="0" smtClean="0">
                <a:solidFill>
                  <a:srgbClr val="000000"/>
                </a:solidFill>
                <a:latin typeface="Arial" charset="0"/>
              </a:rPr>
            </a:br>
            <a:r>
              <a:rPr lang="en-US" sz="2000" dirty="0" smtClean="0">
                <a:solidFill>
                  <a:srgbClr val="000000"/>
                </a:solidFill>
                <a:latin typeface="Arial" charset="0"/>
              </a:rPr>
              <a:t>chromosomes</a:t>
            </a:r>
            <a:endParaRPr lang="en-US" sz="2000" dirty="0">
              <a:solidFill>
                <a:srgbClr val="000000"/>
              </a:solidFill>
              <a:latin typeface="Arial" charset="0"/>
            </a:endParaRPr>
          </a:p>
        </p:txBody>
      </p:sp>
      <p:cxnSp>
        <p:nvCxnSpPr>
          <p:cNvPr id="15" name="Straight Connector 14"/>
          <p:cNvCxnSpPr/>
          <p:nvPr/>
        </p:nvCxnSpPr>
        <p:spPr bwMode="auto">
          <a:xfrm flipH="1">
            <a:off x="766025" y="2912865"/>
            <a:ext cx="493884" cy="202254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762665" y="3816626"/>
            <a:ext cx="631634" cy="11187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967350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Cytokinesis: </a:t>
            </a:r>
            <a:r>
              <a:rPr lang="en-US" i="1" dirty="0" smtClean="0"/>
              <a:t>A Closer Look</a:t>
            </a:r>
            <a:endParaRPr lang="en-US" i="1" dirty="0"/>
          </a:p>
        </p:txBody>
      </p:sp>
      <p:sp>
        <p:nvSpPr>
          <p:cNvPr id="3" name="Content Placeholder 2"/>
          <p:cNvSpPr>
            <a:spLocks noGrp="1"/>
          </p:cNvSpPr>
          <p:nvPr>
            <p:ph idx="1"/>
          </p:nvPr>
        </p:nvSpPr>
        <p:spPr/>
        <p:txBody>
          <a:bodyPr/>
          <a:lstStyle/>
          <a:p>
            <a:r>
              <a:rPr lang="en-US" dirty="0" smtClean="0"/>
              <a:t>In animal cells, cytokinesis occurs by a process known as </a:t>
            </a:r>
            <a:r>
              <a:rPr lang="en-US" b="1" dirty="0" smtClean="0"/>
              <a:t>cleavage</a:t>
            </a:r>
            <a:r>
              <a:rPr lang="en-US" dirty="0" smtClean="0"/>
              <a:t>, forming a </a:t>
            </a:r>
            <a:r>
              <a:rPr lang="en-US" b="1" dirty="0" smtClean="0"/>
              <a:t>cleavage furrow.</a:t>
            </a:r>
          </a:p>
        </p:txBody>
      </p:sp>
    </p:spTree>
    <p:extLst>
      <p:ext uri="{BB962C8B-B14F-4D97-AF65-F5344CB8AC3E}">
        <p14:creationId xmlns:p14="http://schemas.microsoft.com/office/powerpoint/2010/main" val="2116054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0a_Cytokinesi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680" y="447234"/>
            <a:ext cx="4358640" cy="581558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12.10a</a:t>
            </a:r>
            <a:endParaRPr lang="en-US" sz="1200" dirty="0">
              <a:latin typeface="Arial" charset="0"/>
            </a:endParaRPr>
          </a:p>
        </p:txBody>
      </p:sp>
      <p:cxnSp>
        <p:nvCxnSpPr>
          <p:cNvPr id="5" name="Straight Connector 4"/>
          <p:cNvCxnSpPr/>
          <p:nvPr/>
        </p:nvCxnSpPr>
        <p:spPr bwMode="auto">
          <a:xfrm flipV="1">
            <a:off x="2942167" y="2564169"/>
            <a:ext cx="1299907" cy="1178803"/>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 Box 31"/>
          <p:cNvSpPr txBox="1">
            <a:spLocks noChangeArrowheads="1"/>
          </p:cNvSpPr>
          <p:nvPr/>
        </p:nvSpPr>
        <p:spPr bwMode="auto">
          <a:xfrm>
            <a:off x="2435376" y="446906"/>
            <a:ext cx="34190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(a) Cleavage of an animal cell (SEM)</a:t>
            </a:r>
            <a:endParaRPr lang="en-US" sz="1650" dirty="0">
              <a:solidFill>
                <a:srgbClr val="000000"/>
              </a:solidFill>
              <a:latin typeface="Arial" charset="0"/>
            </a:endParaRPr>
          </a:p>
        </p:txBody>
      </p:sp>
      <p:sp>
        <p:nvSpPr>
          <p:cNvPr id="7" name="Text Box 31"/>
          <p:cNvSpPr txBox="1">
            <a:spLocks noChangeArrowheads="1"/>
          </p:cNvSpPr>
          <p:nvPr/>
        </p:nvSpPr>
        <p:spPr bwMode="auto">
          <a:xfrm>
            <a:off x="2511744" y="3687166"/>
            <a:ext cx="1708357" cy="2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Cleavage furrow</a:t>
            </a:r>
            <a:endParaRPr lang="en-US" sz="1650" dirty="0">
              <a:solidFill>
                <a:srgbClr val="000000"/>
              </a:solidFill>
              <a:latin typeface="Arial" charset="0"/>
            </a:endParaRPr>
          </a:p>
        </p:txBody>
      </p:sp>
      <p:sp>
        <p:nvSpPr>
          <p:cNvPr id="8" name="Text Box 31"/>
          <p:cNvSpPr txBox="1">
            <a:spLocks noChangeArrowheads="1"/>
          </p:cNvSpPr>
          <p:nvPr/>
        </p:nvSpPr>
        <p:spPr bwMode="auto">
          <a:xfrm>
            <a:off x="2436479" y="5757175"/>
            <a:ext cx="1708357" cy="2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Contractile ring of</a:t>
            </a:r>
            <a:br>
              <a:rPr lang="en-US" sz="1650" dirty="0" smtClean="0">
                <a:solidFill>
                  <a:srgbClr val="000000"/>
                </a:solidFill>
                <a:latin typeface="Arial" charset="0"/>
              </a:rPr>
            </a:br>
            <a:r>
              <a:rPr lang="en-US" sz="1650" dirty="0" smtClean="0">
                <a:solidFill>
                  <a:srgbClr val="000000"/>
                </a:solidFill>
                <a:latin typeface="Arial" charset="0"/>
              </a:rPr>
              <a:t>microfilaments</a:t>
            </a:r>
            <a:endParaRPr lang="en-US" sz="1650" dirty="0">
              <a:solidFill>
                <a:srgbClr val="000000"/>
              </a:solidFill>
              <a:latin typeface="Arial" charset="0"/>
            </a:endParaRPr>
          </a:p>
        </p:txBody>
      </p:sp>
      <p:sp>
        <p:nvSpPr>
          <p:cNvPr id="9" name="Text Box 31"/>
          <p:cNvSpPr txBox="1">
            <a:spLocks noChangeArrowheads="1"/>
          </p:cNvSpPr>
          <p:nvPr/>
        </p:nvSpPr>
        <p:spPr bwMode="auto">
          <a:xfrm>
            <a:off x="4882001" y="5754497"/>
            <a:ext cx="1708357" cy="2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Daughter cells</a:t>
            </a:r>
            <a:endParaRPr lang="en-US" sz="1650" dirty="0">
              <a:solidFill>
                <a:srgbClr val="000000"/>
              </a:solidFill>
              <a:latin typeface="Arial" charset="0"/>
            </a:endParaRPr>
          </a:p>
        </p:txBody>
      </p:sp>
      <p:cxnSp>
        <p:nvCxnSpPr>
          <p:cNvPr id="10" name="Straight Connector 9"/>
          <p:cNvCxnSpPr/>
          <p:nvPr/>
        </p:nvCxnSpPr>
        <p:spPr bwMode="auto">
          <a:xfrm flipV="1">
            <a:off x="2944989" y="2561177"/>
            <a:ext cx="1300441" cy="117121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2956278" y="3968750"/>
            <a:ext cx="294672" cy="51400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2980972" y="4959797"/>
            <a:ext cx="220601" cy="8469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 14"/>
          <p:cNvGrpSpPr/>
          <p:nvPr/>
        </p:nvGrpSpPr>
        <p:grpSpPr>
          <a:xfrm>
            <a:off x="5517971" y="3502470"/>
            <a:ext cx="479252" cy="100541"/>
            <a:chOff x="8276167" y="4567767"/>
            <a:chExt cx="509058" cy="100541"/>
          </a:xfrm>
        </p:grpSpPr>
        <p:cxnSp>
          <p:nvCxnSpPr>
            <p:cNvPr id="16" name="Straight Connector 15"/>
            <p:cNvCxnSpPr/>
            <p:nvPr/>
          </p:nvCxnSpPr>
          <p:spPr bwMode="auto">
            <a:xfrm>
              <a:off x="8276167" y="4618038"/>
              <a:ext cx="50905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827743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878416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 Box 31"/>
          <p:cNvSpPr txBox="1">
            <a:spLocks noChangeArrowheads="1"/>
          </p:cNvSpPr>
          <p:nvPr/>
        </p:nvSpPr>
        <p:spPr bwMode="auto">
          <a:xfrm>
            <a:off x="5355949" y="3626667"/>
            <a:ext cx="652513" cy="2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1650" dirty="0" smtClean="0">
                <a:solidFill>
                  <a:srgbClr val="000000"/>
                </a:solidFill>
                <a:latin typeface="Arial" charset="0"/>
              </a:rPr>
              <a:t>100 </a:t>
            </a:r>
            <a:r>
              <a:rPr lang="en-US" sz="1650" dirty="0" smtClean="0">
                <a:solidFill>
                  <a:srgbClr val="000000"/>
                </a:solidFill>
                <a:latin typeface="Arial"/>
                <a:cs typeface="Arial"/>
              </a:rPr>
              <a:t>µ</a:t>
            </a:r>
            <a:r>
              <a:rPr lang="en-US" sz="1650" dirty="0" smtClean="0">
                <a:solidFill>
                  <a:srgbClr val="000000"/>
                </a:solidFill>
                <a:latin typeface="Arial" charset="0"/>
              </a:rPr>
              <a:t>m</a:t>
            </a:r>
            <a:endParaRPr lang="en-US" sz="1650" dirty="0">
              <a:solidFill>
                <a:srgbClr val="000000"/>
              </a:solidFill>
              <a:latin typeface="Arial" charset="0"/>
            </a:endParaRPr>
          </a:p>
        </p:txBody>
      </p:sp>
      <p:cxnSp>
        <p:nvCxnSpPr>
          <p:cNvPr id="21" name="Straight Connector 20"/>
          <p:cNvCxnSpPr/>
          <p:nvPr/>
        </p:nvCxnSpPr>
        <p:spPr bwMode="auto">
          <a:xfrm>
            <a:off x="5232400" y="5245100"/>
            <a:ext cx="492125" cy="5492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V="1">
            <a:off x="5721350" y="5245100"/>
            <a:ext cx="469900" cy="5492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68263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Cytokinesis: </a:t>
            </a:r>
            <a:r>
              <a:rPr lang="en-US" i="1" dirty="0" smtClean="0"/>
              <a:t>A Closer Look</a:t>
            </a:r>
            <a:endParaRPr lang="en-US" i="1" dirty="0"/>
          </a:p>
        </p:txBody>
      </p:sp>
      <p:sp>
        <p:nvSpPr>
          <p:cNvPr id="3" name="Content Placeholder 2"/>
          <p:cNvSpPr>
            <a:spLocks noGrp="1"/>
          </p:cNvSpPr>
          <p:nvPr>
            <p:ph idx="1"/>
          </p:nvPr>
        </p:nvSpPr>
        <p:spPr/>
        <p:txBody>
          <a:bodyPr/>
          <a:lstStyle/>
          <a:p>
            <a:r>
              <a:rPr lang="en-US" dirty="0" smtClean="0"/>
              <a:t>In plant cells, a </a:t>
            </a:r>
            <a:r>
              <a:rPr lang="en-US" b="1" dirty="0" smtClean="0"/>
              <a:t>cell plate</a:t>
            </a:r>
            <a:r>
              <a:rPr lang="en-US" dirty="0" smtClean="0"/>
              <a:t> forms during cytokinesis</a:t>
            </a:r>
            <a:endParaRPr lang="en-US" dirty="0"/>
          </a:p>
        </p:txBody>
      </p:sp>
    </p:spTree>
    <p:extLst>
      <p:ext uri="{BB962C8B-B14F-4D97-AF65-F5344CB8AC3E}">
        <p14:creationId xmlns:p14="http://schemas.microsoft.com/office/powerpoint/2010/main" val="1585332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0b_Cytokinesi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272" y="222641"/>
            <a:ext cx="4791456"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12.10b</a:t>
            </a:r>
            <a:endParaRPr lang="en-US" sz="1200" dirty="0">
              <a:latin typeface="Arial" charset="0"/>
            </a:endParaRPr>
          </a:p>
        </p:txBody>
      </p:sp>
      <p:sp>
        <p:nvSpPr>
          <p:cNvPr id="138" name="Text Box 31"/>
          <p:cNvSpPr txBox="1">
            <a:spLocks noChangeArrowheads="1"/>
          </p:cNvSpPr>
          <p:nvPr/>
        </p:nvSpPr>
        <p:spPr bwMode="auto">
          <a:xfrm>
            <a:off x="2216480" y="248376"/>
            <a:ext cx="4879648"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(b) Cell plate formation in a plant cell (TEM)</a:t>
            </a:r>
            <a:endParaRPr lang="en-US" sz="1650" dirty="0">
              <a:solidFill>
                <a:srgbClr val="000000"/>
              </a:solidFill>
              <a:latin typeface="Arial" charset="0"/>
            </a:endParaRPr>
          </a:p>
        </p:txBody>
      </p:sp>
      <p:cxnSp>
        <p:nvCxnSpPr>
          <p:cNvPr id="4" name="Straight Connector 3"/>
          <p:cNvCxnSpPr/>
          <p:nvPr/>
        </p:nvCxnSpPr>
        <p:spPr bwMode="auto">
          <a:xfrm flipH="1">
            <a:off x="3249083" y="1991572"/>
            <a:ext cx="1079500" cy="170920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flipV="1">
            <a:off x="3243792" y="2901738"/>
            <a:ext cx="1148291" cy="79904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flipH="1">
            <a:off x="3931708" y="3272155"/>
            <a:ext cx="232834" cy="3598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3915833" y="3859530"/>
            <a:ext cx="338667" cy="6985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4587875" y="4298738"/>
            <a:ext cx="0" cy="5926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5937250" y="4335780"/>
            <a:ext cx="185208" cy="5556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582333" y="4330488"/>
            <a:ext cx="460375" cy="7143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2577042" y="4330488"/>
            <a:ext cx="460375" cy="5080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5794375" y="5801572"/>
            <a:ext cx="301625" cy="5503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6090708" y="5812155"/>
            <a:ext cx="174625" cy="53445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 Box 31"/>
          <p:cNvSpPr txBox="1">
            <a:spLocks noChangeArrowheads="1"/>
          </p:cNvSpPr>
          <p:nvPr/>
        </p:nvSpPr>
        <p:spPr bwMode="auto">
          <a:xfrm>
            <a:off x="2343485" y="3598002"/>
            <a:ext cx="1074937" cy="73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Vesicles</a:t>
            </a:r>
            <a:br>
              <a:rPr lang="en-US" sz="1650" dirty="0" smtClean="0">
                <a:solidFill>
                  <a:srgbClr val="000000"/>
                </a:solidFill>
                <a:latin typeface="Arial" charset="0"/>
              </a:rPr>
            </a:br>
            <a:r>
              <a:rPr lang="en-US" sz="1650" dirty="0" smtClean="0">
                <a:solidFill>
                  <a:srgbClr val="000000"/>
                </a:solidFill>
                <a:latin typeface="Arial" charset="0"/>
              </a:rPr>
              <a:t>forming </a:t>
            </a:r>
            <a:br>
              <a:rPr lang="en-US" sz="1650" dirty="0" smtClean="0">
                <a:solidFill>
                  <a:srgbClr val="000000"/>
                </a:solidFill>
                <a:latin typeface="Arial" charset="0"/>
              </a:rPr>
            </a:br>
            <a:r>
              <a:rPr lang="en-US" sz="1650" dirty="0" smtClean="0">
                <a:solidFill>
                  <a:srgbClr val="000000"/>
                </a:solidFill>
                <a:latin typeface="Arial" charset="0"/>
              </a:rPr>
              <a:t>cell plate</a:t>
            </a:r>
            <a:endParaRPr lang="en-US" sz="1650" dirty="0">
              <a:solidFill>
                <a:srgbClr val="000000"/>
              </a:solidFill>
              <a:latin typeface="Arial" charset="0"/>
            </a:endParaRPr>
          </a:p>
        </p:txBody>
      </p:sp>
      <p:sp>
        <p:nvSpPr>
          <p:cNvPr id="26" name="Text Box 31"/>
          <p:cNvSpPr txBox="1">
            <a:spLocks noChangeArrowheads="1"/>
          </p:cNvSpPr>
          <p:nvPr/>
        </p:nvSpPr>
        <p:spPr bwMode="auto">
          <a:xfrm>
            <a:off x="3666402" y="3619168"/>
            <a:ext cx="1979807" cy="2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Wall of parent cell</a:t>
            </a:r>
            <a:endParaRPr lang="en-US" sz="1650" dirty="0">
              <a:solidFill>
                <a:srgbClr val="000000"/>
              </a:solidFill>
              <a:latin typeface="Arial" charset="0"/>
            </a:endParaRPr>
          </a:p>
        </p:txBody>
      </p:sp>
      <p:sp>
        <p:nvSpPr>
          <p:cNvPr id="27" name="Text Box 31"/>
          <p:cNvSpPr txBox="1">
            <a:spLocks noChangeArrowheads="1"/>
          </p:cNvSpPr>
          <p:nvPr/>
        </p:nvSpPr>
        <p:spPr bwMode="auto">
          <a:xfrm>
            <a:off x="4243195" y="4016043"/>
            <a:ext cx="1000848" cy="2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Cell plate</a:t>
            </a:r>
            <a:endParaRPr lang="en-US" sz="1650" dirty="0">
              <a:solidFill>
                <a:srgbClr val="000000"/>
              </a:solidFill>
              <a:latin typeface="Arial" charset="0"/>
            </a:endParaRPr>
          </a:p>
        </p:txBody>
      </p:sp>
      <p:sp>
        <p:nvSpPr>
          <p:cNvPr id="28" name="Text Box 31"/>
          <p:cNvSpPr txBox="1">
            <a:spLocks noChangeArrowheads="1"/>
          </p:cNvSpPr>
          <p:nvPr/>
        </p:nvSpPr>
        <p:spPr bwMode="auto">
          <a:xfrm>
            <a:off x="5454988" y="4100708"/>
            <a:ext cx="1000848" cy="2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New cell wall</a:t>
            </a:r>
            <a:endParaRPr lang="en-US" sz="1650" dirty="0">
              <a:solidFill>
                <a:srgbClr val="000000"/>
              </a:solidFill>
              <a:latin typeface="Arial" charset="0"/>
            </a:endParaRPr>
          </a:p>
        </p:txBody>
      </p:sp>
      <p:sp>
        <p:nvSpPr>
          <p:cNvPr id="29" name="Text Box 31"/>
          <p:cNvSpPr txBox="1">
            <a:spLocks noChangeArrowheads="1"/>
          </p:cNvSpPr>
          <p:nvPr/>
        </p:nvSpPr>
        <p:spPr bwMode="auto">
          <a:xfrm>
            <a:off x="5359739" y="6344375"/>
            <a:ext cx="1000848" cy="2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Daughter cells</a:t>
            </a:r>
            <a:endParaRPr lang="en-US" sz="1650" dirty="0">
              <a:solidFill>
                <a:srgbClr val="000000"/>
              </a:solidFill>
              <a:latin typeface="Arial" charset="0"/>
            </a:endParaRPr>
          </a:p>
        </p:txBody>
      </p:sp>
      <p:grpSp>
        <p:nvGrpSpPr>
          <p:cNvPr id="30" name="Group 29"/>
          <p:cNvGrpSpPr/>
          <p:nvPr/>
        </p:nvGrpSpPr>
        <p:grpSpPr>
          <a:xfrm>
            <a:off x="6172847" y="3559614"/>
            <a:ext cx="466078" cy="100541"/>
            <a:chOff x="8276167" y="4567767"/>
            <a:chExt cx="509058" cy="100541"/>
          </a:xfrm>
        </p:grpSpPr>
        <p:cxnSp>
          <p:nvCxnSpPr>
            <p:cNvPr id="31" name="Straight Connector 30"/>
            <p:cNvCxnSpPr/>
            <p:nvPr/>
          </p:nvCxnSpPr>
          <p:spPr bwMode="auto">
            <a:xfrm>
              <a:off x="8276167" y="4618038"/>
              <a:ext cx="50905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827743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878416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Text Box 31"/>
          <p:cNvSpPr txBox="1">
            <a:spLocks noChangeArrowheads="1"/>
          </p:cNvSpPr>
          <p:nvPr/>
        </p:nvSpPr>
        <p:spPr bwMode="auto">
          <a:xfrm>
            <a:off x="6130649" y="3674080"/>
            <a:ext cx="652513" cy="2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1650" dirty="0" smtClean="0">
                <a:solidFill>
                  <a:srgbClr val="000000"/>
                </a:solidFill>
                <a:latin typeface="Arial" charset="0"/>
              </a:rPr>
              <a:t>1 </a:t>
            </a:r>
            <a:r>
              <a:rPr lang="en-US" sz="1650" dirty="0" smtClean="0">
                <a:solidFill>
                  <a:srgbClr val="000000"/>
                </a:solidFill>
                <a:latin typeface="Arial"/>
                <a:cs typeface="Arial"/>
              </a:rPr>
              <a:t>µ</a:t>
            </a:r>
            <a:r>
              <a:rPr lang="en-US" sz="1650" dirty="0" smtClean="0">
                <a:solidFill>
                  <a:srgbClr val="000000"/>
                </a:solidFill>
                <a:latin typeface="Arial" charset="0"/>
              </a:rPr>
              <a:t>m</a:t>
            </a:r>
            <a:endParaRPr lang="en-US" sz="1650" dirty="0">
              <a:solidFill>
                <a:srgbClr val="000000"/>
              </a:solidFill>
              <a:latin typeface="Arial" charset="0"/>
            </a:endParaRPr>
          </a:p>
        </p:txBody>
      </p:sp>
    </p:spTree>
    <p:extLst>
      <p:ext uri="{BB962C8B-B14F-4D97-AF65-F5344CB8AC3E}">
        <p14:creationId xmlns:p14="http://schemas.microsoft.com/office/powerpoint/2010/main" val="2569730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dirty="0"/>
              <a:t>Concept 12.1: Most cell division results in genetically identical daughter </a:t>
            </a:r>
            <a:r>
              <a:rPr lang="en-US" dirty="0" smtClean="0"/>
              <a:t>cells</a:t>
            </a:r>
          </a:p>
          <a:p>
            <a:r>
              <a:rPr lang="en-US" dirty="0"/>
              <a:t>Concept 12.2: The mitotic phase alternates with interphase in the cell </a:t>
            </a:r>
            <a:r>
              <a:rPr lang="en-US" dirty="0" smtClean="0"/>
              <a:t>cycle</a:t>
            </a:r>
          </a:p>
          <a:p>
            <a:r>
              <a:rPr lang="en-US" dirty="0"/>
              <a:t>Concept 12.3: The eukaryotic cell cycle is regulated by a molecular control system</a:t>
            </a:r>
            <a:endParaRPr lang="en-US" dirty="0" smtClean="0"/>
          </a:p>
          <a:p>
            <a:endParaRPr lang="en-US" dirty="0" smtClean="0"/>
          </a:p>
          <a:p>
            <a:endParaRPr lang="en-US" dirty="0"/>
          </a:p>
        </p:txBody>
      </p:sp>
      <p:sp>
        <p:nvSpPr>
          <p:cNvPr id="4" name="Rectangle 2"/>
          <p:cNvSpPr txBox="1">
            <a:spLocks noChangeArrowheads="1"/>
          </p:cNvSpPr>
          <p:nvPr/>
        </p:nvSpPr>
        <p:spPr bwMode="auto">
          <a:xfrm>
            <a:off x="334963" y="451074"/>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solidFill>
                  <a:srgbClr val="000000"/>
                </a:solidFill>
              </a:rPr>
              <a:t>Overview</a:t>
            </a:r>
            <a:endParaRPr lang="en-US" dirty="0">
              <a:solidFill>
                <a:srgbClr val="000000"/>
              </a:solidFill>
            </a:endParaRPr>
          </a:p>
        </p:txBody>
      </p:sp>
    </p:spTree>
    <p:extLst>
      <p:ext uri="{BB962C8B-B14F-4D97-AF65-F5344CB8AC3E}">
        <p14:creationId xmlns:p14="http://schemas.microsoft.com/office/powerpoint/2010/main" val="4528577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UN02Summary_C2-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84" y="907482"/>
            <a:ext cx="7266432" cy="4895088"/>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a:t>
            </a:r>
            <a:endParaRPr lang="en-US" sz="1200" dirty="0">
              <a:latin typeface="Arial" charset="0"/>
            </a:endParaRPr>
          </a:p>
        </p:txBody>
      </p:sp>
      <p:sp>
        <p:nvSpPr>
          <p:cNvPr id="138" name="Text Box 31"/>
          <p:cNvSpPr txBox="1">
            <a:spLocks noChangeArrowheads="1"/>
          </p:cNvSpPr>
          <p:nvPr/>
        </p:nvSpPr>
        <p:spPr bwMode="auto">
          <a:xfrm>
            <a:off x="2268756" y="201223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Cytokinesis</a:t>
            </a:r>
            <a:endParaRPr lang="en-US" sz="1700" dirty="0">
              <a:solidFill>
                <a:srgbClr val="000000"/>
              </a:solidFill>
              <a:latin typeface="Arial" charset="0"/>
            </a:endParaRPr>
          </a:p>
        </p:txBody>
      </p:sp>
      <p:pic>
        <p:nvPicPr>
          <p:cNvPr id="3" name="Picture 2" descr="12_UN02Summary_C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59449" y="920075"/>
            <a:ext cx="1642927" cy="365772"/>
          </a:xfrm>
          <a:prstGeom prst="rect">
            <a:avLst/>
          </a:prstGeom>
        </p:spPr>
      </p:pic>
      <p:cxnSp>
        <p:nvCxnSpPr>
          <p:cNvPr id="5" name="Straight Connector 4"/>
          <p:cNvCxnSpPr/>
          <p:nvPr/>
        </p:nvCxnSpPr>
        <p:spPr bwMode="auto">
          <a:xfrm>
            <a:off x="3580672" y="2159648"/>
            <a:ext cx="1264424" cy="2685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3099519" y="2506534"/>
            <a:ext cx="182390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3720541" y="2735927"/>
            <a:ext cx="794462" cy="33569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2251978" y="235912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Mitosis</a:t>
            </a:r>
            <a:endParaRPr lang="en-US" sz="1700" dirty="0">
              <a:solidFill>
                <a:srgbClr val="000000"/>
              </a:solidFill>
              <a:latin typeface="Arial" charset="0"/>
            </a:endParaRPr>
          </a:p>
        </p:txBody>
      </p:sp>
      <p:sp>
        <p:nvSpPr>
          <p:cNvPr id="13" name="Text Box 31"/>
          <p:cNvSpPr txBox="1">
            <a:spLocks noChangeArrowheads="1"/>
          </p:cNvSpPr>
          <p:nvPr/>
        </p:nvSpPr>
        <p:spPr bwMode="auto">
          <a:xfrm>
            <a:off x="4551441" y="1659758"/>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1</a:t>
            </a:r>
            <a:endParaRPr lang="en-US" sz="1700" baseline="-25000" dirty="0">
              <a:solidFill>
                <a:srgbClr val="000000"/>
              </a:solidFill>
              <a:latin typeface="Arial" charset="0"/>
            </a:endParaRPr>
          </a:p>
        </p:txBody>
      </p:sp>
      <p:sp>
        <p:nvSpPr>
          <p:cNvPr id="14" name="Text Box 31"/>
          <p:cNvSpPr txBox="1">
            <a:spLocks noChangeArrowheads="1"/>
          </p:cNvSpPr>
          <p:nvPr/>
        </p:nvSpPr>
        <p:spPr bwMode="auto">
          <a:xfrm>
            <a:off x="5927764" y="1648567"/>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a:t>
            </a:r>
            <a:endParaRPr lang="en-US" sz="1700" baseline="-25000" dirty="0">
              <a:solidFill>
                <a:srgbClr val="000000"/>
              </a:solidFill>
              <a:latin typeface="Arial" charset="0"/>
            </a:endParaRPr>
          </a:p>
        </p:txBody>
      </p:sp>
      <p:sp>
        <p:nvSpPr>
          <p:cNvPr id="15" name="Text Box 31"/>
          <p:cNvSpPr txBox="1">
            <a:spLocks noChangeArrowheads="1"/>
          </p:cNvSpPr>
          <p:nvPr/>
        </p:nvSpPr>
        <p:spPr bwMode="auto">
          <a:xfrm>
            <a:off x="5385066" y="2280796"/>
            <a:ext cx="327225"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2</a:t>
            </a:r>
            <a:endParaRPr lang="en-US" sz="1700" baseline="-25000" dirty="0">
              <a:solidFill>
                <a:srgbClr val="000000"/>
              </a:solidFill>
              <a:latin typeface="Arial" charset="0"/>
            </a:endParaRPr>
          </a:p>
        </p:txBody>
      </p:sp>
      <p:sp>
        <p:nvSpPr>
          <p:cNvPr id="16" name="Text Box 31"/>
          <p:cNvSpPr txBox="1">
            <a:spLocks noChangeArrowheads="1"/>
          </p:cNvSpPr>
          <p:nvPr/>
        </p:nvSpPr>
        <p:spPr bwMode="auto">
          <a:xfrm>
            <a:off x="2352685" y="296337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MITOTIC (M)</a:t>
            </a:r>
            <a:br>
              <a:rPr lang="en-US" sz="1700" dirty="0" smtClean="0">
                <a:solidFill>
                  <a:srgbClr val="000000"/>
                </a:solidFill>
                <a:latin typeface="Arial" charset="0"/>
              </a:rPr>
            </a:br>
            <a:r>
              <a:rPr lang="en-US" sz="1700" dirty="0" smtClean="0">
                <a:solidFill>
                  <a:srgbClr val="000000"/>
                </a:solidFill>
                <a:latin typeface="Arial" charset="0"/>
              </a:rPr>
              <a:t>PHASE</a:t>
            </a:r>
            <a:endParaRPr lang="en-US" sz="1700" dirty="0">
              <a:solidFill>
                <a:srgbClr val="000000"/>
              </a:solidFill>
              <a:latin typeface="Arial" charset="0"/>
            </a:endParaRPr>
          </a:p>
        </p:txBody>
      </p:sp>
      <p:sp>
        <p:nvSpPr>
          <p:cNvPr id="17" name="Text Box 31"/>
          <p:cNvSpPr txBox="1">
            <a:spLocks noChangeArrowheads="1"/>
          </p:cNvSpPr>
          <p:nvPr/>
        </p:nvSpPr>
        <p:spPr bwMode="auto">
          <a:xfrm>
            <a:off x="1043503" y="427819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err="1" smtClean="0">
                <a:solidFill>
                  <a:srgbClr val="000000"/>
                </a:solidFill>
                <a:latin typeface="Arial" charset="0"/>
              </a:rPr>
              <a:t>Telophase</a:t>
            </a:r>
            <a:r>
              <a:rPr lang="en-US" sz="1700" dirty="0" smtClean="0">
                <a:solidFill>
                  <a:srgbClr val="000000"/>
                </a:solidFill>
                <a:latin typeface="Arial" charset="0"/>
              </a:rPr>
              <a:t/>
            </a:r>
            <a:br>
              <a:rPr lang="en-US" sz="1700" dirty="0" smtClean="0">
                <a:solidFill>
                  <a:srgbClr val="000000"/>
                </a:solidFill>
                <a:latin typeface="Arial" charset="0"/>
              </a:rPr>
            </a:br>
            <a:r>
              <a:rPr lang="en-US" sz="1700" dirty="0" smtClean="0">
                <a:solidFill>
                  <a:srgbClr val="000000"/>
                </a:solidFill>
                <a:latin typeface="Arial" charset="0"/>
              </a:rPr>
              <a:t>and</a:t>
            </a:r>
            <a:br>
              <a:rPr lang="en-US" sz="1700" dirty="0" smtClean="0">
                <a:solidFill>
                  <a:srgbClr val="000000"/>
                </a:solidFill>
                <a:latin typeface="Arial" charset="0"/>
              </a:rPr>
            </a:br>
            <a:r>
              <a:rPr lang="en-US" sz="1700" dirty="0" smtClean="0">
                <a:solidFill>
                  <a:srgbClr val="000000"/>
                </a:solidFill>
                <a:latin typeface="Arial" charset="0"/>
              </a:rPr>
              <a:t>Cytokinesis</a:t>
            </a:r>
            <a:endParaRPr lang="en-US" sz="1700" dirty="0">
              <a:solidFill>
                <a:srgbClr val="000000"/>
              </a:solidFill>
              <a:latin typeface="Arial" charset="0"/>
            </a:endParaRPr>
          </a:p>
        </p:txBody>
      </p:sp>
      <p:sp>
        <p:nvSpPr>
          <p:cNvPr id="18" name="Text Box 31"/>
          <p:cNvSpPr txBox="1">
            <a:spLocks noChangeArrowheads="1"/>
          </p:cNvSpPr>
          <p:nvPr/>
        </p:nvSpPr>
        <p:spPr bwMode="auto">
          <a:xfrm>
            <a:off x="2414228" y="515659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Anaphase</a:t>
            </a:r>
            <a:endParaRPr lang="en-US" sz="1700" dirty="0">
              <a:solidFill>
                <a:srgbClr val="000000"/>
              </a:solidFill>
              <a:latin typeface="Arial" charset="0"/>
            </a:endParaRPr>
          </a:p>
        </p:txBody>
      </p:sp>
      <p:sp>
        <p:nvSpPr>
          <p:cNvPr id="19" name="Text Box 31"/>
          <p:cNvSpPr txBox="1">
            <a:spLocks noChangeArrowheads="1"/>
          </p:cNvSpPr>
          <p:nvPr/>
        </p:nvSpPr>
        <p:spPr bwMode="auto">
          <a:xfrm>
            <a:off x="4126240" y="5475507"/>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Metaphase</a:t>
            </a:r>
            <a:endParaRPr lang="en-US" sz="1700" dirty="0">
              <a:solidFill>
                <a:srgbClr val="000000"/>
              </a:solidFill>
              <a:latin typeface="Arial" charset="0"/>
            </a:endParaRPr>
          </a:p>
        </p:txBody>
      </p:sp>
      <p:sp>
        <p:nvSpPr>
          <p:cNvPr id="20" name="Text Box 31"/>
          <p:cNvSpPr txBox="1">
            <a:spLocks noChangeArrowheads="1"/>
          </p:cNvSpPr>
          <p:nvPr/>
        </p:nvSpPr>
        <p:spPr bwMode="auto">
          <a:xfrm>
            <a:off x="5676003" y="497196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err="1" smtClean="0">
                <a:solidFill>
                  <a:srgbClr val="000000"/>
                </a:solidFill>
                <a:latin typeface="Arial" charset="0"/>
              </a:rPr>
              <a:t>Prometaphase</a:t>
            </a:r>
            <a:endParaRPr lang="en-US" sz="1700" dirty="0">
              <a:solidFill>
                <a:srgbClr val="000000"/>
              </a:solidFill>
              <a:latin typeface="Arial" charset="0"/>
            </a:endParaRPr>
          </a:p>
        </p:txBody>
      </p:sp>
      <p:sp>
        <p:nvSpPr>
          <p:cNvPr id="21" name="Text Box 31"/>
          <p:cNvSpPr txBox="1">
            <a:spLocks noChangeArrowheads="1"/>
          </p:cNvSpPr>
          <p:nvPr/>
        </p:nvSpPr>
        <p:spPr bwMode="auto">
          <a:xfrm>
            <a:off x="6973997" y="390892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Prophase</a:t>
            </a:r>
            <a:endParaRPr lang="en-US" sz="1700" dirty="0">
              <a:solidFill>
                <a:srgbClr val="000000"/>
              </a:solidFill>
              <a:latin typeface="Arial" charset="0"/>
            </a:endParaRPr>
          </a:p>
        </p:txBody>
      </p:sp>
      <p:sp>
        <p:nvSpPr>
          <p:cNvPr id="6" name="TextBox 5"/>
          <p:cNvSpPr txBox="1"/>
          <p:nvPr/>
        </p:nvSpPr>
        <p:spPr>
          <a:xfrm>
            <a:off x="5270684" y="2135817"/>
            <a:ext cx="555988" cy="584775"/>
          </a:xfrm>
          <a:prstGeom prst="rect">
            <a:avLst/>
          </a:prstGeom>
          <a:noFill/>
        </p:spPr>
        <p:txBody>
          <a:bodyPr wrap="square" rtlCol="0">
            <a:spAutoFit/>
          </a:bodyPr>
          <a:lstStyle/>
          <a:p>
            <a:r>
              <a:rPr lang="en-US" sz="3200" b="1" dirty="0" smtClean="0">
                <a:solidFill>
                  <a:srgbClr val="FF0000"/>
                </a:solidFill>
              </a:rPr>
              <a:t>X</a:t>
            </a:r>
            <a:endParaRPr lang="en-US" sz="3200" b="1" dirty="0">
              <a:solidFill>
                <a:srgbClr val="FF0000"/>
              </a:solidFill>
            </a:endParaRPr>
          </a:p>
        </p:txBody>
      </p:sp>
      <p:sp>
        <p:nvSpPr>
          <p:cNvPr id="22" name="TextBox 21"/>
          <p:cNvSpPr txBox="1"/>
          <p:nvPr/>
        </p:nvSpPr>
        <p:spPr>
          <a:xfrm>
            <a:off x="6973997" y="2384446"/>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
        <p:nvSpPr>
          <p:cNvPr id="23" name="TextBox 22"/>
          <p:cNvSpPr txBox="1"/>
          <p:nvPr/>
        </p:nvSpPr>
        <p:spPr>
          <a:xfrm>
            <a:off x="4078793" y="3800573"/>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
        <p:nvSpPr>
          <p:cNvPr id="24" name="TextBox 23"/>
          <p:cNvSpPr txBox="1"/>
          <p:nvPr/>
        </p:nvSpPr>
        <p:spPr>
          <a:xfrm>
            <a:off x="5676003" y="3393198"/>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
        <p:nvSpPr>
          <p:cNvPr id="25" name="TextBox 24"/>
          <p:cNvSpPr txBox="1"/>
          <p:nvPr/>
        </p:nvSpPr>
        <p:spPr>
          <a:xfrm>
            <a:off x="1098361" y="2501820"/>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
        <p:nvSpPr>
          <p:cNvPr id="26" name="TextBox 25"/>
          <p:cNvSpPr txBox="1"/>
          <p:nvPr/>
        </p:nvSpPr>
        <p:spPr>
          <a:xfrm>
            <a:off x="2454929" y="3489860"/>
            <a:ext cx="702908" cy="1862048"/>
          </a:xfrm>
          <a:prstGeom prst="rect">
            <a:avLst/>
          </a:prstGeom>
          <a:noFill/>
        </p:spPr>
        <p:txBody>
          <a:bodyPr wrap="square" rtlCol="0">
            <a:spAutoFit/>
          </a:bodyPr>
          <a:lstStyle/>
          <a:p>
            <a:r>
              <a:rPr lang="en-US" sz="11500" b="1" dirty="0" smtClean="0">
                <a:solidFill>
                  <a:srgbClr val="FF0000"/>
                </a:solidFill>
              </a:rPr>
              <a:t>X</a:t>
            </a:r>
            <a:endParaRPr lang="en-US" sz="11500" b="1" dirty="0">
              <a:solidFill>
                <a:srgbClr val="FF0000"/>
              </a:solidFill>
            </a:endParaRPr>
          </a:p>
        </p:txBody>
      </p:sp>
    </p:spTree>
    <p:extLst>
      <p:ext uri="{BB962C8B-B14F-4D97-AF65-F5344CB8AC3E}">
        <p14:creationId xmlns:p14="http://schemas.microsoft.com/office/powerpoint/2010/main" val="295135596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BioFlix</a:t>
            </a:r>
            <a:r>
              <a:rPr lang="en-US" dirty="0"/>
              <a:t>: Mitosis</a:t>
            </a:r>
          </a:p>
        </p:txBody>
      </p:sp>
      <p:pic>
        <p:nvPicPr>
          <p:cNvPr id="3" name="Mitosi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0225842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Binary Fission in Bacteria</a:t>
            </a:r>
            <a:endParaRPr lang="en-US" dirty="0"/>
          </a:p>
        </p:txBody>
      </p:sp>
      <p:sp>
        <p:nvSpPr>
          <p:cNvPr id="3" name="Content Placeholder 2"/>
          <p:cNvSpPr>
            <a:spLocks noGrp="1"/>
          </p:cNvSpPr>
          <p:nvPr>
            <p:ph idx="1"/>
          </p:nvPr>
        </p:nvSpPr>
        <p:spPr/>
        <p:txBody>
          <a:bodyPr/>
          <a:lstStyle/>
          <a:p>
            <a:r>
              <a:rPr lang="en-US" dirty="0" smtClean="0"/>
              <a:t>Prokaryotes (bacteria and </a:t>
            </a:r>
            <a:r>
              <a:rPr lang="en-US" dirty="0" err="1" smtClean="0"/>
              <a:t>archaea</a:t>
            </a:r>
            <a:r>
              <a:rPr lang="en-US" dirty="0" smtClean="0"/>
              <a:t>) reproduce by a type of cell division called </a:t>
            </a:r>
            <a:r>
              <a:rPr lang="en-US" b="1" dirty="0" smtClean="0"/>
              <a:t>binary fission</a:t>
            </a:r>
          </a:p>
          <a:p>
            <a:r>
              <a:rPr lang="en-US" dirty="0" smtClean="0"/>
              <a:t>In binary fission, the chromosome replicates (beginning at the </a:t>
            </a:r>
            <a:r>
              <a:rPr lang="en-US" b="1" dirty="0" smtClean="0"/>
              <a:t>origin of replication</a:t>
            </a:r>
            <a:r>
              <a:rPr lang="en-US" dirty="0" smtClean="0"/>
              <a:t>), and the two daughter chromosomes actively move apart</a:t>
            </a:r>
          </a:p>
          <a:p>
            <a:r>
              <a:rPr lang="en-US" dirty="0" smtClean="0"/>
              <a:t>The plasma membrane pinches inward, dividing the cell into two</a:t>
            </a:r>
            <a:endParaRPr lang="en-US" dirty="0"/>
          </a:p>
        </p:txBody>
      </p:sp>
    </p:spTree>
    <p:extLst>
      <p:ext uri="{BB962C8B-B14F-4D97-AF65-F5344CB8AC3E}">
        <p14:creationId xmlns:p14="http://schemas.microsoft.com/office/powerpoint/2010/main" val="1755976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2BinaryFission_1-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168" y="136338"/>
            <a:ext cx="6455664"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12.12-1</a:t>
            </a:r>
            <a:endParaRPr lang="en-US" sz="1200" dirty="0">
              <a:latin typeface="Arial" charset="0"/>
            </a:endParaRPr>
          </a:p>
        </p:txBody>
      </p:sp>
      <p:sp>
        <p:nvSpPr>
          <p:cNvPr id="138" name="Text Box 31"/>
          <p:cNvSpPr txBox="1">
            <a:spLocks noChangeArrowheads="1"/>
          </p:cNvSpPr>
          <p:nvPr/>
        </p:nvSpPr>
        <p:spPr bwMode="auto">
          <a:xfrm>
            <a:off x="1749704" y="1330143"/>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replication</a:t>
            </a:r>
            <a:br>
              <a:rPr lang="en-US" sz="1700" dirty="0" smtClean="0">
                <a:solidFill>
                  <a:srgbClr val="000000"/>
                </a:solidFill>
                <a:latin typeface="Arial" charset="0"/>
              </a:rPr>
            </a:br>
            <a:r>
              <a:rPr lang="en-US" sz="1700" dirty="0" smtClean="0">
                <a:solidFill>
                  <a:srgbClr val="000000"/>
                </a:solidFill>
                <a:latin typeface="Arial" charset="0"/>
              </a:rPr>
              <a:t>begins.</a:t>
            </a:r>
            <a:endParaRPr lang="en-US" sz="1700" dirty="0">
              <a:solidFill>
                <a:srgbClr val="000000"/>
              </a:solidFill>
              <a:latin typeface="Arial" charset="0"/>
            </a:endParaRPr>
          </a:p>
        </p:txBody>
      </p:sp>
      <p:cxnSp>
        <p:nvCxnSpPr>
          <p:cNvPr id="4" name="Straight Connector 3"/>
          <p:cNvCxnSpPr/>
          <p:nvPr/>
        </p:nvCxnSpPr>
        <p:spPr bwMode="auto">
          <a:xfrm>
            <a:off x="4632317" y="289510"/>
            <a:ext cx="663965" cy="18914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flipV="1">
            <a:off x="6072195" y="274069"/>
            <a:ext cx="370585" cy="7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6326972" y="663942"/>
            <a:ext cx="254778" cy="772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967968" y="752725"/>
            <a:ext cx="320402" cy="38987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4902535" y="1752498"/>
            <a:ext cx="308821" cy="28178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898675" y="1752498"/>
            <a:ext cx="343563" cy="1659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31"/>
          <p:cNvSpPr txBox="1">
            <a:spLocks noChangeArrowheads="1"/>
          </p:cNvSpPr>
          <p:nvPr/>
        </p:nvSpPr>
        <p:spPr bwMode="auto">
          <a:xfrm>
            <a:off x="3641235" y="152315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Two copies</a:t>
            </a:r>
            <a:br>
              <a:rPr lang="en-US" sz="1700" dirty="0" smtClean="0">
                <a:solidFill>
                  <a:srgbClr val="000000"/>
                </a:solidFill>
                <a:latin typeface="Arial" charset="0"/>
              </a:rPr>
            </a:br>
            <a:r>
              <a:rPr lang="en-US" sz="1700" dirty="0" smtClean="0">
                <a:solidFill>
                  <a:srgbClr val="000000"/>
                </a:solidFill>
                <a:latin typeface="Arial" charset="0"/>
              </a:rPr>
              <a:t>of origin</a:t>
            </a:r>
            <a:endParaRPr lang="en-US" sz="1700" dirty="0">
              <a:solidFill>
                <a:srgbClr val="000000"/>
              </a:solidFill>
              <a:latin typeface="Arial" charset="0"/>
            </a:endParaRPr>
          </a:p>
        </p:txBody>
      </p:sp>
      <p:sp>
        <p:nvSpPr>
          <p:cNvPr id="19" name="Text Box 31"/>
          <p:cNvSpPr txBox="1">
            <a:spLocks noChangeArrowheads="1"/>
          </p:cNvSpPr>
          <p:nvPr/>
        </p:nvSpPr>
        <p:spPr bwMode="auto">
          <a:xfrm>
            <a:off x="4417148" y="95571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i="1" dirty="0" smtClean="0">
                <a:solidFill>
                  <a:srgbClr val="000000"/>
                </a:solidFill>
                <a:latin typeface="Arial" charset="0"/>
              </a:rPr>
              <a:t>E. coli </a:t>
            </a:r>
            <a:r>
              <a:rPr lang="en-US" sz="1700" dirty="0" smtClean="0">
                <a:solidFill>
                  <a:srgbClr val="000000"/>
                </a:solidFill>
                <a:latin typeface="Arial" charset="0"/>
              </a:rPr>
              <a:t>cell</a:t>
            </a:r>
            <a:endParaRPr lang="en-US" sz="1700" dirty="0">
              <a:solidFill>
                <a:srgbClr val="000000"/>
              </a:solidFill>
              <a:latin typeface="Arial" charset="0"/>
            </a:endParaRPr>
          </a:p>
        </p:txBody>
      </p:sp>
      <p:sp>
        <p:nvSpPr>
          <p:cNvPr id="20" name="Text Box 31"/>
          <p:cNvSpPr txBox="1">
            <a:spLocks noChangeArrowheads="1"/>
          </p:cNvSpPr>
          <p:nvPr/>
        </p:nvSpPr>
        <p:spPr bwMode="auto">
          <a:xfrm>
            <a:off x="3606490" y="14508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 of</a:t>
            </a:r>
            <a:br>
              <a:rPr lang="en-US" sz="1700" dirty="0" smtClean="0">
                <a:solidFill>
                  <a:srgbClr val="000000"/>
                </a:solidFill>
                <a:latin typeface="Arial" charset="0"/>
              </a:rPr>
            </a:br>
            <a:r>
              <a:rPr lang="en-US" sz="1700" dirty="0" smtClean="0">
                <a:solidFill>
                  <a:srgbClr val="000000"/>
                </a:solidFill>
                <a:latin typeface="Arial" charset="0"/>
              </a:rPr>
              <a:t>replication</a:t>
            </a:r>
            <a:endParaRPr lang="en-US" sz="1700" dirty="0">
              <a:solidFill>
                <a:srgbClr val="000000"/>
              </a:solidFill>
              <a:latin typeface="Arial" charset="0"/>
            </a:endParaRPr>
          </a:p>
        </p:txBody>
      </p:sp>
      <p:sp>
        <p:nvSpPr>
          <p:cNvPr id="21" name="Text Box 31"/>
          <p:cNvSpPr txBox="1">
            <a:spLocks noChangeArrowheads="1"/>
          </p:cNvSpPr>
          <p:nvPr/>
        </p:nvSpPr>
        <p:spPr bwMode="auto">
          <a:xfrm>
            <a:off x="6490107" y="12192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Cell wall</a:t>
            </a:r>
            <a:endParaRPr lang="en-US" sz="1700" dirty="0">
              <a:solidFill>
                <a:srgbClr val="000000"/>
              </a:solidFill>
              <a:latin typeface="Arial" charset="0"/>
            </a:endParaRPr>
          </a:p>
        </p:txBody>
      </p:sp>
      <p:sp>
        <p:nvSpPr>
          <p:cNvPr id="22" name="Text Box 31"/>
          <p:cNvSpPr txBox="1">
            <a:spLocks noChangeArrowheads="1"/>
          </p:cNvSpPr>
          <p:nvPr/>
        </p:nvSpPr>
        <p:spPr bwMode="auto">
          <a:xfrm>
            <a:off x="6602055" y="51951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Plasma</a:t>
            </a:r>
            <a:br>
              <a:rPr lang="en-US" sz="1700" dirty="0" smtClean="0">
                <a:solidFill>
                  <a:srgbClr val="000000"/>
                </a:solidFill>
                <a:latin typeface="Arial" charset="0"/>
              </a:rPr>
            </a:br>
            <a:r>
              <a:rPr lang="en-US" sz="1700" dirty="0" smtClean="0">
                <a:solidFill>
                  <a:srgbClr val="000000"/>
                </a:solidFill>
                <a:latin typeface="Arial" charset="0"/>
              </a:rPr>
              <a:t>membrane</a:t>
            </a:r>
            <a:endParaRPr lang="en-US" sz="1700" dirty="0">
              <a:solidFill>
                <a:srgbClr val="000000"/>
              </a:solidFill>
              <a:latin typeface="Arial" charset="0"/>
            </a:endParaRPr>
          </a:p>
        </p:txBody>
      </p:sp>
      <p:sp>
        <p:nvSpPr>
          <p:cNvPr id="23" name="Text Box 31"/>
          <p:cNvSpPr txBox="1">
            <a:spLocks noChangeArrowheads="1"/>
          </p:cNvSpPr>
          <p:nvPr/>
        </p:nvSpPr>
        <p:spPr bwMode="auto">
          <a:xfrm>
            <a:off x="6073199" y="110626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Bacterial</a:t>
            </a:r>
            <a:br>
              <a:rPr lang="en-US" sz="1700" dirty="0" smtClean="0">
                <a:solidFill>
                  <a:srgbClr val="000000"/>
                </a:solidFill>
                <a:latin typeface="Arial" charset="0"/>
              </a:rPr>
            </a:br>
            <a:r>
              <a:rPr lang="en-US" sz="1700" dirty="0" smtClean="0">
                <a:solidFill>
                  <a:srgbClr val="000000"/>
                </a:solidFill>
                <a:latin typeface="Arial" charset="0"/>
              </a:rPr>
              <a:t>chromosome</a:t>
            </a:r>
            <a:endParaRPr lang="en-US" sz="1700" dirty="0">
              <a:solidFill>
                <a:srgbClr val="000000"/>
              </a:solidFill>
              <a:latin typeface="Arial" charset="0"/>
            </a:endParaRPr>
          </a:p>
        </p:txBody>
      </p:sp>
      <p:grpSp>
        <p:nvGrpSpPr>
          <p:cNvPr id="26" name="Group 25"/>
          <p:cNvGrpSpPr/>
          <p:nvPr/>
        </p:nvGrpSpPr>
        <p:grpSpPr>
          <a:xfrm>
            <a:off x="1376507" y="1335975"/>
            <a:ext cx="312593" cy="261896"/>
            <a:chOff x="1376507" y="1663000"/>
            <a:chExt cx="312593" cy="261896"/>
          </a:xfrm>
        </p:grpSpPr>
        <p:sp>
          <p:nvSpPr>
            <p:cNvPr id="28" name="Oval 27"/>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spTree>
    <p:extLst>
      <p:ext uri="{BB962C8B-B14F-4D97-AF65-F5344CB8AC3E}">
        <p14:creationId xmlns:p14="http://schemas.microsoft.com/office/powerpoint/2010/main" val="200216455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2BinaryFission_2-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168" y="136338"/>
            <a:ext cx="6455664"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12.12-2</a:t>
            </a:r>
            <a:endParaRPr lang="en-US" sz="1200" dirty="0">
              <a:latin typeface="Arial" charset="0"/>
            </a:endParaRPr>
          </a:p>
        </p:txBody>
      </p:sp>
      <p:sp>
        <p:nvSpPr>
          <p:cNvPr id="5" name="Text Box 31"/>
          <p:cNvSpPr txBox="1">
            <a:spLocks noChangeArrowheads="1"/>
          </p:cNvSpPr>
          <p:nvPr/>
        </p:nvSpPr>
        <p:spPr bwMode="auto">
          <a:xfrm>
            <a:off x="1749704" y="1330143"/>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replication</a:t>
            </a:r>
            <a:br>
              <a:rPr lang="en-US" sz="1700" dirty="0" smtClean="0">
                <a:solidFill>
                  <a:srgbClr val="000000"/>
                </a:solidFill>
                <a:latin typeface="Arial" charset="0"/>
              </a:rPr>
            </a:br>
            <a:r>
              <a:rPr lang="en-US" sz="1700" dirty="0" smtClean="0">
                <a:solidFill>
                  <a:srgbClr val="000000"/>
                </a:solidFill>
                <a:latin typeface="Arial" charset="0"/>
              </a:rPr>
              <a:t>begins.</a:t>
            </a:r>
            <a:endParaRPr lang="en-US" sz="1700" dirty="0">
              <a:solidFill>
                <a:srgbClr val="000000"/>
              </a:solidFill>
              <a:latin typeface="Arial" charset="0"/>
            </a:endParaRPr>
          </a:p>
        </p:txBody>
      </p:sp>
      <p:cxnSp>
        <p:nvCxnSpPr>
          <p:cNvPr id="6" name="Straight Connector 5"/>
          <p:cNvCxnSpPr/>
          <p:nvPr/>
        </p:nvCxnSpPr>
        <p:spPr bwMode="auto">
          <a:xfrm>
            <a:off x="4632317" y="289510"/>
            <a:ext cx="663965" cy="18914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6072195" y="274069"/>
            <a:ext cx="370585" cy="7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6326972" y="663942"/>
            <a:ext cx="254778" cy="772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5967968" y="752725"/>
            <a:ext cx="320402" cy="38987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902535" y="1752498"/>
            <a:ext cx="308821" cy="28178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4898675" y="1752498"/>
            <a:ext cx="343563" cy="1659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3641235" y="152315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Two copies</a:t>
            </a:r>
            <a:br>
              <a:rPr lang="en-US" sz="1700" dirty="0" smtClean="0">
                <a:solidFill>
                  <a:srgbClr val="000000"/>
                </a:solidFill>
                <a:latin typeface="Arial" charset="0"/>
              </a:rPr>
            </a:br>
            <a:r>
              <a:rPr lang="en-US" sz="1700" dirty="0" smtClean="0">
                <a:solidFill>
                  <a:srgbClr val="000000"/>
                </a:solidFill>
                <a:latin typeface="Arial" charset="0"/>
              </a:rPr>
              <a:t>of origin</a:t>
            </a:r>
            <a:endParaRPr lang="en-US" sz="1700" dirty="0">
              <a:solidFill>
                <a:srgbClr val="000000"/>
              </a:solidFill>
              <a:latin typeface="Arial" charset="0"/>
            </a:endParaRPr>
          </a:p>
        </p:txBody>
      </p:sp>
      <p:sp>
        <p:nvSpPr>
          <p:cNvPr id="13" name="Text Box 31"/>
          <p:cNvSpPr txBox="1">
            <a:spLocks noChangeArrowheads="1"/>
          </p:cNvSpPr>
          <p:nvPr/>
        </p:nvSpPr>
        <p:spPr bwMode="auto">
          <a:xfrm>
            <a:off x="4417148" y="95571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i="1" dirty="0" smtClean="0">
                <a:solidFill>
                  <a:srgbClr val="000000"/>
                </a:solidFill>
                <a:latin typeface="Arial" charset="0"/>
              </a:rPr>
              <a:t>E. coli </a:t>
            </a:r>
            <a:r>
              <a:rPr lang="en-US" sz="1700" dirty="0" smtClean="0">
                <a:solidFill>
                  <a:srgbClr val="000000"/>
                </a:solidFill>
                <a:latin typeface="Arial" charset="0"/>
              </a:rPr>
              <a:t>cell</a:t>
            </a:r>
            <a:endParaRPr lang="en-US" sz="1700" dirty="0">
              <a:solidFill>
                <a:srgbClr val="000000"/>
              </a:solidFill>
              <a:latin typeface="Arial" charset="0"/>
            </a:endParaRPr>
          </a:p>
        </p:txBody>
      </p:sp>
      <p:sp>
        <p:nvSpPr>
          <p:cNvPr id="14" name="Text Box 31"/>
          <p:cNvSpPr txBox="1">
            <a:spLocks noChangeArrowheads="1"/>
          </p:cNvSpPr>
          <p:nvPr/>
        </p:nvSpPr>
        <p:spPr bwMode="auto">
          <a:xfrm>
            <a:off x="3606490" y="14508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 of</a:t>
            </a:r>
            <a:br>
              <a:rPr lang="en-US" sz="1700" dirty="0" smtClean="0">
                <a:solidFill>
                  <a:srgbClr val="000000"/>
                </a:solidFill>
                <a:latin typeface="Arial" charset="0"/>
              </a:rPr>
            </a:br>
            <a:r>
              <a:rPr lang="en-US" sz="1700" dirty="0" smtClean="0">
                <a:solidFill>
                  <a:srgbClr val="000000"/>
                </a:solidFill>
                <a:latin typeface="Arial" charset="0"/>
              </a:rPr>
              <a:t>replication</a:t>
            </a:r>
            <a:endParaRPr lang="en-US" sz="1700" dirty="0">
              <a:solidFill>
                <a:srgbClr val="000000"/>
              </a:solidFill>
              <a:latin typeface="Arial" charset="0"/>
            </a:endParaRPr>
          </a:p>
        </p:txBody>
      </p:sp>
      <p:sp>
        <p:nvSpPr>
          <p:cNvPr id="15" name="Text Box 31"/>
          <p:cNvSpPr txBox="1">
            <a:spLocks noChangeArrowheads="1"/>
          </p:cNvSpPr>
          <p:nvPr/>
        </p:nvSpPr>
        <p:spPr bwMode="auto">
          <a:xfrm>
            <a:off x="6490107" y="12192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Cell wall</a:t>
            </a:r>
            <a:endParaRPr lang="en-US" sz="1700" dirty="0">
              <a:solidFill>
                <a:srgbClr val="000000"/>
              </a:solidFill>
              <a:latin typeface="Arial" charset="0"/>
            </a:endParaRPr>
          </a:p>
        </p:txBody>
      </p:sp>
      <p:sp>
        <p:nvSpPr>
          <p:cNvPr id="16" name="Text Box 31"/>
          <p:cNvSpPr txBox="1">
            <a:spLocks noChangeArrowheads="1"/>
          </p:cNvSpPr>
          <p:nvPr/>
        </p:nvSpPr>
        <p:spPr bwMode="auto">
          <a:xfrm>
            <a:off x="6602055" y="51951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Plasma</a:t>
            </a:r>
            <a:br>
              <a:rPr lang="en-US" sz="1700" dirty="0" smtClean="0">
                <a:solidFill>
                  <a:srgbClr val="000000"/>
                </a:solidFill>
                <a:latin typeface="Arial" charset="0"/>
              </a:rPr>
            </a:br>
            <a:r>
              <a:rPr lang="en-US" sz="1700" dirty="0" smtClean="0">
                <a:solidFill>
                  <a:srgbClr val="000000"/>
                </a:solidFill>
                <a:latin typeface="Arial" charset="0"/>
              </a:rPr>
              <a:t>membrane</a:t>
            </a:r>
            <a:endParaRPr lang="en-US" sz="1700" dirty="0">
              <a:solidFill>
                <a:srgbClr val="000000"/>
              </a:solidFill>
              <a:latin typeface="Arial" charset="0"/>
            </a:endParaRPr>
          </a:p>
        </p:txBody>
      </p:sp>
      <p:sp>
        <p:nvSpPr>
          <p:cNvPr id="17" name="Text Box 31"/>
          <p:cNvSpPr txBox="1">
            <a:spLocks noChangeArrowheads="1"/>
          </p:cNvSpPr>
          <p:nvPr/>
        </p:nvSpPr>
        <p:spPr bwMode="auto">
          <a:xfrm>
            <a:off x="6073199" y="110626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Bacterial</a:t>
            </a:r>
            <a:br>
              <a:rPr lang="en-US" sz="1700" dirty="0" smtClean="0">
                <a:solidFill>
                  <a:srgbClr val="000000"/>
                </a:solidFill>
                <a:latin typeface="Arial" charset="0"/>
              </a:rPr>
            </a:br>
            <a:r>
              <a:rPr lang="en-US" sz="1700" dirty="0" smtClean="0">
                <a:solidFill>
                  <a:srgbClr val="000000"/>
                </a:solidFill>
                <a:latin typeface="Arial" charset="0"/>
              </a:rPr>
              <a:t>chromosome</a:t>
            </a:r>
            <a:endParaRPr lang="en-US" sz="1700" dirty="0">
              <a:solidFill>
                <a:srgbClr val="000000"/>
              </a:solidFill>
              <a:latin typeface="Arial" charset="0"/>
            </a:endParaRPr>
          </a:p>
        </p:txBody>
      </p:sp>
      <p:grpSp>
        <p:nvGrpSpPr>
          <p:cNvPr id="18" name="Group 17"/>
          <p:cNvGrpSpPr/>
          <p:nvPr/>
        </p:nvGrpSpPr>
        <p:grpSpPr>
          <a:xfrm>
            <a:off x="1376507" y="1335975"/>
            <a:ext cx="312593" cy="261896"/>
            <a:chOff x="1376507" y="1663000"/>
            <a:chExt cx="312593" cy="261896"/>
          </a:xfrm>
        </p:grpSpPr>
        <p:sp>
          <p:nvSpPr>
            <p:cNvPr id="19" name="Oval 18"/>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grpSp>
        <p:nvGrpSpPr>
          <p:cNvPr id="21" name="Group 20"/>
          <p:cNvGrpSpPr/>
          <p:nvPr/>
        </p:nvGrpSpPr>
        <p:grpSpPr>
          <a:xfrm>
            <a:off x="1371678" y="2958428"/>
            <a:ext cx="312593" cy="261896"/>
            <a:chOff x="1376507" y="1663000"/>
            <a:chExt cx="312593" cy="261896"/>
          </a:xfrm>
        </p:grpSpPr>
        <p:sp>
          <p:nvSpPr>
            <p:cNvPr id="22" name="Oval 21"/>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2</a:t>
              </a:r>
              <a:endParaRPr lang="en-US" sz="1600" dirty="0">
                <a:solidFill>
                  <a:srgbClr val="FFFFFF"/>
                </a:solidFill>
                <a:latin typeface="Arial" charset="0"/>
              </a:endParaRPr>
            </a:p>
          </p:txBody>
        </p:sp>
      </p:grpSp>
      <p:cxnSp>
        <p:nvCxnSpPr>
          <p:cNvPr id="4" name="Straight Connector 3"/>
          <p:cNvCxnSpPr/>
          <p:nvPr/>
        </p:nvCxnSpPr>
        <p:spPr bwMode="auto">
          <a:xfrm>
            <a:off x="4843320" y="3211104"/>
            <a:ext cx="338018" cy="15451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V="1">
            <a:off x="6296799" y="3186960"/>
            <a:ext cx="275244" cy="21246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 Box 31"/>
          <p:cNvSpPr txBox="1">
            <a:spLocks noChangeArrowheads="1"/>
          </p:cNvSpPr>
          <p:nvPr/>
        </p:nvSpPr>
        <p:spPr bwMode="auto">
          <a:xfrm>
            <a:off x="4201241" y="2932243"/>
            <a:ext cx="72417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a:t>
            </a:r>
            <a:endParaRPr lang="en-US" sz="1700" dirty="0">
              <a:solidFill>
                <a:srgbClr val="000000"/>
              </a:solidFill>
              <a:latin typeface="Arial" charset="0"/>
            </a:endParaRPr>
          </a:p>
        </p:txBody>
      </p:sp>
      <p:sp>
        <p:nvSpPr>
          <p:cNvPr id="29" name="Text Box 31"/>
          <p:cNvSpPr txBox="1">
            <a:spLocks noChangeArrowheads="1"/>
          </p:cNvSpPr>
          <p:nvPr/>
        </p:nvSpPr>
        <p:spPr bwMode="auto">
          <a:xfrm>
            <a:off x="6494936" y="293707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a:t>
            </a:r>
            <a:endParaRPr lang="en-US" sz="1700" dirty="0">
              <a:solidFill>
                <a:srgbClr val="000000"/>
              </a:solidFill>
              <a:latin typeface="Arial" charset="0"/>
            </a:endParaRPr>
          </a:p>
        </p:txBody>
      </p:sp>
      <p:sp>
        <p:nvSpPr>
          <p:cNvPr id="30" name="Text Box 31"/>
          <p:cNvSpPr txBox="1">
            <a:spLocks noChangeArrowheads="1"/>
          </p:cNvSpPr>
          <p:nvPr/>
        </p:nvSpPr>
        <p:spPr bwMode="auto">
          <a:xfrm>
            <a:off x="1764191" y="295259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One copy of the</a:t>
            </a:r>
            <a:br>
              <a:rPr lang="en-US" sz="1700" dirty="0" smtClean="0">
                <a:solidFill>
                  <a:srgbClr val="000000"/>
                </a:solidFill>
                <a:latin typeface="Arial" charset="0"/>
              </a:rPr>
            </a:br>
            <a:r>
              <a:rPr lang="en-US" sz="1700" dirty="0" smtClean="0">
                <a:solidFill>
                  <a:srgbClr val="000000"/>
                </a:solidFill>
                <a:latin typeface="Arial" charset="0"/>
              </a:rPr>
              <a:t>origin is now at</a:t>
            </a:r>
            <a:br>
              <a:rPr lang="en-US" sz="1700" dirty="0" smtClean="0">
                <a:solidFill>
                  <a:srgbClr val="000000"/>
                </a:solidFill>
                <a:latin typeface="Arial" charset="0"/>
              </a:rPr>
            </a:br>
            <a:r>
              <a:rPr lang="en-US" sz="1700" dirty="0" smtClean="0">
                <a:solidFill>
                  <a:srgbClr val="000000"/>
                </a:solidFill>
                <a:latin typeface="Arial" charset="0"/>
              </a:rPr>
              <a:t>each end of the</a:t>
            </a:r>
            <a:br>
              <a:rPr lang="en-US" sz="1700" dirty="0" smtClean="0">
                <a:solidFill>
                  <a:srgbClr val="000000"/>
                </a:solidFill>
                <a:latin typeface="Arial" charset="0"/>
              </a:rPr>
            </a:br>
            <a:r>
              <a:rPr lang="en-US" sz="1700" dirty="0" smtClean="0">
                <a:solidFill>
                  <a:srgbClr val="000000"/>
                </a:solidFill>
                <a:latin typeface="Arial" charset="0"/>
              </a:rPr>
              <a:t>cell.</a:t>
            </a:r>
            <a:endParaRPr lang="en-US" sz="1700" dirty="0">
              <a:solidFill>
                <a:srgbClr val="000000"/>
              </a:solidFill>
              <a:latin typeface="Arial" charset="0"/>
            </a:endParaRPr>
          </a:p>
        </p:txBody>
      </p:sp>
    </p:spTree>
    <p:extLst>
      <p:ext uri="{BB962C8B-B14F-4D97-AF65-F5344CB8AC3E}">
        <p14:creationId xmlns:p14="http://schemas.microsoft.com/office/powerpoint/2010/main" val="38503155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2BinaryFission_3-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168" y="136338"/>
            <a:ext cx="6455664"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12.12-3</a:t>
            </a:r>
            <a:endParaRPr lang="en-US" sz="1200" dirty="0">
              <a:latin typeface="Arial" charset="0"/>
            </a:endParaRPr>
          </a:p>
        </p:txBody>
      </p:sp>
      <p:sp>
        <p:nvSpPr>
          <p:cNvPr id="5" name="Text Box 31"/>
          <p:cNvSpPr txBox="1">
            <a:spLocks noChangeArrowheads="1"/>
          </p:cNvSpPr>
          <p:nvPr/>
        </p:nvSpPr>
        <p:spPr bwMode="auto">
          <a:xfrm>
            <a:off x="1749704" y="1330143"/>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replication</a:t>
            </a:r>
            <a:br>
              <a:rPr lang="en-US" sz="1700" dirty="0" smtClean="0">
                <a:solidFill>
                  <a:srgbClr val="000000"/>
                </a:solidFill>
                <a:latin typeface="Arial" charset="0"/>
              </a:rPr>
            </a:br>
            <a:r>
              <a:rPr lang="en-US" sz="1700" dirty="0" smtClean="0">
                <a:solidFill>
                  <a:srgbClr val="000000"/>
                </a:solidFill>
                <a:latin typeface="Arial" charset="0"/>
              </a:rPr>
              <a:t>begins.</a:t>
            </a:r>
            <a:endParaRPr lang="en-US" sz="1700" dirty="0">
              <a:solidFill>
                <a:srgbClr val="000000"/>
              </a:solidFill>
              <a:latin typeface="Arial" charset="0"/>
            </a:endParaRPr>
          </a:p>
        </p:txBody>
      </p:sp>
      <p:cxnSp>
        <p:nvCxnSpPr>
          <p:cNvPr id="6" name="Straight Connector 5"/>
          <p:cNvCxnSpPr/>
          <p:nvPr/>
        </p:nvCxnSpPr>
        <p:spPr bwMode="auto">
          <a:xfrm>
            <a:off x="4632317" y="289510"/>
            <a:ext cx="663965" cy="18914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6072195" y="274069"/>
            <a:ext cx="370585" cy="7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6326972" y="663942"/>
            <a:ext cx="254778" cy="772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5967968" y="752725"/>
            <a:ext cx="320402" cy="38987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902535" y="1752498"/>
            <a:ext cx="308821" cy="28178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4898675" y="1752498"/>
            <a:ext cx="343563" cy="1659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3641235" y="152315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Two copies</a:t>
            </a:r>
            <a:br>
              <a:rPr lang="en-US" sz="1700" dirty="0" smtClean="0">
                <a:solidFill>
                  <a:srgbClr val="000000"/>
                </a:solidFill>
                <a:latin typeface="Arial" charset="0"/>
              </a:rPr>
            </a:br>
            <a:r>
              <a:rPr lang="en-US" sz="1700" dirty="0" smtClean="0">
                <a:solidFill>
                  <a:srgbClr val="000000"/>
                </a:solidFill>
                <a:latin typeface="Arial" charset="0"/>
              </a:rPr>
              <a:t>of origin</a:t>
            </a:r>
            <a:endParaRPr lang="en-US" sz="1700" dirty="0">
              <a:solidFill>
                <a:srgbClr val="000000"/>
              </a:solidFill>
              <a:latin typeface="Arial" charset="0"/>
            </a:endParaRPr>
          </a:p>
        </p:txBody>
      </p:sp>
      <p:sp>
        <p:nvSpPr>
          <p:cNvPr id="13" name="Text Box 31"/>
          <p:cNvSpPr txBox="1">
            <a:spLocks noChangeArrowheads="1"/>
          </p:cNvSpPr>
          <p:nvPr/>
        </p:nvSpPr>
        <p:spPr bwMode="auto">
          <a:xfrm>
            <a:off x="4417148" y="95571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i="1" dirty="0" smtClean="0">
                <a:solidFill>
                  <a:srgbClr val="000000"/>
                </a:solidFill>
                <a:latin typeface="Arial" charset="0"/>
              </a:rPr>
              <a:t>E. coli </a:t>
            </a:r>
            <a:r>
              <a:rPr lang="en-US" sz="1700" dirty="0" smtClean="0">
                <a:solidFill>
                  <a:srgbClr val="000000"/>
                </a:solidFill>
                <a:latin typeface="Arial" charset="0"/>
              </a:rPr>
              <a:t>cell</a:t>
            </a:r>
            <a:endParaRPr lang="en-US" sz="1700" dirty="0">
              <a:solidFill>
                <a:srgbClr val="000000"/>
              </a:solidFill>
              <a:latin typeface="Arial" charset="0"/>
            </a:endParaRPr>
          </a:p>
        </p:txBody>
      </p:sp>
      <p:sp>
        <p:nvSpPr>
          <p:cNvPr id="14" name="Text Box 31"/>
          <p:cNvSpPr txBox="1">
            <a:spLocks noChangeArrowheads="1"/>
          </p:cNvSpPr>
          <p:nvPr/>
        </p:nvSpPr>
        <p:spPr bwMode="auto">
          <a:xfrm>
            <a:off x="3606490" y="14508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 of</a:t>
            </a:r>
            <a:br>
              <a:rPr lang="en-US" sz="1700" dirty="0" smtClean="0">
                <a:solidFill>
                  <a:srgbClr val="000000"/>
                </a:solidFill>
                <a:latin typeface="Arial" charset="0"/>
              </a:rPr>
            </a:br>
            <a:r>
              <a:rPr lang="en-US" sz="1700" dirty="0" smtClean="0">
                <a:solidFill>
                  <a:srgbClr val="000000"/>
                </a:solidFill>
                <a:latin typeface="Arial" charset="0"/>
              </a:rPr>
              <a:t>replication</a:t>
            </a:r>
            <a:endParaRPr lang="en-US" sz="1700" dirty="0">
              <a:solidFill>
                <a:srgbClr val="000000"/>
              </a:solidFill>
              <a:latin typeface="Arial" charset="0"/>
            </a:endParaRPr>
          </a:p>
        </p:txBody>
      </p:sp>
      <p:sp>
        <p:nvSpPr>
          <p:cNvPr id="15" name="Text Box 31"/>
          <p:cNvSpPr txBox="1">
            <a:spLocks noChangeArrowheads="1"/>
          </p:cNvSpPr>
          <p:nvPr/>
        </p:nvSpPr>
        <p:spPr bwMode="auto">
          <a:xfrm>
            <a:off x="6490107" y="12192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Cell wall</a:t>
            </a:r>
            <a:endParaRPr lang="en-US" sz="1700" dirty="0">
              <a:solidFill>
                <a:srgbClr val="000000"/>
              </a:solidFill>
              <a:latin typeface="Arial" charset="0"/>
            </a:endParaRPr>
          </a:p>
        </p:txBody>
      </p:sp>
      <p:sp>
        <p:nvSpPr>
          <p:cNvPr id="16" name="Text Box 31"/>
          <p:cNvSpPr txBox="1">
            <a:spLocks noChangeArrowheads="1"/>
          </p:cNvSpPr>
          <p:nvPr/>
        </p:nvSpPr>
        <p:spPr bwMode="auto">
          <a:xfrm>
            <a:off x="6602055" y="51951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Plasma</a:t>
            </a:r>
            <a:br>
              <a:rPr lang="en-US" sz="1700" dirty="0" smtClean="0">
                <a:solidFill>
                  <a:srgbClr val="000000"/>
                </a:solidFill>
                <a:latin typeface="Arial" charset="0"/>
              </a:rPr>
            </a:br>
            <a:r>
              <a:rPr lang="en-US" sz="1700" dirty="0" smtClean="0">
                <a:solidFill>
                  <a:srgbClr val="000000"/>
                </a:solidFill>
                <a:latin typeface="Arial" charset="0"/>
              </a:rPr>
              <a:t>membrane</a:t>
            </a:r>
            <a:endParaRPr lang="en-US" sz="1700" dirty="0">
              <a:solidFill>
                <a:srgbClr val="000000"/>
              </a:solidFill>
              <a:latin typeface="Arial" charset="0"/>
            </a:endParaRPr>
          </a:p>
        </p:txBody>
      </p:sp>
      <p:sp>
        <p:nvSpPr>
          <p:cNvPr id="17" name="Text Box 31"/>
          <p:cNvSpPr txBox="1">
            <a:spLocks noChangeArrowheads="1"/>
          </p:cNvSpPr>
          <p:nvPr/>
        </p:nvSpPr>
        <p:spPr bwMode="auto">
          <a:xfrm>
            <a:off x="6073199" y="110626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Bacterial</a:t>
            </a:r>
            <a:br>
              <a:rPr lang="en-US" sz="1700" dirty="0" smtClean="0">
                <a:solidFill>
                  <a:srgbClr val="000000"/>
                </a:solidFill>
                <a:latin typeface="Arial" charset="0"/>
              </a:rPr>
            </a:br>
            <a:r>
              <a:rPr lang="en-US" sz="1700" dirty="0" smtClean="0">
                <a:solidFill>
                  <a:srgbClr val="000000"/>
                </a:solidFill>
                <a:latin typeface="Arial" charset="0"/>
              </a:rPr>
              <a:t>chromosome</a:t>
            </a:r>
            <a:endParaRPr lang="en-US" sz="1700" dirty="0">
              <a:solidFill>
                <a:srgbClr val="000000"/>
              </a:solidFill>
              <a:latin typeface="Arial" charset="0"/>
            </a:endParaRPr>
          </a:p>
        </p:txBody>
      </p:sp>
      <p:grpSp>
        <p:nvGrpSpPr>
          <p:cNvPr id="18" name="Group 17"/>
          <p:cNvGrpSpPr/>
          <p:nvPr/>
        </p:nvGrpSpPr>
        <p:grpSpPr>
          <a:xfrm>
            <a:off x="1376507" y="1335975"/>
            <a:ext cx="312593" cy="261896"/>
            <a:chOff x="1376507" y="1663000"/>
            <a:chExt cx="312593" cy="261896"/>
          </a:xfrm>
        </p:grpSpPr>
        <p:sp>
          <p:nvSpPr>
            <p:cNvPr id="19" name="Oval 18"/>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grpSp>
        <p:nvGrpSpPr>
          <p:cNvPr id="21" name="Group 20"/>
          <p:cNvGrpSpPr/>
          <p:nvPr/>
        </p:nvGrpSpPr>
        <p:grpSpPr>
          <a:xfrm>
            <a:off x="1371678" y="2958428"/>
            <a:ext cx="312593" cy="261896"/>
            <a:chOff x="1376507" y="1663000"/>
            <a:chExt cx="312593" cy="261896"/>
          </a:xfrm>
        </p:grpSpPr>
        <p:sp>
          <p:nvSpPr>
            <p:cNvPr id="22" name="Oval 21"/>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2</a:t>
              </a:r>
              <a:endParaRPr lang="en-US" sz="1600" dirty="0">
                <a:solidFill>
                  <a:srgbClr val="FFFFFF"/>
                </a:solidFill>
                <a:latin typeface="Arial" charset="0"/>
              </a:endParaRPr>
            </a:p>
          </p:txBody>
        </p:sp>
      </p:grpSp>
      <p:cxnSp>
        <p:nvCxnSpPr>
          <p:cNvPr id="24" name="Straight Connector 23"/>
          <p:cNvCxnSpPr/>
          <p:nvPr/>
        </p:nvCxnSpPr>
        <p:spPr bwMode="auto">
          <a:xfrm>
            <a:off x="4843320" y="3211104"/>
            <a:ext cx="338018" cy="15451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V="1">
            <a:off x="6296799" y="3186960"/>
            <a:ext cx="275244" cy="21246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31"/>
          <p:cNvSpPr txBox="1">
            <a:spLocks noChangeArrowheads="1"/>
          </p:cNvSpPr>
          <p:nvPr/>
        </p:nvSpPr>
        <p:spPr bwMode="auto">
          <a:xfrm>
            <a:off x="4201241" y="2932243"/>
            <a:ext cx="72417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a:t>
            </a:r>
            <a:endParaRPr lang="en-US" sz="1700" dirty="0">
              <a:solidFill>
                <a:srgbClr val="000000"/>
              </a:solidFill>
              <a:latin typeface="Arial" charset="0"/>
            </a:endParaRPr>
          </a:p>
        </p:txBody>
      </p:sp>
      <p:sp>
        <p:nvSpPr>
          <p:cNvPr id="27" name="Text Box 31"/>
          <p:cNvSpPr txBox="1">
            <a:spLocks noChangeArrowheads="1"/>
          </p:cNvSpPr>
          <p:nvPr/>
        </p:nvSpPr>
        <p:spPr bwMode="auto">
          <a:xfrm>
            <a:off x="6494936" y="293707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a:t>
            </a:r>
            <a:endParaRPr lang="en-US" sz="1700" dirty="0">
              <a:solidFill>
                <a:srgbClr val="000000"/>
              </a:solidFill>
              <a:latin typeface="Arial" charset="0"/>
            </a:endParaRPr>
          </a:p>
        </p:txBody>
      </p:sp>
      <p:sp>
        <p:nvSpPr>
          <p:cNvPr id="28" name="Text Box 31"/>
          <p:cNvSpPr txBox="1">
            <a:spLocks noChangeArrowheads="1"/>
          </p:cNvSpPr>
          <p:nvPr/>
        </p:nvSpPr>
        <p:spPr bwMode="auto">
          <a:xfrm>
            <a:off x="1764191" y="295259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One copy of the</a:t>
            </a:r>
            <a:br>
              <a:rPr lang="en-US" sz="1700" dirty="0" smtClean="0">
                <a:solidFill>
                  <a:srgbClr val="000000"/>
                </a:solidFill>
                <a:latin typeface="Arial" charset="0"/>
              </a:rPr>
            </a:br>
            <a:r>
              <a:rPr lang="en-US" sz="1700" dirty="0" smtClean="0">
                <a:solidFill>
                  <a:srgbClr val="000000"/>
                </a:solidFill>
                <a:latin typeface="Arial" charset="0"/>
              </a:rPr>
              <a:t>origin is now at</a:t>
            </a:r>
            <a:br>
              <a:rPr lang="en-US" sz="1700" dirty="0" smtClean="0">
                <a:solidFill>
                  <a:srgbClr val="000000"/>
                </a:solidFill>
                <a:latin typeface="Arial" charset="0"/>
              </a:rPr>
            </a:br>
            <a:r>
              <a:rPr lang="en-US" sz="1700" dirty="0" smtClean="0">
                <a:solidFill>
                  <a:srgbClr val="000000"/>
                </a:solidFill>
                <a:latin typeface="Arial" charset="0"/>
              </a:rPr>
              <a:t>each end of the</a:t>
            </a:r>
            <a:br>
              <a:rPr lang="en-US" sz="1700" dirty="0" smtClean="0">
                <a:solidFill>
                  <a:srgbClr val="000000"/>
                </a:solidFill>
                <a:latin typeface="Arial" charset="0"/>
              </a:rPr>
            </a:br>
            <a:r>
              <a:rPr lang="en-US" sz="1700" dirty="0" smtClean="0">
                <a:solidFill>
                  <a:srgbClr val="000000"/>
                </a:solidFill>
                <a:latin typeface="Arial" charset="0"/>
              </a:rPr>
              <a:t>cell.</a:t>
            </a:r>
            <a:endParaRPr lang="en-US" sz="1700" dirty="0">
              <a:solidFill>
                <a:srgbClr val="000000"/>
              </a:solidFill>
              <a:latin typeface="Arial" charset="0"/>
            </a:endParaRPr>
          </a:p>
        </p:txBody>
      </p:sp>
      <p:grpSp>
        <p:nvGrpSpPr>
          <p:cNvPr id="29" name="Group 28"/>
          <p:cNvGrpSpPr/>
          <p:nvPr/>
        </p:nvGrpSpPr>
        <p:grpSpPr>
          <a:xfrm>
            <a:off x="1373103" y="4544125"/>
            <a:ext cx="312593" cy="261896"/>
            <a:chOff x="1376507" y="1663000"/>
            <a:chExt cx="312593" cy="261896"/>
          </a:xfrm>
        </p:grpSpPr>
        <p:sp>
          <p:nvSpPr>
            <p:cNvPr id="30" name="Oval 29"/>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3</a:t>
              </a:r>
              <a:endParaRPr lang="en-US" sz="1600" dirty="0">
                <a:solidFill>
                  <a:srgbClr val="FFFFFF"/>
                </a:solidFill>
                <a:latin typeface="Arial" charset="0"/>
              </a:endParaRPr>
            </a:p>
          </p:txBody>
        </p:sp>
      </p:grpSp>
      <p:sp>
        <p:nvSpPr>
          <p:cNvPr id="32" name="Text Box 31"/>
          <p:cNvSpPr txBox="1">
            <a:spLocks noChangeArrowheads="1"/>
          </p:cNvSpPr>
          <p:nvPr/>
        </p:nvSpPr>
        <p:spPr bwMode="auto">
          <a:xfrm>
            <a:off x="1774036" y="454751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Replication</a:t>
            </a:r>
            <a:br>
              <a:rPr lang="en-US" sz="1700" dirty="0" smtClean="0">
                <a:solidFill>
                  <a:srgbClr val="000000"/>
                </a:solidFill>
                <a:latin typeface="Arial" charset="0"/>
              </a:rPr>
            </a:br>
            <a:r>
              <a:rPr lang="en-US" sz="1700" dirty="0" smtClean="0">
                <a:solidFill>
                  <a:srgbClr val="000000"/>
                </a:solidFill>
                <a:latin typeface="Arial" charset="0"/>
              </a:rPr>
              <a:t>finishes.</a:t>
            </a:r>
            <a:endParaRPr lang="en-US" sz="1700" dirty="0">
              <a:solidFill>
                <a:srgbClr val="000000"/>
              </a:solidFill>
              <a:latin typeface="Arial" charset="0"/>
            </a:endParaRPr>
          </a:p>
        </p:txBody>
      </p:sp>
    </p:spTree>
    <p:extLst>
      <p:ext uri="{BB962C8B-B14F-4D97-AF65-F5344CB8AC3E}">
        <p14:creationId xmlns:p14="http://schemas.microsoft.com/office/powerpoint/2010/main" val="11236148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2BinaryFission_4-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168" y="136338"/>
            <a:ext cx="6455664"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12.12-4</a:t>
            </a:r>
            <a:endParaRPr lang="en-US" sz="1200" dirty="0">
              <a:latin typeface="Arial" charset="0"/>
            </a:endParaRPr>
          </a:p>
        </p:txBody>
      </p:sp>
      <p:sp>
        <p:nvSpPr>
          <p:cNvPr id="5" name="Text Box 31"/>
          <p:cNvSpPr txBox="1">
            <a:spLocks noChangeArrowheads="1"/>
          </p:cNvSpPr>
          <p:nvPr/>
        </p:nvSpPr>
        <p:spPr bwMode="auto">
          <a:xfrm>
            <a:off x="1749704" y="1330143"/>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Chromosome</a:t>
            </a:r>
            <a:br>
              <a:rPr lang="en-US" sz="1700" dirty="0" smtClean="0">
                <a:solidFill>
                  <a:srgbClr val="000000"/>
                </a:solidFill>
                <a:latin typeface="Arial" charset="0"/>
              </a:rPr>
            </a:br>
            <a:r>
              <a:rPr lang="en-US" sz="1700" dirty="0" smtClean="0">
                <a:solidFill>
                  <a:srgbClr val="000000"/>
                </a:solidFill>
                <a:latin typeface="Arial" charset="0"/>
              </a:rPr>
              <a:t>replication</a:t>
            </a:r>
            <a:br>
              <a:rPr lang="en-US" sz="1700" dirty="0" smtClean="0">
                <a:solidFill>
                  <a:srgbClr val="000000"/>
                </a:solidFill>
                <a:latin typeface="Arial" charset="0"/>
              </a:rPr>
            </a:br>
            <a:r>
              <a:rPr lang="en-US" sz="1700" dirty="0" smtClean="0">
                <a:solidFill>
                  <a:srgbClr val="000000"/>
                </a:solidFill>
                <a:latin typeface="Arial" charset="0"/>
              </a:rPr>
              <a:t>begins.</a:t>
            </a:r>
            <a:endParaRPr lang="en-US" sz="1700" dirty="0">
              <a:solidFill>
                <a:srgbClr val="000000"/>
              </a:solidFill>
              <a:latin typeface="Arial" charset="0"/>
            </a:endParaRPr>
          </a:p>
        </p:txBody>
      </p:sp>
      <p:cxnSp>
        <p:nvCxnSpPr>
          <p:cNvPr id="6" name="Straight Connector 5"/>
          <p:cNvCxnSpPr/>
          <p:nvPr/>
        </p:nvCxnSpPr>
        <p:spPr bwMode="auto">
          <a:xfrm>
            <a:off x="4632317" y="289510"/>
            <a:ext cx="663965" cy="18914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6072195" y="274069"/>
            <a:ext cx="370585" cy="7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6326972" y="663942"/>
            <a:ext cx="254778" cy="772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5967968" y="752725"/>
            <a:ext cx="320402" cy="38987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902535" y="1752498"/>
            <a:ext cx="308821" cy="28178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4898675" y="1752498"/>
            <a:ext cx="343563" cy="1659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3641235" y="152315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Two copies</a:t>
            </a:r>
            <a:br>
              <a:rPr lang="en-US" sz="1700" dirty="0" smtClean="0">
                <a:solidFill>
                  <a:srgbClr val="000000"/>
                </a:solidFill>
                <a:latin typeface="Arial" charset="0"/>
              </a:rPr>
            </a:br>
            <a:r>
              <a:rPr lang="en-US" sz="1700" dirty="0" smtClean="0">
                <a:solidFill>
                  <a:srgbClr val="000000"/>
                </a:solidFill>
                <a:latin typeface="Arial" charset="0"/>
              </a:rPr>
              <a:t>of origin</a:t>
            </a:r>
            <a:endParaRPr lang="en-US" sz="1700" dirty="0">
              <a:solidFill>
                <a:srgbClr val="000000"/>
              </a:solidFill>
              <a:latin typeface="Arial" charset="0"/>
            </a:endParaRPr>
          </a:p>
        </p:txBody>
      </p:sp>
      <p:sp>
        <p:nvSpPr>
          <p:cNvPr id="13" name="Text Box 31"/>
          <p:cNvSpPr txBox="1">
            <a:spLocks noChangeArrowheads="1"/>
          </p:cNvSpPr>
          <p:nvPr/>
        </p:nvSpPr>
        <p:spPr bwMode="auto">
          <a:xfrm>
            <a:off x="4417148" y="95571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i="1" dirty="0" smtClean="0">
                <a:solidFill>
                  <a:srgbClr val="000000"/>
                </a:solidFill>
                <a:latin typeface="Arial" charset="0"/>
              </a:rPr>
              <a:t>E. coli </a:t>
            </a:r>
            <a:r>
              <a:rPr lang="en-US" sz="1700" dirty="0" smtClean="0">
                <a:solidFill>
                  <a:srgbClr val="000000"/>
                </a:solidFill>
                <a:latin typeface="Arial" charset="0"/>
              </a:rPr>
              <a:t>cell</a:t>
            </a:r>
            <a:endParaRPr lang="en-US" sz="1700" dirty="0">
              <a:solidFill>
                <a:srgbClr val="000000"/>
              </a:solidFill>
              <a:latin typeface="Arial" charset="0"/>
            </a:endParaRPr>
          </a:p>
        </p:txBody>
      </p:sp>
      <p:sp>
        <p:nvSpPr>
          <p:cNvPr id="14" name="Text Box 31"/>
          <p:cNvSpPr txBox="1">
            <a:spLocks noChangeArrowheads="1"/>
          </p:cNvSpPr>
          <p:nvPr/>
        </p:nvSpPr>
        <p:spPr bwMode="auto">
          <a:xfrm>
            <a:off x="3606490" y="14508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 of</a:t>
            </a:r>
            <a:br>
              <a:rPr lang="en-US" sz="1700" dirty="0" smtClean="0">
                <a:solidFill>
                  <a:srgbClr val="000000"/>
                </a:solidFill>
                <a:latin typeface="Arial" charset="0"/>
              </a:rPr>
            </a:br>
            <a:r>
              <a:rPr lang="en-US" sz="1700" dirty="0" smtClean="0">
                <a:solidFill>
                  <a:srgbClr val="000000"/>
                </a:solidFill>
                <a:latin typeface="Arial" charset="0"/>
              </a:rPr>
              <a:t>replication</a:t>
            </a:r>
            <a:endParaRPr lang="en-US" sz="1700" dirty="0">
              <a:solidFill>
                <a:srgbClr val="000000"/>
              </a:solidFill>
              <a:latin typeface="Arial" charset="0"/>
            </a:endParaRPr>
          </a:p>
        </p:txBody>
      </p:sp>
      <p:sp>
        <p:nvSpPr>
          <p:cNvPr id="15" name="Text Box 31"/>
          <p:cNvSpPr txBox="1">
            <a:spLocks noChangeArrowheads="1"/>
          </p:cNvSpPr>
          <p:nvPr/>
        </p:nvSpPr>
        <p:spPr bwMode="auto">
          <a:xfrm>
            <a:off x="6490107" y="121925"/>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Cell wall</a:t>
            </a:r>
            <a:endParaRPr lang="en-US" sz="1700" dirty="0">
              <a:solidFill>
                <a:srgbClr val="000000"/>
              </a:solidFill>
              <a:latin typeface="Arial" charset="0"/>
            </a:endParaRPr>
          </a:p>
        </p:txBody>
      </p:sp>
      <p:sp>
        <p:nvSpPr>
          <p:cNvPr id="16" name="Text Box 31"/>
          <p:cNvSpPr txBox="1">
            <a:spLocks noChangeArrowheads="1"/>
          </p:cNvSpPr>
          <p:nvPr/>
        </p:nvSpPr>
        <p:spPr bwMode="auto">
          <a:xfrm>
            <a:off x="6602055" y="51951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Plasma</a:t>
            </a:r>
            <a:br>
              <a:rPr lang="en-US" sz="1700" dirty="0" smtClean="0">
                <a:solidFill>
                  <a:srgbClr val="000000"/>
                </a:solidFill>
                <a:latin typeface="Arial" charset="0"/>
              </a:rPr>
            </a:br>
            <a:r>
              <a:rPr lang="en-US" sz="1700" dirty="0" smtClean="0">
                <a:solidFill>
                  <a:srgbClr val="000000"/>
                </a:solidFill>
                <a:latin typeface="Arial" charset="0"/>
              </a:rPr>
              <a:t>membrane</a:t>
            </a:r>
            <a:endParaRPr lang="en-US" sz="1700" dirty="0">
              <a:solidFill>
                <a:srgbClr val="000000"/>
              </a:solidFill>
              <a:latin typeface="Arial" charset="0"/>
            </a:endParaRPr>
          </a:p>
        </p:txBody>
      </p:sp>
      <p:sp>
        <p:nvSpPr>
          <p:cNvPr id="17" name="Text Box 31"/>
          <p:cNvSpPr txBox="1">
            <a:spLocks noChangeArrowheads="1"/>
          </p:cNvSpPr>
          <p:nvPr/>
        </p:nvSpPr>
        <p:spPr bwMode="auto">
          <a:xfrm>
            <a:off x="6073199" y="110626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Bacterial</a:t>
            </a:r>
            <a:br>
              <a:rPr lang="en-US" sz="1700" dirty="0" smtClean="0">
                <a:solidFill>
                  <a:srgbClr val="000000"/>
                </a:solidFill>
                <a:latin typeface="Arial" charset="0"/>
              </a:rPr>
            </a:br>
            <a:r>
              <a:rPr lang="en-US" sz="1700" dirty="0" smtClean="0">
                <a:solidFill>
                  <a:srgbClr val="000000"/>
                </a:solidFill>
                <a:latin typeface="Arial" charset="0"/>
              </a:rPr>
              <a:t>chromosome</a:t>
            </a:r>
            <a:endParaRPr lang="en-US" sz="1700" dirty="0">
              <a:solidFill>
                <a:srgbClr val="000000"/>
              </a:solidFill>
              <a:latin typeface="Arial" charset="0"/>
            </a:endParaRPr>
          </a:p>
        </p:txBody>
      </p:sp>
      <p:grpSp>
        <p:nvGrpSpPr>
          <p:cNvPr id="18" name="Group 17"/>
          <p:cNvGrpSpPr/>
          <p:nvPr/>
        </p:nvGrpSpPr>
        <p:grpSpPr>
          <a:xfrm>
            <a:off x="1376507" y="1335975"/>
            <a:ext cx="312593" cy="261896"/>
            <a:chOff x="1376507" y="1663000"/>
            <a:chExt cx="312593" cy="261896"/>
          </a:xfrm>
        </p:grpSpPr>
        <p:sp>
          <p:nvSpPr>
            <p:cNvPr id="19" name="Oval 18"/>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grpSp>
        <p:nvGrpSpPr>
          <p:cNvPr id="21" name="Group 20"/>
          <p:cNvGrpSpPr/>
          <p:nvPr/>
        </p:nvGrpSpPr>
        <p:grpSpPr>
          <a:xfrm>
            <a:off x="1371678" y="2958428"/>
            <a:ext cx="312593" cy="261896"/>
            <a:chOff x="1376507" y="1663000"/>
            <a:chExt cx="312593" cy="261896"/>
          </a:xfrm>
        </p:grpSpPr>
        <p:sp>
          <p:nvSpPr>
            <p:cNvPr id="22" name="Oval 21"/>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2</a:t>
              </a:r>
              <a:endParaRPr lang="en-US" sz="1600" dirty="0">
                <a:solidFill>
                  <a:srgbClr val="FFFFFF"/>
                </a:solidFill>
                <a:latin typeface="Arial" charset="0"/>
              </a:endParaRPr>
            </a:p>
          </p:txBody>
        </p:sp>
      </p:grpSp>
      <p:cxnSp>
        <p:nvCxnSpPr>
          <p:cNvPr id="24" name="Straight Connector 23"/>
          <p:cNvCxnSpPr/>
          <p:nvPr/>
        </p:nvCxnSpPr>
        <p:spPr bwMode="auto">
          <a:xfrm>
            <a:off x="4843320" y="3211104"/>
            <a:ext cx="338018" cy="15451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V="1">
            <a:off x="6296799" y="3186960"/>
            <a:ext cx="275244" cy="21246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31"/>
          <p:cNvSpPr txBox="1">
            <a:spLocks noChangeArrowheads="1"/>
          </p:cNvSpPr>
          <p:nvPr/>
        </p:nvSpPr>
        <p:spPr bwMode="auto">
          <a:xfrm>
            <a:off x="4201241" y="2932243"/>
            <a:ext cx="72417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a:t>
            </a:r>
            <a:endParaRPr lang="en-US" sz="1700" dirty="0">
              <a:solidFill>
                <a:srgbClr val="000000"/>
              </a:solidFill>
              <a:latin typeface="Arial" charset="0"/>
            </a:endParaRPr>
          </a:p>
        </p:txBody>
      </p:sp>
      <p:sp>
        <p:nvSpPr>
          <p:cNvPr id="27" name="Text Box 31"/>
          <p:cNvSpPr txBox="1">
            <a:spLocks noChangeArrowheads="1"/>
          </p:cNvSpPr>
          <p:nvPr/>
        </p:nvSpPr>
        <p:spPr bwMode="auto">
          <a:xfrm>
            <a:off x="6494936" y="2937074"/>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Origin</a:t>
            </a:r>
            <a:endParaRPr lang="en-US" sz="1700" dirty="0">
              <a:solidFill>
                <a:srgbClr val="000000"/>
              </a:solidFill>
              <a:latin typeface="Arial" charset="0"/>
            </a:endParaRPr>
          </a:p>
        </p:txBody>
      </p:sp>
      <p:sp>
        <p:nvSpPr>
          <p:cNvPr id="28" name="Text Box 31"/>
          <p:cNvSpPr txBox="1">
            <a:spLocks noChangeArrowheads="1"/>
          </p:cNvSpPr>
          <p:nvPr/>
        </p:nvSpPr>
        <p:spPr bwMode="auto">
          <a:xfrm>
            <a:off x="1764191" y="295259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One copy of the</a:t>
            </a:r>
            <a:br>
              <a:rPr lang="en-US" sz="1700" dirty="0" smtClean="0">
                <a:solidFill>
                  <a:srgbClr val="000000"/>
                </a:solidFill>
                <a:latin typeface="Arial" charset="0"/>
              </a:rPr>
            </a:br>
            <a:r>
              <a:rPr lang="en-US" sz="1700" dirty="0" smtClean="0">
                <a:solidFill>
                  <a:srgbClr val="000000"/>
                </a:solidFill>
                <a:latin typeface="Arial" charset="0"/>
              </a:rPr>
              <a:t>origin is now at</a:t>
            </a:r>
            <a:br>
              <a:rPr lang="en-US" sz="1700" dirty="0" smtClean="0">
                <a:solidFill>
                  <a:srgbClr val="000000"/>
                </a:solidFill>
                <a:latin typeface="Arial" charset="0"/>
              </a:rPr>
            </a:br>
            <a:r>
              <a:rPr lang="en-US" sz="1700" dirty="0" smtClean="0">
                <a:solidFill>
                  <a:srgbClr val="000000"/>
                </a:solidFill>
                <a:latin typeface="Arial" charset="0"/>
              </a:rPr>
              <a:t>each end of the</a:t>
            </a:r>
            <a:br>
              <a:rPr lang="en-US" sz="1700" dirty="0" smtClean="0">
                <a:solidFill>
                  <a:srgbClr val="000000"/>
                </a:solidFill>
                <a:latin typeface="Arial" charset="0"/>
              </a:rPr>
            </a:br>
            <a:r>
              <a:rPr lang="en-US" sz="1700" dirty="0" smtClean="0">
                <a:solidFill>
                  <a:srgbClr val="000000"/>
                </a:solidFill>
                <a:latin typeface="Arial" charset="0"/>
              </a:rPr>
              <a:t>cell.</a:t>
            </a:r>
            <a:endParaRPr lang="en-US" sz="1700" dirty="0">
              <a:solidFill>
                <a:srgbClr val="000000"/>
              </a:solidFill>
              <a:latin typeface="Arial" charset="0"/>
            </a:endParaRPr>
          </a:p>
        </p:txBody>
      </p:sp>
      <p:grpSp>
        <p:nvGrpSpPr>
          <p:cNvPr id="29" name="Group 28"/>
          <p:cNvGrpSpPr/>
          <p:nvPr/>
        </p:nvGrpSpPr>
        <p:grpSpPr>
          <a:xfrm>
            <a:off x="1373103" y="4544125"/>
            <a:ext cx="312593" cy="261896"/>
            <a:chOff x="1376507" y="1663000"/>
            <a:chExt cx="312593" cy="261896"/>
          </a:xfrm>
        </p:grpSpPr>
        <p:sp>
          <p:nvSpPr>
            <p:cNvPr id="30" name="Oval 29"/>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3</a:t>
              </a:r>
              <a:endParaRPr lang="en-US" sz="1600" dirty="0">
                <a:solidFill>
                  <a:srgbClr val="FFFFFF"/>
                </a:solidFill>
                <a:latin typeface="Arial" charset="0"/>
              </a:endParaRPr>
            </a:p>
          </p:txBody>
        </p:sp>
      </p:grpSp>
      <p:sp>
        <p:nvSpPr>
          <p:cNvPr id="32" name="Text Box 31"/>
          <p:cNvSpPr txBox="1">
            <a:spLocks noChangeArrowheads="1"/>
          </p:cNvSpPr>
          <p:nvPr/>
        </p:nvSpPr>
        <p:spPr bwMode="auto">
          <a:xfrm>
            <a:off x="1732057" y="6002098"/>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Two daughter</a:t>
            </a:r>
            <a:br>
              <a:rPr lang="en-US" sz="1700" dirty="0" smtClean="0">
                <a:solidFill>
                  <a:srgbClr val="000000"/>
                </a:solidFill>
                <a:latin typeface="Arial" charset="0"/>
              </a:rPr>
            </a:br>
            <a:r>
              <a:rPr lang="en-US" sz="1700" dirty="0" smtClean="0">
                <a:solidFill>
                  <a:srgbClr val="000000"/>
                </a:solidFill>
                <a:latin typeface="Arial" charset="0"/>
              </a:rPr>
              <a:t>cells result.</a:t>
            </a:r>
            <a:endParaRPr lang="en-US" sz="1700" dirty="0">
              <a:solidFill>
                <a:srgbClr val="000000"/>
              </a:solidFill>
              <a:latin typeface="Arial" charset="0"/>
            </a:endParaRPr>
          </a:p>
        </p:txBody>
      </p:sp>
      <p:grpSp>
        <p:nvGrpSpPr>
          <p:cNvPr id="33" name="Group 32"/>
          <p:cNvGrpSpPr/>
          <p:nvPr/>
        </p:nvGrpSpPr>
        <p:grpSpPr>
          <a:xfrm>
            <a:off x="1363578" y="6007800"/>
            <a:ext cx="312593" cy="261896"/>
            <a:chOff x="1376507" y="1663000"/>
            <a:chExt cx="312593" cy="261896"/>
          </a:xfrm>
        </p:grpSpPr>
        <p:sp>
          <p:nvSpPr>
            <p:cNvPr id="34" name="Oval 33"/>
            <p:cNvSpPr/>
            <p:nvPr/>
          </p:nvSpPr>
          <p:spPr bwMode="auto">
            <a:xfrm>
              <a:off x="1403943" y="1665139"/>
              <a:ext cx="259757" cy="259757"/>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5" name="Text Box 31"/>
            <p:cNvSpPr txBox="1">
              <a:spLocks noChangeArrowheads="1"/>
            </p:cNvSpPr>
            <p:nvPr/>
          </p:nvSpPr>
          <p:spPr bwMode="auto">
            <a:xfrm>
              <a:off x="1376507" y="1663000"/>
              <a:ext cx="312593" cy="2197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4</a:t>
              </a:r>
              <a:endParaRPr lang="en-US" sz="1600" dirty="0">
                <a:solidFill>
                  <a:srgbClr val="FFFFFF"/>
                </a:solidFill>
                <a:latin typeface="Arial" charset="0"/>
              </a:endParaRPr>
            </a:p>
          </p:txBody>
        </p:sp>
      </p:grpSp>
      <p:sp>
        <p:nvSpPr>
          <p:cNvPr id="37" name="Text Box 31"/>
          <p:cNvSpPr txBox="1">
            <a:spLocks noChangeArrowheads="1"/>
          </p:cNvSpPr>
          <p:nvPr/>
        </p:nvSpPr>
        <p:spPr bwMode="auto">
          <a:xfrm>
            <a:off x="1774036" y="454751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Replication</a:t>
            </a:r>
            <a:br>
              <a:rPr lang="en-US" sz="1700" dirty="0" smtClean="0">
                <a:solidFill>
                  <a:srgbClr val="000000"/>
                </a:solidFill>
                <a:latin typeface="Arial" charset="0"/>
              </a:rPr>
            </a:br>
            <a:r>
              <a:rPr lang="en-US" sz="1700" dirty="0" smtClean="0">
                <a:solidFill>
                  <a:srgbClr val="000000"/>
                </a:solidFill>
                <a:latin typeface="Arial" charset="0"/>
              </a:rPr>
              <a:t>finishes.</a:t>
            </a:r>
            <a:endParaRPr lang="en-US" sz="1700" dirty="0">
              <a:solidFill>
                <a:srgbClr val="000000"/>
              </a:solidFill>
              <a:latin typeface="Arial" charset="0"/>
            </a:endParaRPr>
          </a:p>
        </p:txBody>
      </p:sp>
    </p:spTree>
    <p:extLst>
      <p:ext uri="{BB962C8B-B14F-4D97-AF65-F5344CB8AC3E}">
        <p14:creationId xmlns:p14="http://schemas.microsoft.com/office/powerpoint/2010/main" val="5569927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D49D7367-8A74-49DC-8A7D-00F3CFCF8BE0.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693300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D0A9E2EF-7880-44A7-B48B-9878BF6FA7A1.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45505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44E6DAD5-6304-4487-A2A0-52F36D292BB9.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50033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sz="3600" b="1" dirty="0">
                <a:solidFill>
                  <a:srgbClr val="FF0000"/>
                </a:solidFill>
              </a:rPr>
              <a:t>Concept 12.1: Most cell division results in genetically identical daughter </a:t>
            </a:r>
            <a:r>
              <a:rPr lang="en-US" sz="3600" b="1" dirty="0" smtClean="0">
                <a:solidFill>
                  <a:srgbClr val="FF0000"/>
                </a:solidFill>
              </a:rPr>
              <a:t>cells</a:t>
            </a:r>
          </a:p>
          <a:p>
            <a:r>
              <a:rPr lang="en-US" dirty="0"/>
              <a:t>Concept 12.2: The mitotic phase alternates with interphase in the cell </a:t>
            </a:r>
            <a:r>
              <a:rPr lang="en-US" dirty="0" smtClean="0"/>
              <a:t>cycle</a:t>
            </a:r>
          </a:p>
          <a:p>
            <a:r>
              <a:rPr lang="en-US" dirty="0"/>
              <a:t>Concept 12.3: The eukaryotic cell cycle is regulated by a molecular control system</a:t>
            </a:r>
            <a:endParaRPr lang="en-US" dirty="0" smtClean="0"/>
          </a:p>
          <a:p>
            <a:endParaRPr lang="en-US" dirty="0" smtClean="0"/>
          </a:p>
          <a:p>
            <a:endParaRPr lang="en-US" dirty="0"/>
          </a:p>
        </p:txBody>
      </p:sp>
      <p:sp>
        <p:nvSpPr>
          <p:cNvPr id="4" name="Rectangle 2"/>
          <p:cNvSpPr txBox="1">
            <a:spLocks noChangeArrowheads="1"/>
          </p:cNvSpPr>
          <p:nvPr/>
        </p:nvSpPr>
        <p:spPr bwMode="auto">
          <a:xfrm>
            <a:off x="334963" y="451074"/>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solidFill>
                  <a:srgbClr val="000000"/>
                </a:solidFill>
              </a:rPr>
              <a:t>Overview</a:t>
            </a:r>
            <a:endParaRPr lang="en-US" dirty="0">
              <a:solidFill>
                <a:srgbClr val="000000"/>
              </a:solidFill>
            </a:endParaRPr>
          </a:p>
        </p:txBody>
      </p:sp>
    </p:spTree>
    <p:extLst>
      <p:ext uri="{BB962C8B-B14F-4D97-AF65-F5344CB8AC3E}">
        <p14:creationId xmlns:p14="http://schemas.microsoft.com/office/powerpoint/2010/main" val="55614952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9DB15B3D-6C04-42BB-B1CC-9FF40384457F.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153662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076A9670-5735-4DDD-95A8-3C34A021C46E.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588823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EA53D8F1-E7AA-4D6F-97C3-E6AD70C2AB18.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213647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strike="sngStrike" dirty="0"/>
              <a:t>Concept 12.1: Most cell division results in genetically identical daughter </a:t>
            </a:r>
            <a:r>
              <a:rPr lang="en-US" strike="sngStrike" dirty="0" smtClean="0"/>
              <a:t>cells</a:t>
            </a:r>
          </a:p>
          <a:p>
            <a:r>
              <a:rPr lang="en-US" strike="sngStrike" dirty="0"/>
              <a:t>Concept 12.2: The mitotic phase alternates with interphase in the cell </a:t>
            </a:r>
            <a:r>
              <a:rPr lang="en-US" strike="sngStrike" dirty="0" smtClean="0"/>
              <a:t>cycle</a:t>
            </a:r>
          </a:p>
          <a:p>
            <a:r>
              <a:rPr lang="en-US" sz="3600" b="1" dirty="0">
                <a:solidFill>
                  <a:srgbClr val="FF0000"/>
                </a:solidFill>
              </a:rPr>
              <a:t>Concept 12.3: The eukaryotic cell cycle is regulated by a molecular control system</a:t>
            </a:r>
            <a:endParaRPr lang="en-US" sz="3600" b="1" dirty="0" smtClean="0">
              <a:solidFill>
                <a:srgbClr val="FF0000"/>
              </a:solidFill>
            </a:endParaRPr>
          </a:p>
          <a:p>
            <a:endParaRPr lang="en-US" dirty="0" smtClean="0"/>
          </a:p>
          <a:p>
            <a:endParaRPr lang="en-US" dirty="0"/>
          </a:p>
        </p:txBody>
      </p:sp>
      <p:sp>
        <p:nvSpPr>
          <p:cNvPr id="4" name="Rectangle 2"/>
          <p:cNvSpPr txBox="1">
            <a:spLocks noChangeArrowheads="1"/>
          </p:cNvSpPr>
          <p:nvPr/>
        </p:nvSpPr>
        <p:spPr bwMode="auto">
          <a:xfrm>
            <a:off x="334963" y="451074"/>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solidFill>
                  <a:srgbClr val="000000"/>
                </a:solidFill>
              </a:rPr>
              <a:t>Overview</a:t>
            </a:r>
            <a:endParaRPr lang="en-US" dirty="0">
              <a:solidFill>
                <a:srgbClr val="000000"/>
              </a:solidFill>
            </a:endParaRPr>
          </a:p>
        </p:txBody>
      </p:sp>
    </p:spTree>
    <p:extLst>
      <p:ext uri="{BB962C8B-B14F-4D97-AF65-F5344CB8AC3E}">
        <p14:creationId xmlns:p14="http://schemas.microsoft.com/office/powerpoint/2010/main" val="384413733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12.3: The eukaryotic cell cycle is regulated by a molecular control system</a:t>
            </a:r>
            <a:endParaRPr lang="en-US" dirty="0"/>
          </a:p>
        </p:txBody>
      </p:sp>
      <p:sp>
        <p:nvSpPr>
          <p:cNvPr id="3" name="Content Placeholder 2"/>
          <p:cNvSpPr>
            <a:spLocks noGrp="1"/>
          </p:cNvSpPr>
          <p:nvPr>
            <p:ph idx="1"/>
          </p:nvPr>
        </p:nvSpPr>
        <p:spPr/>
        <p:txBody>
          <a:bodyPr/>
          <a:lstStyle/>
          <a:p>
            <a:r>
              <a:rPr lang="en-US" dirty="0" smtClean="0"/>
              <a:t>The frequency of cell division </a:t>
            </a:r>
            <a:r>
              <a:rPr lang="en-US" b="1" u="sng" dirty="0" smtClean="0"/>
              <a:t>VARIES</a:t>
            </a:r>
            <a:r>
              <a:rPr lang="en-US" dirty="0" smtClean="0"/>
              <a:t> with the type of cell</a:t>
            </a:r>
          </a:p>
          <a:p>
            <a:r>
              <a:rPr lang="en-US" dirty="0" smtClean="0"/>
              <a:t>These differences result from </a:t>
            </a:r>
            <a:r>
              <a:rPr lang="en-US" b="1" u="sng" dirty="0" smtClean="0"/>
              <a:t>REGULATION</a:t>
            </a:r>
            <a:r>
              <a:rPr lang="en-US" dirty="0" smtClean="0"/>
              <a:t> at the molecular level</a:t>
            </a:r>
          </a:p>
          <a:p>
            <a:pPr lvl="1"/>
            <a:r>
              <a:rPr lang="en-US" dirty="0"/>
              <a:t>The cell cycle appears to be driven by </a:t>
            </a:r>
            <a:r>
              <a:rPr lang="en-US" b="1" u="sng" dirty="0"/>
              <a:t>SPECIFIC CHEMICAL SIGNALS</a:t>
            </a:r>
            <a:r>
              <a:rPr lang="en-US" dirty="0"/>
              <a:t> present in the </a:t>
            </a:r>
            <a:r>
              <a:rPr lang="en-US" dirty="0" smtClean="0"/>
              <a:t>cytoplasm</a:t>
            </a:r>
          </a:p>
          <a:p>
            <a:r>
              <a:rPr lang="en-US" dirty="0" smtClean="0"/>
              <a:t>Cancer cells manage to escape the usual controls on the cell cycle </a:t>
            </a:r>
            <a:endParaRPr lang="en-US" dirty="0"/>
          </a:p>
        </p:txBody>
      </p:sp>
    </p:spTree>
    <p:extLst>
      <p:ext uri="{BB962C8B-B14F-4D97-AF65-F5344CB8AC3E}">
        <p14:creationId xmlns:p14="http://schemas.microsoft.com/office/powerpoint/2010/main" val="260994435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dirty="0" smtClean="0"/>
              <a:t>The sequential events of the cell cycle are directed by a distinct </a:t>
            </a:r>
            <a:r>
              <a:rPr lang="en-US" b="1" dirty="0" smtClean="0"/>
              <a:t>cell cycle control system</a:t>
            </a:r>
            <a:r>
              <a:rPr lang="en-US" dirty="0" smtClean="0"/>
              <a:t>, which is similar to a clock</a:t>
            </a:r>
          </a:p>
          <a:p>
            <a:r>
              <a:rPr lang="en-US" dirty="0" smtClean="0"/>
              <a:t>The cell cycle control system is regulated by </a:t>
            </a:r>
            <a:r>
              <a:rPr lang="en-US" dirty="0" smtClean="0"/>
              <a:t>both </a:t>
            </a:r>
            <a:r>
              <a:rPr lang="en-US" dirty="0" smtClean="0"/>
              <a:t>internal and external controls</a:t>
            </a:r>
          </a:p>
          <a:p>
            <a:r>
              <a:rPr lang="en-US" dirty="0" smtClean="0"/>
              <a:t>The clock has specific </a:t>
            </a:r>
            <a:r>
              <a:rPr lang="en-US" b="1" dirty="0" smtClean="0"/>
              <a:t>checkpoints</a:t>
            </a:r>
            <a:r>
              <a:rPr lang="en-US" dirty="0" smtClean="0"/>
              <a:t> where the cell cycle stops until a go-ahead signal is received</a:t>
            </a:r>
            <a:endParaRPr lang="en-US" dirty="0"/>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smtClean="0"/>
              <a:t>The Cell Cycle Control System</a:t>
            </a:r>
            <a:endParaRPr lang="en-US" dirty="0"/>
          </a:p>
        </p:txBody>
      </p:sp>
    </p:spTree>
    <p:extLst>
      <p:ext uri="{BB962C8B-B14F-4D97-AF65-F5344CB8AC3E}">
        <p14:creationId xmlns:p14="http://schemas.microsoft.com/office/powerpoint/2010/main" val="13115589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5MechAnalogyCellCyc-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24" y="136338"/>
            <a:ext cx="769315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12.15</a:t>
            </a:r>
            <a:endParaRPr lang="en-US" sz="1200" dirty="0">
              <a:latin typeface="Arial" charset="0"/>
            </a:endParaRPr>
          </a:p>
        </p:txBody>
      </p:sp>
      <p:sp>
        <p:nvSpPr>
          <p:cNvPr id="138" name="Text Box 31"/>
          <p:cNvSpPr txBox="1">
            <a:spLocks noChangeArrowheads="1"/>
          </p:cNvSpPr>
          <p:nvPr/>
        </p:nvSpPr>
        <p:spPr bwMode="auto">
          <a:xfrm>
            <a:off x="3714102" y="117213"/>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G</a:t>
            </a:r>
            <a:r>
              <a:rPr lang="en-US" sz="2200" baseline="-25000" dirty="0" smtClean="0">
                <a:solidFill>
                  <a:srgbClr val="000000"/>
                </a:solidFill>
                <a:latin typeface="Arial" charset="0"/>
              </a:rPr>
              <a:t>1</a:t>
            </a:r>
            <a:r>
              <a:rPr lang="en-US" sz="2200" dirty="0" smtClean="0">
                <a:solidFill>
                  <a:srgbClr val="000000"/>
                </a:solidFill>
                <a:latin typeface="Arial" charset="0"/>
              </a:rPr>
              <a:t> checkpoint</a:t>
            </a:r>
            <a:endParaRPr lang="en-US" sz="2200" dirty="0">
              <a:solidFill>
                <a:srgbClr val="000000"/>
              </a:solidFill>
              <a:latin typeface="Arial" charset="0"/>
            </a:endParaRPr>
          </a:p>
        </p:txBody>
      </p:sp>
      <p:sp>
        <p:nvSpPr>
          <p:cNvPr id="5" name="Text Box 31"/>
          <p:cNvSpPr txBox="1">
            <a:spLocks noChangeArrowheads="1"/>
          </p:cNvSpPr>
          <p:nvPr/>
        </p:nvSpPr>
        <p:spPr bwMode="auto">
          <a:xfrm>
            <a:off x="3279617" y="6133368"/>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G</a:t>
            </a:r>
            <a:r>
              <a:rPr lang="en-US" sz="2200" baseline="-25000" dirty="0" smtClean="0">
                <a:solidFill>
                  <a:srgbClr val="000000"/>
                </a:solidFill>
                <a:latin typeface="Arial" charset="0"/>
              </a:rPr>
              <a:t>2</a:t>
            </a:r>
            <a:r>
              <a:rPr lang="en-US" sz="2200" dirty="0" smtClean="0">
                <a:solidFill>
                  <a:srgbClr val="000000"/>
                </a:solidFill>
                <a:latin typeface="Arial" charset="0"/>
              </a:rPr>
              <a:t> checkpoint</a:t>
            </a:r>
            <a:endParaRPr lang="en-US" sz="2200" dirty="0">
              <a:solidFill>
                <a:srgbClr val="000000"/>
              </a:solidFill>
              <a:latin typeface="Arial" charset="0"/>
            </a:endParaRPr>
          </a:p>
        </p:txBody>
      </p:sp>
      <p:sp>
        <p:nvSpPr>
          <p:cNvPr id="6" name="Text Box 31"/>
          <p:cNvSpPr txBox="1">
            <a:spLocks noChangeArrowheads="1"/>
          </p:cNvSpPr>
          <p:nvPr/>
        </p:nvSpPr>
        <p:spPr bwMode="auto">
          <a:xfrm>
            <a:off x="747915" y="5732291"/>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M checkpoint</a:t>
            </a:r>
            <a:endParaRPr lang="en-US" sz="2200" dirty="0">
              <a:solidFill>
                <a:srgbClr val="000000"/>
              </a:solidFill>
              <a:latin typeface="Arial" charset="0"/>
            </a:endParaRPr>
          </a:p>
        </p:txBody>
      </p:sp>
      <p:sp>
        <p:nvSpPr>
          <p:cNvPr id="7" name="Text Box 31"/>
          <p:cNvSpPr txBox="1">
            <a:spLocks noChangeArrowheads="1"/>
          </p:cNvSpPr>
          <p:nvPr/>
        </p:nvSpPr>
        <p:spPr bwMode="auto">
          <a:xfrm>
            <a:off x="2886911" y="2707502"/>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G</a:t>
            </a:r>
            <a:r>
              <a:rPr lang="en-US" sz="2200" baseline="-25000" dirty="0" smtClean="0">
                <a:solidFill>
                  <a:srgbClr val="000000"/>
                </a:solidFill>
                <a:latin typeface="Arial" charset="0"/>
              </a:rPr>
              <a:t>1</a:t>
            </a:r>
            <a:endParaRPr lang="en-US" sz="2200" dirty="0">
              <a:solidFill>
                <a:srgbClr val="000000"/>
              </a:solidFill>
              <a:latin typeface="Arial" charset="0"/>
            </a:endParaRPr>
          </a:p>
        </p:txBody>
      </p:sp>
      <p:sp>
        <p:nvSpPr>
          <p:cNvPr id="8" name="Text Box 31"/>
          <p:cNvSpPr txBox="1">
            <a:spLocks noChangeArrowheads="1"/>
          </p:cNvSpPr>
          <p:nvPr/>
        </p:nvSpPr>
        <p:spPr bwMode="auto">
          <a:xfrm>
            <a:off x="4920331" y="3852243"/>
            <a:ext cx="527421" cy="44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G</a:t>
            </a:r>
            <a:r>
              <a:rPr lang="en-US" sz="2200" baseline="-25000" dirty="0" smtClean="0">
                <a:solidFill>
                  <a:srgbClr val="000000"/>
                </a:solidFill>
                <a:latin typeface="Arial" charset="0"/>
              </a:rPr>
              <a:t>2</a:t>
            </a:r>
            <a:endParaRPr lang="en-US" sz="2200" dirty="0">
              <a:solidFill>
                <a:srgbClr val="000000"/>
              </a:solidFill>
              <a:latin typeface="Arial" charset="0"/>
            </a:endParaRPr>
          </a:p>
        </p:txBody>
      </p:sp>
      <p:sp>
        <p:nvSpPr>
          <p:cNvPr id="9" name="Text Box 31"/>
          <p:cNvSpPr txBox="1">
            <a:spLocks noChangeArrowheads="1"/>
          </p:cNvSpPr>
          <p:nvPr/>
        </p:nvSpPr>
        <p:spPr bwMode="auto">
          <a:xfrm>
            <a:off x="3597120" y="3944156"/>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M</a:t>
            </a:r>
            <a:endParaRPr lang="en-US" sz="2200" dirty="0">
              <a:solidFill>
                <a:srgbClr val="000000"/>
              </a:solidFill>
              <a:latin typeface="Arial" charset="0"/>
            </a:endParaRPr>
          </a:p>
        </p:txBody>
      </p:sp>
      <p:sp>
        <p:nvSpPr>
          <p:cNvPr id="10" name="Text Box 31"/>
          <p:cNvSpPr txBox="1">
            <a:spLocks noChangeArrowheads="1"/>
          </p:cNvSpPr>
          <p:nvPr/>
        </p:nvSpPr>
        <p:spPr bwMode="auto">
          <a:xfrm>
            <a:off x="6036911" y="249025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S</a:t>
            </a:r>
            <a:endParaRPr lang="en-US" sz="2200" dirty="0">
              <a:solidFill>
                <a:srgbClr val="000000"/>
              </a:solidFill>
              <a:latin typeface="Arial" charset="0"/>
            </a:endParaRPr>
          </a:p>
        </p:txBody>
      </p:sp>
      <p:sp>
        <p:nvSpPr>
          <p:cNvPr id="14" name="Text Box 31"/>
          <p:cNvSpPr txBox="1">
            <a:spLocks noChangeArrowheads="1"/>
          </p:cNvSpPr>
          <p:nvPr/>
        </p:nvSpPr>
        <p:spPr bwMode="auto">
          <a:xfrm>
            <a:off x="4123511" y="2231220"/>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Control</a:t>
            </a:r>
            <a:br>
              <a:rPr lang="en-US" sz="2200" dirty="0" smtClean="0">
                <a:solidFill>
                  <a:srgbClr val="000000"/>
                </a:solidFill>
                <a:latin typeface="Arial" charset="0"/>
              </a:rPr>
            </a:br>
            <a:r>
              <a:rPr lang="en-US" sz="2200" dirty="0" smtClean="0">
                <a:solidFill>
                  <a:srgbClr val="000000"/>
                </a:solidFill>
                <a:latin typeface="Arial" charset="0"/>
              </a:rPr>
              <a:t>system</a:t>
            </a:r>
            <a:endParaRPr lang="en-US" sz="2200" dirty="0">
              <a:solidFill>
                <a:srgbClr val="000000"/>
              </a:solidFill>
              <a:latin typeface="Arial" charset="0"/>
            </a:endParaRPr>
          </a:p>
        </p:txBody>
      </p:sp>
    </p:spTree>
    <p:extLst>
      <p:ext uri="{BB962C8B-B14F-4D97-AF65-F5344CB8AC3E}">
        <p14:creationId xmlns:p14="http://schemas.microsoft.com/office/powerpoint/2010/main" val="335982521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Cell Cycle Clock: </a:t>
            </a:r>
            <a:r>
              <a:rPr lang="en-US" dirty="0" err="1" smtClean="0"/>
              <a:t>Cyclins</a:t>
            </a:r>
            <a:r>
              <a:rPr lang="en-US" dirty="0" smtClean="0"/>
              <a:t> and </a:t>
            </a:r>
            <a:r>
              <a:rPr lang="en-US" dirty="0" err="1" smtClean="0"/>
              <a:t>Cyclin</a:t>
            </a:r>
            <a:r>
              <a:rPr lang="en-US" dirty="0" smtClean="0"/>
              <a:t>-Dependent Kinases</a:t>
            </a:r>
            <a:endParaRPr lang="en-US" dirty="0"/>
          </a:p>
        </p:txBody>
      </p:sp>
      <p:sp>
        <p:nvSpPr>
          <p:cNvPr id="3" name="Content Placeholder 2"/>
          <p:cNvSpPr>
            <a:spLocks noGrp="1"/>
          </p:cNvSpPr>
          <p:nvPr>
            <p:ph idx="1"/>
          </p:nvPr>
        </p:nvSpPr>
        <p:spPr/>
        <p:txBody>
          <a:bodyPr/>
          <a:lstStyle/>
          <a:p>
            <a:r>
              <a:rPr lang="en-US" dirty="0" smtClean="0"/>
              <a:t>Two types of regulatory proteins are involved in cell cycle control: </a:t>
            </a:r>
            <a:r>
              <a:rPr lang="en-US" b="1" dirty="0" err="1" smtClean="0"/>
              <a:t>cyclins</a:t>
            </a:r>
            <a:r>
              <a:rPr lang="en-US" dirty="0" smtClean="0"/>
              <a:t> and </a:t>
            </a:r>
            <a:r>
              <a:rPr lang="en-US" b="1" dirty="0" err="1" smtClean="0"/>
              <a:t>cyclin</a:t>
            </a:r>
            <a:r>
              <a:rPr lang="en-US" b="1" dirty="0" smtClean="0"/>
              <a:t>-dependent kinases (</a:t>
            </a:r>
            <a:r>
              <a:rPr lang="en-US" b="1" dirty="0" err="1" smtClean="0"/>
              <a:t>Cdks</a:t>
            </a:r>
            <a:r>
              <a:rPr lang="en-US" b="1" dirty="0" smtClean="0"/>
              <a:t>)</a:t>
            </a:r>
          </a:p>
          <a:p>
            <a:pPr lvl="1"/>
            <a:r>
              <a:rPr lang="en-US" dirty="0" smtClean="0"/>
              <a:t>The activity of a </a:t>
            </a:r>
            <a:r>
              <a:rPr lang="en-US" dirty="0" err="1" smtClean="0"/>
              <a:t>Cdk</a:t>
            </a:r>
            <a:r>
              <a:rPr lang="en-US" dirty="0" smtClean="0"/>
              <a:t> rises and falls with changes</a:t>
            </a:r>
            <a:br>
              <a:rPr lang="en-US" dirty="0" smtClean="0"/>
            </a:br>
            <a:r>
              <a:rPr lang="en-US" dirty="0" smtClean="0"/>
              <a:t>in concentration of its </a:t>
            </a:r>
            <a:r>
              <a:rPr lang="en-US" dirty="0" err="1" smtClean="0"/>
              <a:t>cyclin</a:t>
            </a:r>
            <a:r>
              <a:rPr lang="en-US" dirty="0" smtClean="0"/>
              <a:t> partner</a:t>
            </a:r>
          </a:p>
          <a:p>
            <a:pPr lvl="1"/>
            <a:r>
              <a:rPr lang="en-US" b="1" dirty="0" smtClean="0"/>
              <a:t>MPF</a:t>
            </a:r>
            <a:r>
              <a:rPr lang="en-US" dirty="0" smtClean="0"/>
              <a:t> (maturation-promoting factor) is a </a:t>
            </a:r>
            <a:r>
              <a:rPr lang="en-US" dirty="0" err="1" smtClean="0"/>
              <a:t>cyclin-Cdk</a:t>
            </a:r>
            <a:r>
              <a:rPr lang="en-US" dirty="0" smtClean="0"/>
              <a:t> complex that triggers a cell</a:t>
            </a:r>
            <a:r>
              <a:rPr lang="ja-JP" altLang="en-US" dirty="0" smtClean="0"/>
              <a:t>’</a:t>
            </a:r>
            <a:r>
              <a:rPr lang="en-US" altLang="ja-JP" dirty="0" smtClean="0"/>
              <a:t>s passage past the G</a:t>
            </a:r>
            <a:r>
              <a:rPr lang="en-US" altLang="ja-JP" baseline="-25000" dirty="0" smtClean="0"/>
              <a:t>2</a:t>
            </a:r>
            <a:r>
              <a:rPr lang="en-US" altLang="ja-JP" dirty="0" smtClean="0"/>
              <a:t> checkpoint into the M phase</a:t>
            </a:r>
            <a:endParaRPr lang="en-US" dirty="0"/>
          </a:p>
        </p:txBody>
      </p:sp>
    </p:spTree>
    <p:extLst>
      <p:ext uri="{BB962C8B-B14F-4D97-AF65-F5344CB8AC3E}">
        <p14:creationId xmlns:p14="http://schemas.microsoft.com/office/powerpoint/2010/main" val="2683738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6aG2Checkpoint-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976" y="1169610"/>
            <a:ext cx="6480048" cy="437083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12.16a</a:t>
            </a:r>
            <a:endParaRPr lang="en-US" sz="1200" dirty="0">
              <a:latin typeface="Arial" charset="0"/>
            </a:endParaRPr>
          </a:p>
        </p:txBody>
      </p:sp>
      <p:sp>
        <p:nvSpPr>
          <p:cNvPr id="6" name="Text Box 31"/>
          <p:cNvSpPr txBox="1">
            <a:spLocks noChangeArrowheads="1"/>
          </p:cNvSpPr>
          <p:nvPr/>
        </p:nvSpPr>
        <p:spPr bwMode="auto">
          <a:xfrm>
            <a:off x="1800809" y="1373804"/>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a:t>
            </a:r>
            <a:endParaRPr lang="en-US" sz="1700" dirty="0">
              <a:solidFill>
                <a:srgbClr val="000000"/>
              </a:solidFill>
              <a:latin typeface="Arial" charset="0"/>
            </a:endParaRPr>
          </a:p>
        </p:txBody>
      </p:sp>
      <p:sp>
        <p:nvSpPr>
          <p:cNvPr id="7" name="Text Box 31"/>
          <p:cNvSpPr txBox="1">
            <a:spLocks noChangeArrowheads="1"/>
          </p:cNvSpPr>
          <p:nvPr/>
        </p:nvSpPr>
        <p:spPr bwMode="auto">
          <a:xfrm>
            <a:off x="4128194" y="1378261"/>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a:t>
            </a:r>
            <a:endParaRPr lang="en-US" sz="1700" dirty="0">
              <a:solidFill>
                <a:srgbClr val="000000"/>
              </a:solidFill>
              <a:latin typeface="Arial" charset="0"/>
            </a:endParaRPr>
          </a:p>
        </p:txBody>
      </p:sp>
      <p:sp>
        <p:nvSpPr>
          <p:cNvPr id="8" name="Text Box 31"/>
          <p:cNvSpPr txBox="1">
            <a:spLocks noChangeArrowheads="1"/>
          </p:cNvSpPr>
          <p:nvPr/>
        </p:nvSpPr>
        <p:spPr bwMode="auto">
          <a:xfrm>
            <a:off x="6438370" y="1378262"/>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M</a:t>
            </a:r>
            <a:endParaRPr lang="en-US" sz="1700" dirty="0">
              <a:solidFill>
                <a:srgbClr val="000000"/>
              </a:solidFill>
              <a:latin typeface="Arial" charset="0"/>
            </a:endParaRPr>
          </a:p>
        </p:txBody>
      </p:sp>
      <p:sp>
        <p:nvSpPr>
          <p:cNvPr id="9" name="Text Box 31"/>
          <p:cNvSpPr txBox="1">
            <a:spLocks noChangeArrowheads="1"/>
          </p:cNvSpPr>
          <p:nvPr/>
        </p:nvSpPr>
        <p:spPr bwMode="auto">
          <a:xfrm>
            <a:off x="7181933" y="1378262"/>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1</a:t>
            </a:r>
            <a:endParaRPr lang="en-US" sz="1700" baseline="-25000" dirty="0">
              <a:solidFill>
                <a:srgbClr val="000000"/>
              </a:solidFill>
              <a:latin typeface="Arial" charset="0"/>
            </a:endParaRPr>
          </a:p>
        </p:txBody>
      </p:sp>
      <p:sp>
        <p:nvSpPr>
          <p:cNvPr id="10" name="Text Box 31"/>
          <p:cNvSpPr txBox="1">
            <a:spLocks noChangeArrowheads="1"/>
          </p:cNvSpPr>
          <p:nvPr/>
        </p:nvSpPr>
        <p:spPr bwMode="auto">
          <a:xfrm>
            <a:off x="5843475" y="1369350"/>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2</a:t>
            </a:r>
            <a:endParaRPr lang="en-US" sz="1700" baseline="-25000" dirty="0">
              <a:solidFill>
                <a:srgbClr val="000000"/>
              </a:solidFill>
              <a:latin typeface="Arial" charset="0"/>
            </a:endParaRPr>
          </a:p>
        </p:txBody>
      </p:sp>
      <p:sp>
        <p:nvSpPr>
          <p:cNvPr id="11" name="Text Box 31"/>
          <p:cNvSpPr txBox="1">
            <a:spLocks noChangeArrowheads="1"/>
          </p:cNvSpPr>
          <p:nvPr/>
        </p:nvSpPr>
        <p:spPr bwMode="auto">
          <a:xfrm>
            <a:off x="3507233" y="1387173"/>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2</a:t>
            </a:r>
            <a:endParaRPr lang="en-US" sz="1700" baseline="-25000" dirty="0">
              <a:solidFill>
                <a:srgbClr val="000000"/>
              </a:solidFill>
              <a:latin typeface="Arial" charset="0"/>
            </a:endParaRPr>
          </a:p>
        </p:txBody>
      </p:sp>
      <p:sp>
        <p:nvSpPr>
          <p:cNvPr id="12" name="Text Box 31"/>
          <p:cNvSpPr txBox="1">
            <a:spLocks noChangeArrowheads="1"/>
          </p:cNvSpPr>
          <p:nvPr/>
        </p:nvSpPr>
        <p:spPr bwMode="auto">
          <a:xfrm>
            <a:off x="2512622" y="1378262"/>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1</a:t>
            </a:r>
            <a:endParaRPr lang="en-US" sz="1700" baseline="-25000" dirty="0">
              <a:solidFill>
                <a:srgbClr val="000000"/>
              </a:solidFill>
              <a:latin typeface="Arial" charset="0"/>
            </a:endParaRPr>
          </a:p>
        </p:txBody>
      </p:sp>
      <p:sp>
        <p:nvSpPr>
          <p:cNvPr id="13" name="Text Box 31"/>
          <p:cNvSpPr txBox="1">
            <a:spLocks noChangeArrowheads="1"/>
          </p:cNvSpPr>
          <p:nvPr/>
        </p:nvSpPr>
        <p:spPr bwMode="auto">
          <a:xfrm>
            <a:off x="4852040" y="1373806"/>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a:t>
            </a:r>
            <a:r>
              <a:rPr lang="en-US" sz="1700" baseline="-25000" dirty="0" smtClean="0">
                <a:solidFill>
                  <a:srgbClr val="000000"/>
                </a:solidFill>
                <a:latin typeface="Arial" charset="0"/>
              </a:rPr>
              <a:t>1</a:t>
            </a:r>
            <a:endParaRPr lang="en-US" sz="1700" baseline="-25000" dirty="0">
              <a:solidFill>
                <a:srgbClr val="000000"/>
              </a:solidFill>
              <a:latin typeface="Arial" charset="0"/>
            </a:endParaRPr>
          </a:p>
        </p:txBody>
      </p:sp>
      <p:sp>
        <p:nvSpPr>
          <p:cNvPr id="14" name="Text Box 31"/>
          <p:cNvSpPr txBox="1">
            <a:spLocks noChangeArrowheads="1"/>
          </p:cNvSpPr>
          <p:nvPr/>
        </p:nvSpPr>
        <p:spPr bwMode="auto">
          <a:xfrm>
            <a:off x="3066799" y="1378261"/>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a:t>
            </a:r>
            <a:endParaRPr lang="en-US" sz="1700" dirty="0">
              <a:solidFill>
                <a:srgbClr val="000000"/>
              </a:solidFill>
              <a:latin typeface="Arial" charset="0"/>
            </a:endParaRPr>
          </a:p>
        </p:txBody>
      </p:sp>
      <p:sp>
        <p:nvSpPr>
          <p:cNvPr id="15" name="Text Box 31"/>
          <p:cNvSpPr txBox="1">
            <a:spLocks noChangeArrowheads="1"/>
          </p:cNvSpPr>
          <p:nvPr/>
        </p:nvSpPr>
        <p:spPr bwMode="auto">
          <a:xfrm>
            <a:off x="5394798" y="1378261"/>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S</a:t>
            </a:r>
            <a:endParaRPr lang="en-US" sz="1700" dirty="0">
              <a:solidFill>
                <a:srgbClr val="000000"/>
              </a:solidFill>
              <a:latin typeface="Arial" charset="0"/>
            </a:endParaRPr>
          </a:p>
        </p:txBody>
      </p:sp>
      <p:sp>
        <p:nvSpPr>
          <p:cNvPr id="16" name="Text Box 31"/>
          <p:cNvSpPr txBox="1">
            <a:spLocks noChangeArrowheads="1"/>
          </p:cNvSpPr>
          <p:nvPr/>
        </p:nvSpPr>
        <p:spPr bwMode="auto">
          <a:xfrm>
            <a:off x="2428472" y="1880171"/>
            <a:ext cx="700604" cy="42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50" dirty="0" smtClean="0">
                <a:solidFill>
                  <a:srgbClr val="000000"/>
                </a:solidFill>
                <a:latin typeface="Arial" charset="0"/>
              </a:rPr>
              <a:t>MPF </a:t>
            </a:r>
            <a:br>
              <a:rPr lang="en-US" sz="2150" dirty="0" smtClean="0">
                <a:solidFill>
                  <a:srgbClr val="000000"/>
                </a:solidFill>
                <a:latin typeface="Arial" charset="0"/>
              </a:rPr>
            </a:br>
            <a:r>
              <a:rPr lang="en-US" sz="2150" dirty="0" smtClean="0">
                <a:solidFill>
                  <a:srgbClr val="000000"/>
                </a:solidFill>
                <a:latin typeface="Arial" charset="0"/>
              </a:rPr>
              <a:t>activity</a:t>
            </a:r>
            <a:endParaRPr lang="en-US" sz="2150" dirty="0">
              <a:solidFill>
                <a:srgbClr val="000000"/>
              </a:solidFill>
              <a:latin typeface="Arial" charset="0"/>
            </a:endParaRPr>
          </a:p>
        </p:txBody>
      </p:sp>
      <p:cxnSp>
        <p:nvCxnSpPr>
          <p:cNvPr id="17" name="Straight Arrow Connector 16"/>
          <p:cNvCxnSpPr/>
          <p:nvPr/>
        </p:nvCxnSpPr>
        <p:spPr bwMode="auto">
          <a:xfrm>
            <a:off x="4583414" y="4495748"/>
            <a:ext cx="645811" cy="0"/>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31"/>
          <p:cNvSpPr txBox="1">
            <a:spLocks noChangeArrowheads="1"/>
          </p:cNvSpPr>
          <p:nvPr/>
        </p:nvSpPr>
        <p:spPr bwMode="auto">
          <a:xfrm>
            <a:off x="1318086" y="4843969"/>
            <a:ext cx="1108811"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284163" algn="l"/>
              </a:tabLst>
            </a:pPr>
            <a:r>
              <a:rPr lang="en-US" sz="2150" dirty="0" smtClean="0">
                <a:solidFill>
                  <a:srgbClr val="000000"/>
                </a:solidFill>
                <a:latin typeface="Arial" charset="0"/>
              </a:rPr>
              <a:t>(a) Fluctuation of MPF activity and </a:t>
            </a:r>
            <a:r>
              <a:rPr lang="en-US" sz="2150" dirty="0" err="1" smtClean="0">
                <a:solidFill>
                  <a:srgbClr val="000000"/>
                </a:solidFill>
                <a:latin typeface="Arial" charset="0"/>
              </a:rPr>
              <a:t>cyclin</a:t>
            </a:r>
            <a:r>
              <a:rPr lang="en-US" sz="2150" dirty="0" smtClean="0">
                <a:solidFill>
                  <a:srgbClr val="000000"/>
                </a:solidFill>
                <a:latin typeface="Arial" charset="0"/>
              </a:rPr>
              <a:t/>
            </a:r>
            <a:br>
              <a:rPr lang="en-US" sz="2150" dirty="0" smtClean="0">
                <a:solidFill>
                  <a:srgbClr val="000000"/>
                </a:solidFill>
                <a:latin typeface="Arial" charset="0"/>
              </a:rPr>
            </a:br>
            <a:r>
              <a:rPr lang="en-US" sz="2150" dirty="0" smtClean="0">
                <a:solidFill>
                  <a:srgbClr val="000000"/>
                </a:solidFill>
                <a:latin typeface="Arial" charset="0"/>
              </a:rPr>
              <a:t>	concentration during the cell cycle</a:t>
            </a:r>
            <a:endParaRPr lang="en-US" sz="2150" dirty="0">
              <a:solidFill>
                <a:srgbClr val="000000"/>
              </a:solidFill>
              <a:latin typeface="Arial" charset="0"/>
            </a:endParaRPr>
          </a:p>
        </p:txBody>
      </p:sp>
      <p:sp>
        <p:nvSpPr>
          <p:cNvPr id="19" name="Text Box 31"/>
          <p:cNvSpPr txBox="1">
            <a:spLocks noChangeArrowheads="1"/>
          </p:cNvSpPr>
          <p:nvPr/>
        </p:nvSpPr>
        <p:spPr bwMode="auto">
          <a:xfrm>
            <a:off x="3846725" y="4286414"/>
            <a:ext cx="277292" cy="28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50" dirty="0" smtClean="0">
                <a:solidFill>
                  <a:srgbClr val="000000"/>
                </a:solidFill>
                <a:latin typeface="Arial" charset="0"/>
              </a:rPr>
              <a:t>Time</a:t>
            </a:r>
            <a:endParaRPr lang="en-US" sz="2150" dirty="0">
              <a:solidFill>
                <a:srgbClr val="000000"/>
              </a:solidFill>
              <a:latin typeface="Arial" charset="0"/>
            </a:endParaRPr>
          </a:p>
        </p:txBody>
      </p:sp>
      <p:sp>
        <p:nvSpPr>
          <p:cNvPr id="20" name="Text Box 31"/>
          <p:cNvSpPr txBox="1">
            <a:spLocks noChangeArrowheads="1"/>
          </p:cNvSpPr>
          <p:nvPr/>
        </p:nvSpPr>
        <p:spPr bwMode="auto">
          <a:xfrm>
            <a:off x="4488304" y="1901709"/>
            <a:ext cx="700604" cy="42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50" dirty="0" err="1" smtClean="0">
                <a:solidFill>
                  <a:srgbClr val="000000"/>
                </a:solidFill>
                <a:latin typeface="Arial" charset="0"/>
              </a:rPr>
              <a:t>Cyclin</a:t>
            </a:r>
            <a:r>
              <a:rPr lang="en-US" sz="2150" dirty="0" smtClean="0">
                <a:solidFill>
                  <a:srgbClr val="000000"/>
                </a:solidFill>
                <a:latin typeface="Arial" charset="0"/>
              </a:rPr>
              <a:t/>
            </a:r>
            <a:br>
              <a:rPr lang="en-US" sz="2150" dirty="0" smtClean="0">
                <a:solidFill>
                  <a:srgbClr val="000000"/>
                </a:solidFill>
                <a:latin typeface="Arial" charset="0"/>
              </a:rPr>
            </a:br>
            <a:r>
              <a:rPr lang="en-US" sz="2150" dirty="0" smtClean="0">
                <a:solidFill>
                  <a:srgbClr val="000000"/>
                </a:solidFill>
                <a:latin typeface="Arial" charset="0"/>
              </a:rPr>
              <a:t>concentration</a:t>
            </a:r>
            <a:endParaRPr lang="en-US" sz="2150" dirty="0">
              <a:solidFill>
                <a:srgbClr val="000000"/>
              </a:solidFill>
              <a:latin typeface="Arial" charset="0"/>
            </a:endParaRPr>
          </a:p>
        </p:txBody>
      </p:sp>
      <p:cxnSp>
        <p:nvCxnSpPr>
          <p:cNvPr id="21" name="Straight Connector 20"/>
          <p:cNvCxnSpPr/>
          <p:nvPr/>
        </p:nvCxnSpPr>
        <p:spPr bwMode="auto">
          <a:xfrm flipV="1">
            <a:off x="2165350" y="2409825"/>
            <a:ext cx="238125" cy="2190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V="1">
            <a:off x="4292600" y="2533650"/>
            <a:ext cx="473075" cy="7175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4037867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6bG2Checkpoint-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048" y="136338"/>
            <a:ext cx="6089904"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12.16b</a:t>
            </a:r>
            <a:endParaRPr lang="en-US" sz="1200" dirty="0">
              <a:latin typeface="Arial" charset="0"/>
            </a:endParaRPr>
          </a:p>
        </p:txBody>
      </p:sp>
      <p:cxnSp>
        <p:nvCxnSpPr>
          <p:cNvPr id="5" name="Straight Connector 4"/>
          <p:cNvCxnSpPr/>
          <p:nvPr/>
        </p:nvCxnSpPr>
        <p:spPr bwMode="auto">
          <a:xfrm>
            <a:off x="4841563" y="3613139"/>
            <a:ext cx="523225" cy="14129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 Box 31"/>
          <p:cNvSpPr txBox="1">
            <a:spLocks noChangeArrowheads="1"/>
          </p:cNvSpPr>
          <p:nvPr/>
        </p:nvSpPr>
        <p:spPr bwMode="auto">
          <a:xfrm>
            <a:off x="1557150" y="5905618"/>
            <a:ext cx="1468700" cy="76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284163" algn="l"/>
                <a:tab pos="454025" algn="l"/>
              </a:tabLst>
            </a:pPr>
            <a:r>
              <a:rPr lang="en-US" sz="2000" dirty="0" smtClean="0">
                <a:solidFill>
                  <a:srgbClr val="000000"/>
                </a:solidFill>
                <a:latin typeface="Arial" charset="0"/>
              </a:rPr>
              <a:t>(b) Molecular mechanisms that help regulate	</a:t>
            </a:r>
            <a:br>
              <a:rPr lang="en-US" sz="2000" dirty="0" smtClean="0">
                <a:solidFill>
                  <a:srgbClr val="000000"/>
                </a:solidFill>
                <a:latin typeface="Arial" charset="0"/>
              </a:rPr>
            </a:br>
            <a:r>
              <a:rPr lang="en-US" sz="2000" dirty="0" smtClean="0">
                <a:solidFill>
                  <a:srgbClr val="000000"/>
                </a:solidFill>
                <a:latin typeface="Arial" charset="0"/>
              </a:rPr>
              <a:t>		the cell cycle</a:t>
            </a:r>
            <a:endParaRPr lang="en-US" sz="2000" dirty="0">
              <a:solidFill>
                <a:srgbClr val="000000"/>
              </a:solidFill>
              <a:latin typeface="Arial" charset="0"/>
            </a:endParaRPr>
          </a:p>
        </p:txBody>
      </p:sp>
      <p:sp>
        <p:nvSpPr>
          <p:cNvPr id="7" name="Text Box 31"/>
          <p:cNvSpPr txBox="1">
            <a:spLocks noChangeArrowheads="1"/>
          </p:cNvSpPr>
          <p:nvPr/>
        </p:nvSpPr>
        <p:spPr bwMode="auto">
          <a:xfrm>
            <a:off x="1557791" y="3359590"/>
            <a:ext cx="374435" cy="41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Degraded</a:t>
            </a:r>
            <a:br>
              <a:rPr lang="en-US" sz="2000" dirty="0" smtClean="0">
                <a:solidFill>
                  <a:srgbClr val="000000"/>
                </a:solidFill>
                <a:latin typeface="Arial" charset="0"/>
              </a:rPr>
            </a:br>
            <a:r>
              <a:rPr lang="en-US" sz="2000" dirty="0" err="1" smtClean="0">
                <a:solidFill>
                  <a:srgbClr val="000000"/>
                </a:solidFill>
                <a:latin typeface="Arial" charset="0"/>
              </a:rPr>
              <a:t>cyclin</a:t>
            </a:r>
            <a:endParaRPr lang="en-US" sz="2000" dirty="0">
              <a:solidFill>
                <a:srgbClr val="000000"/>
              </a:solidFill>
              <a:latin typeface="Arial" charset="0"/>
            </a:endParaRPr>
          </a:p>
        </p:txBody>
      </p:sp>
      <p:sp>
        <p:nvSpPr>
          <p:cNvPr id="8" name="Text Box 31"/>
          <p:cNvSpPr txBox="1">
            <a:spLocks noChangeArrowheads="1"/>
          </p:cNvSpPr>
          <p:nvPr/>
        </p:nvSpPr>
        <p:spPr bwMode="auto">
          <a:xfrm>
            <a:off x="3017807" y="2652453"/>
            <a:ext cx="575689" cy="24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50" dirty="0" err="1" smtClean="0">
                <a:solidFill>
                  <a:srgbClr val="000000"/>
                </a:solidFill>
                <a:latin typeface="Arial" charset="0"/>
              </a:rPr>
              <a:t>Cdk</a:t>
            </a:r>
            <a:endParaRPr lang="en-US" sz="2150" dirty="0">
              <a:solidFill>
                <a:srgbClr val="000000"/>
              </a:solidFill>
              <a:latin typeface="Arial" charset="0"/>
            </a:endParaRPr>
          </a:p>
        </p:txBody>
      </p:sp>
      <p:sp>
        <p:nvSpPr>
          <p:cNvPr id="9" name="Text Box 31"/>
          <p:cNvSpPr txBox="1">
            <a:spLocks noChangeArrowheads="1"/>
          </p:cNvSpPr>
          <p:nvPr/>
        </p:nvSpPr>
        <p:spPr bwMode="auto">
          <a:xfrm>
            <a:off x="2387199" y="4234527"/>
            <a:ext cx="575689" cy="24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err="1" smtClean="0">
                <a:solidFill>
                  <a:srgbClr val="000000"/>
                </a:solidFill>
                <a:latin typeface="Arial" charset="0"/>
              </a:rPr>
              <a:t>Cyclin</a:t>
            </a:r>
            <a:r>
              <a:rPr lang="en-US" sz="2000" dirty="0" smtClean="0">
                <a:solidFill>
                  <a:srgbClr val="000000"/>
                </a:solidFill>
                <a:latin typeface="Arial" charset="0"/>
              </a:rPr>
              <a:t> is</a:t>
            </a:r>
            <a:br>
              <a:rPr lang="en-US" sz="2000" dirty="0" smtClean="0">
                <a:solidFill>
                  <a:srgbClr val="000000"/>
                </a:solidFill>
                <a:latin typeface="Arial" charset="0"/>
              </a:rPr>
            </a:br>
            <a:r>
              <a:rPr lang="en-US" sz="2000" dirty="0" smtClean="0">
                <a:solidFill>
                  <a:srgbClr val="000000"/>
                </a:solidFill>
                <a:latin typeface="Arial" charset="0"/>
              </a:rPr>
              <a:t>degraded</a:t>
            </a:r>
            <a:endParaRPr lang="en-US" sz="2000" dirty="0">
              <a:solidFill>
                <a:srgbClr val="000000"/>
              </a:solidFill>
              <a:latin typeface="Arial" charset="0"/>
            </a:endParaRPr>
          </a:p>
        </p:txBody>
      </p:sp>
      <p:sp>
        <p:nvSpPr>
          <p:cNvPr id="10" name="Text Box 31"/>
          <p:cNvSpPr txBox="1">
            <a:spLocks noChangeArrowheads="1"/>
          </p:cNvSpPr>
          <p:nvPr/>
        </p:nvSpPr>
        <p:spPr bwMode="auto">
          <a:xfrm>
            <a:off x="4146105" y="4826154"/>
            <a:ext cx="575689" cy="24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MPF</a:t>
            </a:r>
            <a:endParaRPr lang="en-US" sz="2000" dirty="0">
              <a:solidFill>
                <a:srgbClr val="000000"/>
              </a:solidFill>
              <a:latin typeface="Arial" charset="0"/>
            </a:endParaRPr>
          </a:p>
        </p:txBody>
      </p:sp>
      <p:sp>
        <p:nvSpPr>
          <p:cNvPr id="11" name="Text Box 31"/>
          <p:cNvSpPr txBox="1">
            <a:spLocks noChangeArrowheads="1"/>
          </p:cNvSpPr>
          <p:nvPr/>
        </p:nvSpPr>
        <p:spPr bwMode="auto">
          <a:xfrm>
            <a:off x="6022502" y="4718271"/>
            <a:ext cx="575689" cy="24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err="1" smtClean="0">
                <a:solidFill>
                  <a:srgbClr val="000000"/>
                </a:solidFill>
                <a:latin typeface="Arial" charset="0"/>
              </a:rPr>
              <a:t>Cyclin</a:t>
            </a:r>
            <a:endParaRPr lang="en-US" sz="2000" dirty="0">
              <a:solidFill>
                <a:srgbClr val="000000"/>
              </a:solidFill>
              <a:latin typeface="Arial" charset="0"/>
            </a:endParaRPr>
          </a:p>
        </p:txBody>
      </p:sp>
      <p:sp>
        <p:nvSpPr>
          <p:cNvPr id="12" name="Text Box 31"/>
          <p:cNvSpPr txBox="1">
            <a:spLocks noChangeArrowheads="1"/>
          </p:cNvSpPr>
          <p:nvPr/>
        </p:nvSpPr>
        <p:spPr bwMode="auto">
          <a:xfrm>
            <a:off x="5920043" y="3734230"/>
            <a:ext cx="575689" cy="24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err="1" smtClean="0">
                <a:solidFill>
                  <a:srgbClr val="000000"/>
                </a:solidFill>
                <a:latin typeface="Arial" charset="0"/>
              </a:rPr>
              <a:t>Cdk</a:t>
            </a:r>
            <a:endParaRPr lang="en-US" sz="2000" dirty="0">
              <a:solidFill>
                <a:srgbClr val="000000"/>
              </a:solidFill>
              <a:latin typeface="Arial" charset="0"/>
            </a:endParaRPr>
          </a:p>
        </p:txBody>
      </p:sp>
      <p:sp>
        <p:nvSpPr>
          <p:cNvPr id="13" name="Text Box 31"/>
          <p:cNvSpPr txBox="1">
            <a:spLocks noChangeArrowheads="1"/>
          </p:cNvSpPr>
          <p:nvPr/>
        </p:nvSpPr>
        <p:spPr bwMode="auto">
          <a:xfrm>
            <a:off x="5240959" y="4949421"/>
            <a:ext cx="575689" cy="24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000000"/>
                </a:solidFill>
                <a:latin typeface="Arial" charset="0"/>
              </a:rPr>
              <a:t>G</a:t>
            </a:r>
            <a:r>
              <a:rPr lang="en-US" sz="2000" baseline="-25000" dirty="0" smtClean="0">
                <a:solidFill>
                  <a:srgbClr val="000000"/>
                </a:solidFill>
                <a:latin typeface="Arial" charset="0"/>
              </a:rPr>
              <a:t>2</a:t>
            </a:r>
            <a:r>
              <a:rPr lang="en-US" sz="2000" dirty="0" smtClean="0">
                <a:solidFill>
                  <a:srgbClr val="000000"/>
                </a:solidFill>
                <a:latin typeface="Arial" charset="0"/>
              </a:rPr>
              <a:t/>
            </a:r>
            <a:br>
              <a:rPr lang="en-US" sz="2000" dirty="0" smtClean="0">
                <a:solidFill>
                  <a:srgbClr val="000000"/>
                </a:solidFill>
                <a:latin typeface="Arial" charset="0"/>
              </a:rPr>
            </a:br>
            <a:r>
              <a:rPr lang="en-US" sz="2000" dirty="0" smtClean="0">
                <a:solidFill>
                  <a:srgbClr val="000000"/>
                </a:solidFill>
                <a:latin typeface="Arial" charset="0"/>
              </a:rPr>
              <a:t>checkpoint</a:t>
            </a:r>
            <a:endParaRPr lang="en-US" sz="2000" dirty="0">
              <a:solidFill>
                <a:srgbClr val="000000"/>
              </a:solidFill>
              <a:latin typeface="Arial" charset="0"/>
            </a:endParaRPr>
          </a:p>
        </p:txBody>
      </p:sp>
      <p:sp>
        <p:nvSpPr>
          <p:cNvPr id="14" name="Text Box 31"/>
          <p:cNvSpPr txBox="1">
            <a:spLocks noChangeArrowheads="1"/>
          </p:cNvSpPr>
          <p:nvPr/>
        </p:nvSpPr>
        <p:spPr bwMode="auto">
          <a:xfrm rot="18099461">
            <a:off x="4066802" y="2296955"/>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00" dirty="0" smtClean="0">
                <a:solidFill>
                  <a:srgbClr val="000000"/>
                </a:solidFill>
                <a:latin typeface="Arial" charset="0"/>
              </a:rPr>
              <a:t>G</a:t>
            </a:r>
            <a:r>
              <a:rPr lang="en-US" sz="1600" baseline="-25000" dirty="0" smtClean="0">
                <a:solidFill>
                  <a:srgbClr val="000000"/>
                </a:solidFill>
                <a:latin typeface="Arial" charset="0"/>
              </a:rPr>
              <a:t>1</a:t>
            </a:r>
            <a:endParaRPr lang="en-US" sz="1600" baseline="-25000" dirty="0">
              <a:solidFill>
                <a:srgbClr val="000000"/>
              </a:solidFill>
              <a:latin typeface="Arial" charset="0"/>
            </a:endParaRPr>
          </a:p>
        </p:txBody>
      </p:sp>
      <p:sp>
        <p:nvSpPr>
          <p:cNvPr id="15" name="Text Box 31"/>
          <p:cNvSpPr txBox="1">
            <a:spLocks noChangeArrowheads="1"/>
          </p:cNvSpPr>
          <p:nvPr/>
        </p:nvSpPr>
        <p:spPr bwMode="auto">
          <a:xfrm rot="3351284">
            <a:off x="5466755" y="2263398"/>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00" dirty="0" smtClean="0">
                <a:solidFill>
                  <a:srgbClr val="000000"/>
                </a:solidFill>
                <a:latin typeface="Arial" charset="0"/>
              </a:rPr>
              <a:t>S</a:t>
            </a:r>
            <a:endParaRPr lang="en-US" sz="1600" dirty="0">
              <a:solidFill>
                <a:srgbClr val="000000"/>
              </a:solidFill>
              <a:latin typeface="Arial" charset="0"/>
            </a:endParaRPr>
          </a:p>
        </p:txBody>
      </p:sp>
      <p:sp>
        <p:nvSpPr>
          <p:cNvPr id="16" name="Text Box 31"/>
          <p:cNvSpPr txBox="1">
            <a:spLocks noChangeArrowheads="1"/>
          </p:cNvSpPr>
          <p:nvPr/>
        </p:nvSpPr>
        <p:spPr bwMode="auto">
          <a:xfrm rot="19893980">
            <a:off x="5000271" y="3382056"/>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00" dirty="0" smtClean="0">
                <a:solidFill>
                  <a:srgbClr val="000000"/>
                </a:solidFill>
                <a:latin typeface="Arial" charset="0"/>
              </a:rPr>
              <a:t>G</a:t>
            </a:r>
            <a:r>
              <a:rPr lang="en-US" sz="1600" baseline="-25000" dirty="0" smtClean="0">
                <a:solidFill>
                  <a:srgbClr val="000000"/>
                </a:solidFill>
                <a:latin typeface="Arial" charset="0"/>
              </a:rPr>
              <a:t>2</a:t>
            </a:r>
            <a:endParaRPr lang="en-US" sz="1600" baseline="-25000" dirty="0">
              <a:solidFill>
                <a:srgbClr val="000000"/>
              </a:solidFill>
              <a:latin typeface="Arial" charset="0"/>
            </a:endParaRPr>
          </a:p>
        </p:txBody>
      </p:sp>
      <p:sp>
        <p:nvSpPr>
          <p:cNvPr id="17" name="Text Box 31"/>
          <p:cNvSpPr txBox="1">
            <a:spLocks noChangeArrowheads="1"/>
          </p:cNvSpPr>
          <p:nvPr/>
        </p:nvSpPr>
        <p:spPr bwMode="auto">
          <a:xfrm rot="2872493">
            <a:off x="4272762" y="3218292"/>
            <a:ext cx="153487" cy="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00" dirty="0" smtClean="0">
                <a:solidFill>
                  <a:srgbClr val="000000"/>
                </a:solidFill>
                <a:latin typeface="Arial" charset="0"/>
              </a:rPr>
              <a:t>M</a:t>
            </a:r>
            <a:endParaRPr lang="en-US" sz="1600" dirty="0">
              <a:solidFill>
                <a:srgbClr val="000000"/>
              </a:solidFill>
              <a:latin typeface="Arial" charset="0"/>
            </a:endParaRPr>
          </a:p>
        </p:txBody>
      </p:sp>
      <p:pic>
        <p:nvPicPr>
          <p:cNvPr id="3" name="Picture 2" descr="12_16bG2Checkpoin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59068" y="1579011"/>
            <a:ext cx="1063787" cy="2856071"/>
          </a:xfrm>
          <a:prstGeom prst="rect">
            <a:avLst/>
          </a:prstGeom>
        </p:spPr>
      </p:pic>
    </p:spTree>
    <p:extLst>
      <p:ext uri="{BB962C8B-B14F-4D97-AF65-F5344CB8AC3E}">
        <p14:creationId xmlns:p14="http://schemas.microsoft.com/office/powerpoint/2010/main" val="10910601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12.1: Most cell division results in genetically identical daughter cells</a:t>
            </a:r>
            <a:endParaRPr lang="en-US" dirty="0"/>
          </a:p>
        </p:txBody>
      </p:sp>
      <p:sp>
        <p:nvSpPr>
          <p:cNvPr id="3" name="Content Placeholder 2"/>
          <p:cNvSpPr>
            <a:spLocks noGrp="1"/>
          </p:cNvSpPr>
          <p:nvPr>
            <p:ph idx="1"/>
          </p:nvPr>
        </p:nvSpPr>
        <p:spPr/>
        <p:txBody>
          <a:bodyPr/>
          <a:lstStyle/>
          <a:p>
            <a:r>
              <a:rPr lang="en-US" dirty="0" smtClean="0"/>
              <a:t>Most cell division results in daughter cells with </a:t>
            </a:r>
            <a:r>
              <a:rPr lang="en-US" b="1" u="sng" dirty="0" smtClean="0"/>
              <a:t>IDENTICAL</a:t>
            </a:r>
            <a:r>
              <a:rPr lang="en-US" dirty="0" smtClean="0"/>
              <a:t> genetic information, DNA</a:t>
            </a:r>
          </a:p>
          <a:p>
            <a:pPr lvl="1"/>
            <a:r>
              <a:rPr lang="en-US" dirty="0" smtClean="0"/>
              <a:t>The exception is meiosis, a special type of division that can produce sperm and egg cells</a:t>
            </a:r>
            <a:endParaRPr lang="en-US" dirty="0"/>
          </a:p>
        </p:txBody>
      </p:sp>
    </p:spTree>
    <p:extLst>
      <p:ext uri="{BB962C8B-B14F-4D97-AF65-F5344CB8AC3E}">
        <p14:creationId xmlns:p14="http://schemas.microsoft.com/office/powerpoint/2010/main" val="249507976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 and Go Signs: Internal and External Signals as the Checkpoints</a:t>
            </a:r>
            <a:endParaRPr lang="en-US" dirty="0"/>
          </a:p>
        </p:txBody>
      </p:sp>
      <p:sp>
        <p:nvSpPr>
          <p:cNvPr id="3" name="Content Placeholder 2"/>
          <p:cNvSpPr>
            <a:spLocks noGrp="1"/>
          </p:cNvSpPr>
          <p:nvPr>
            <p:ph idx="1"/>
          </p:nvPr>
        </p:nvSpPr>
        <p:spPr/>
        <p:txBody>
          <a:bodyPr/>
          <a:lstStyle/>
          <a:p>
            <a:r>
              <a:rPr lang="en-US" dirty="0" smtClean="0"/>
              <a:t>Many signals registered at </a:t>
            </a:r>
            <a:r>
              <a:rPr lang="en-US" b="1" u="sng" dirty="0" smtClean="0"/>
              <a:t>CHECKPOINTS</a:t>
            </a:r>
            <a:r>
              <a:rPr lang="en-US" dirty="0" smtClean="0"/>
              <a:t> come from cellular surveillance mechanisms </a:t>
            </a:r>
            <a:r>
              <a:rPr lang="en-US" b="1" u="sng" dirty="0" smtClean="0"/>
              <a:t>WITHIN</a:t>
            </a:r>
            <a:r>
              <a:rPr lang="en-US" dirty="0" smtClean="0"/>
              <a:t> the cell</a:t>
            </a:r>
          </a:p>
          <a:p>
            <a:r>
              <a:rPr lang="en-US" dirty="0" smtClean="0"/>
              <a:t>Three </a:t>
            </a:r>
            <a:r>
              <a:rPr lang="en-US" dirty="0" smtClean="0"/>
              <a:t>important checkpoints are those in G</a:t>
            </a:r>
            <a:r>
              <a:rPr lang="en-US" baseline="-25000" dirty="0" smtClean="0"/>
              <a:t>1</a:t>
            </a:r>
            <a:r>
              <a:rPr lang="en-US" dirty="0" smtClean="0"/>
              <a:t>, G</a:t>
            </a:r>
            <a:r>
              <a:rPr lang="en-US" baseline="-25000" dirty="0" smtClean="0"/>
              <a:t>2</a:t>
            </a:r>
            <a:r>
              <a:rPr lang="en-US" dirty="0" smtClean="0"/>
              <a:t>, and M phases</a:t>
            </a:r>
            <a:endParaRPr lang="en-US" dirty="0"/>
          </a:p>
        </p:txBody>
      </p:sp>
    </p:spTree>
    <p:extLst>
      <p:ext uri="{BB962C8B-B14F-4D97-AF65-F5344CB8AC3E}">
        <p14:creationId xmlns:p14="http://schemas.microsoft.com/office/powerpoint/2010/main" val="396130699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a:xfrm>
            <a:off x="473188" y="1415785"/>
            <a:ext cx="8499249" cy="5073650"/>
          </a:xfrm>
        </p:spPr>
        <p:txBody>
          <a:bodyPr/>
          <a:lstStyle/>
          <a:p>
            <a:r>
              <a:rPr lang="en-US" dirty="0" smtClean="0"/>
              <a:t>For many cells, the G</a:t>
            </a:r>
            <a:r>
              <a:rPr lang="en-US" baseline="-25000" dirty="0" smtClean="0"/>
              <a:t>1</a:t>
            </a:r>
            <a:r>
              <a:rPr lang="en-US" dirty="0" smtClean="0"/>
              <a:t> checkpoint seems to be the </a:t>
            </a:r>
            <a:r>
              <a:rPr lang="en-US" b="1" u="sng" dirty="0" smtClean="0"/>
              <a:t>MOST IMPORTANT </a:t>
            </a:r>
          </a:p>
          <a:p>
            <a:r>
              <a:rPr lang="en-US" dirty="0" smtClean="0"/>
              <a:t>If a cell receives a go-ahead signal at the G</a:t>
            </a:r>
            <a:r>
              <a:rPr lang="en-US" baseline="-25000" dirty="0" smtClean="0"/>
              <a:t>1</a:t>
            </a:r>
            <a:r>
              <a:rPr lang="en-US" dirty="0" smtClean="0"/>
              <a:t> checkpoint, it will usually complete the S, G</a:t>
            </a:r>
            <a:r>
              <a:rPr lang="en-US" baseline="-25000" dirty="0" smtClean="0"/>
              <a:t>2</a:t>
            </a:r>
            <a:r>
              <a:rPr lang="en-US" dirty="0" smtClean="0"/>
              <a:t>, and M phases and divide</a:t>
            </a:r>
          </a:p>
          <a:p>
            <a:r>
              <a:rPr lang="en-US" dirty="0" smtClean="0"/>
              <a:t>If the cell does not receive the go-ahead signal, it will </a:t>
            </a:r>
            <a:r>
              <a:rPr lang="en-US" b="1" u="sng" dirty="0" smtClean="0"/>
              <a:t>EXIT THE CYCLE</a:t>
            </a:r>
            <a:r>
              <a:rPr lang="en-US" dirty="0" smtClean="0"/>
              <a:t>, switching into a </a:t>
            </a:r>
            <a:r>
              <a:rPr lang="en-US" b="1" u="sng" dirty="0" smtClean="0"/>
              <a:t>NONDIVIDING</a:t>
            </a:r>
            <a:r>
              <a:rPr lang="en-US" dirty="0" smtClean="0"/>
              <a:t> state called the </a:t>
            </a:r>
            <a:r>
              <a:rPr lang="en-US" b="1" dirty="0" smtClean="0"/>
              <a:t>G</a:t>
            </a:r>
            <a:r>
              <a:rPr lang="en-US" b="1" baseline="-25000" dirty="0" smtClean="0"/>
              <a:t>0</a:t>
            </a:r>
            <a:r>
              <a:rPr lang="en-US" b="1" dirty="0" smtClean="0"/>
              <a:t> phase</a:t>
            </a:r>
            <a:endParaRPr lang="en-US" b="1" dirty="0"/>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Stop and Go Signs: Internal </a:t>
            </a:r>
            <a:r>
              <a:rPr lang="en-US" kern="0" dirty="0" smtClean="0">
                <a:solidFill>
                  <a:srgbClr val="000000"/>
                </a:solidFill>
                <a:latin typeface="Arial" charset="0"/>
              </a:rPr>
              <a:t>G</a:t>
            </a:r>
            <a:r>
              <a:rPr lang="en-US" kern="0" baseline="-25000" dirty="0" smtClean="0">
                <a:solidFill>
                  <a:srgbClr val="000000"/>
                </a:solidFill>
                <a:latin typeface="Arial" charset="0"/>
              </a:rPr>
              <a:t>1</a:t>
            </a:r>
            <a:r>
              <a:rPr lang="en-US" kern="0" dirty="0" smtClean="0">
                <a:solidFill>
                  <a:srgbClr val="000000"/>
                </a:solidFill>
                <a:latin typeface="Arial" charset="0"/>
              </a:rPr>
              <a:t> </a:t>
            </a:r>
            <a:r>
              <a:rPr lang="en-US" kern="0" dirty="0">
                <a:solidFill>
                  <a:srgbClr val="000000"/>
                </a:solidFill>
                <a:latin typeface="Arial" charset="0"/>
              </a:rPr>
              <a:t>checkpoint </a:t>
            </a:r>
            <a:endParaRPr lang="en-US" dirty="0"/>
          </a:p>
        </p:txBody>
      </p:sp>
    </p:spTree>
    <p:extLst>
      <p:ext uri="{BB962C8B-B14F-4D97-AF65-F5344CB8AC3E}">
        <p14:creationId xmlns:p14="http://schemas.microsoft.com/office/powerpoint/2010/main" val="94854333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7aG1AndMCheckpoint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1340298"/>
            <a:ext cx="7863840" cy="402945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12.17a</a:t>
            </a:r>
            <a:endParaRPr lang="en-US" sz="1200" dirty="0">
              <a:latin typeface="Arial" charset="0"/>
            </a:endParaRPr>
          </a:p>
        </p:txBody>
      </p:sp>
      <p:sp>
        <p:nvSpPr>
          <p:cNvPr id="5" name="Text Box 31"/>
          <p:cNvSpPr txBox="1">
            <a:spLocks noChangeArrowheads="1"/>
          </p:cNvSpPr>
          <p:nvPr/>
        </p:nvSpPr>
        <p:spPr bwMode="auto">
          <a:xfrm>
            <a:off x="699452" y="1327865"/>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G</a:t>
            </a:r>
            <a:r>
              <a:rPr lang="en-US" sz="1950" baseline="-25000" dirty="0" smtClean="0">
                <a:solidFill>
                  <a:srgbClr val="000000"/>
                </a:solidFill>
                <a:latin typeface="Arial" charset="0"/>
              </a:rPr>
              <a:t>1</a:t>
            </a:r>
            <a:r>
              <a:rPr lang="en-US" sz="1950" dirty="0" smtClean="0">
                <a:solidFill>
                  <a:srgbClr val="000000"/>
                </a:solidFill>
                <a:latin typeface="Arial" charset="0"/>
              </a:rPr>
              <a:t> checkpoint</a:t>
            </a:r>
            <a:endParaRPr lang="en-US" sz="1950" dirty="0">
              <a:solidFill>
                <a:srgbClr val="000000"/>
              </a:solidFill>
              <a:latin typeface="Arial" charset="0"/>
            </a:endParaRPr>
          </a:p>
        </p:txBody>
      </p:sp>
      <p:sp>
        <p:nvSpPr>
          <p:cNvPr id="6" name="Text Box 31"/>
          <p:cNvSpPr txBox="1">
            <a:spLocks noChangeArrowheads="1"/>
          </p:cNvSpPr>
          <p:nvPr/>
        </p:nvSpPr>
        <p:spPr bwMode="auto">
          <a:xfrm>
            <a:off x="1413501" y="1980848"/>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G</a:t>
            </a:r>
            <a:r>
              <a:rPr lang="en-US" sz="1950" baseline="-25000" dirty="0" smtClean="0">
                <a:solidFill>
                  <a:srgbClr val="000000"/>
                </a:solidFill>
                <a:latin typeface="Arial" charset="0"/>
              </a:rPr>
              <a:t>0</a:t>
            </a:r>
            <a:endParaRPr lang="en-US" sz="1950" dirty="0">
              <a:solidFill>
                <a:srgbClr val="000000"/>
              </a:solidFill>
              <a:latin typeface="Arial" charset="0"/>
            </a:endParaRPr>
          </a:p>
        </p:txBody>
      </p:sp>
      <p:sp>
        <p:nvSpPr>
          <p:cNvPr id="7" name="Text Box 31"/>
          <p:cNvSpPr txBox="1">
            <a:spLocks noChangeArrowheads="1"/>
          </p:cNvSpPr>
          <p:nvPr/>
        </p:nvSpPr>
        <p:spPr bwMode="auto">
          <a:xfrm>
            <a:off x="2544909" y="3838866"/>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G</a:t>
            </a:r>
            <a:r>
              <a:rPr lang="en-US" sz="1950" baseline="-25000" dirty="0" smtClean="0">
                <a:solidFill>
                  <a:srgbClr val="000000"/>
                </a:solidFill>
                <a:latin typeface="Arial" charset="0"/>
              </a:rPr>
              <a:t>1</a:t>
            </a:r>
            <a:endParaRPr lang="en-US" sz="1950" dirty="0">
              <a:solidFill>
                <a:srgbClr val="000000"/>
              </a:solidFill>
              <a:latin typeface="Arial" charset="0"/>
            </a:endParaRPr>
          </a:p>
        </p:txBody>
      </p:sp>
      <p:sp>
        <p:nvSpPr>
          <p:cNvPr id="8" name="Text Box 31"/>
          <p:cNvSpPr txBox="1">
            <a:spLocks noChangeArrowheads="1"/>
          </p:cNvSpPr>
          <p:nvPr/>
        </p:nvSpPr>
        <p:spPr bwMode="auto">
          <a:xfrm>
            <a:off x="682401" y="4315039"/>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Without go-ahead signal,</a:t>
            </a:r>
            <a:br>
              <a:rPr lang="en-US" sz="1800" dirty="0" smtClean="0">
                <a:solidFill>
                  <a:srgbClr val="000000"/>
                </a:solidFill>
                <a:latin typeface="Arial" charset="0"/>
              </a:rPr>
            </a:br>
            <a:r>
              <a:rPr lang="en-US" sz="1800" dirty="0" smtClean="0">
                <a:solidFill>
                  <a:srgbClr val="000000"/>
                </a:solidFill>
                <a:latin typeface="Arial" charset="0"/>
              </a:rPr>
              <a:t>cell enters G</a:t>
            </a:r>
            <a:r>
              <a:rPr lang="en-US" sz="1800" baseline="-25000" dirty="0" smtClean="0">
                <a:solidFill>
                  <a:srgbClr val="000000"/>
                </a:solidFill>
                <a:latin typeface="Arial" charset="0"/>
              </a:rPr>
              <a:t>0</a:t>
            </a:r>
            <a:r>
              <a:rPr lang="en-US" sz="1800" dirty="0" smtClean="0">
                <a:solidFill>
                  <a:srgbClr val="000000"/>
                </a:solidFill>
                <a:latin typeface="Arial" charset="0"/>
              </a:rPr>
              <a:t>.</a:t>
            </a:r>
            <a:r>
              <a:rPr lang="en-US" sz="1800" dirty="0">
                <a:solidFill>
                  <a:srgbClr val="000000"/>
                </a:solidFill>
                <a:latin typeface="Arial" charset="0"/>
              </a:rPr>
              <a:t/>
            </a:r>
            <a:br>
              <a:rPr lang="en-US" sz="1800" dirty="0">
                <a:solidFill>
                  <a:srgbClr val="000000"/>
                </a:solidFill>
                <a:latin typeface="Arial" charset="0"/>
              </a:rPr>
            </a:br>
            <a:endParaRPr lang="en-US" sz="1800" dirty="0">
              <a:solidFill>
                <a:srgbClr val="000000"/>
              </a:solidFill>
              <a:latin typeface="Arial" charset="0"/>
            </a:endParaRPr>
          </a:p>
        </p:txBody>
      </p:sp>
      <p:sp>
        <p:nvSpPr>
          <p:cNvPr id="9" name="Text Box 31"/>
          <p:cNvSpPr txBox="1">
            <a:spLocks noChangeArrowheads="1"/>
          </p:cNvSpPr>
          <p:nvPr/>
        </p:nvSpPr>
        <p:spPr bwMode="auto">
          <a:xfrm>
            <a:off x="670030" y="5013752"/>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(a) G</a:t>
            </a:r>
            <a:r>
              <a:rPr lang="en-US" sz="1900" baseline="-25000" dirty="0" smtClean="0">
                <a:solidFill>
                  <a:srgbClr val="000000"/>
                </a:solidFill>
                <a:latin typeface="Arial" charset="0"/>
              </a:rPr>
              <a:t>1</a:t>
            </a:r>
            <a:r>
              <a:rPr lang="en-US" sz="1900" dirty="0">
                <a:solidFill>
                  <a:srgbClr val="000000"/>
                </a:solidFill>
                <a:latin typeface="Arial" charset="0"/>
              </a:rPr>
              <a:t> </a:t>
            </a:r>
            <a:r>
              <a:rPr lang="en-US" sz="1900" dirty="0" smtClean="0">
                <a:solidFill>
                  <a:srgbClr val="000000"/>
                </a:solidFill>
                <a:latin typeface="Arial" charset="0"/>
              </a:rPr>
              <a:t>checkpoint</a:t>
            </a:r>
            <a:r>
              <a:rPr lang="en-US" sz="1900" dirty="0">
                <a:solidFill>
                  <a:srgbClr val="000000"/>
                </a:solidFill>
                <a:latin typeface="Arial" charset="0"/>
              </a:rPr>
              <a:t/>
            </a:r>
            <a:br>
              <a:rPr lang="en-US" sz="1900" dirty="0">
                <a:solidFill>
                  <a:srgbClr val="000000"/>
                </a:solidFill>
                <a:latin typeface="Arial" charset="0"/>
              </a:rPr>
            </a:br>
            <a:endParaRPr lang="en-US" sz="1900" dirty="0">
              <a:solidFill>
                <a:srgbClr val="000000"/>
              </a:solidFill>
              <a:latin typeface="Arial" charset="0"/>
            </a:endParaRPr>
          </a:p>
        </p:txBody>
      </p:sp>
      <p:sp>
        <p:nvSpPr>
          <p:cNvPr id="10" name="Text Box 31"/>
          <p:cNvSpPr txBox="1">
            <a:spLocks noChangeArrowheads="1"/>
          </p:cNvSpPr>
          <p:nvPr/>
        </p:nvSpPr>
        <p:spPr bwMode="auto">
          <a:xfrm>
            <a:off x="6767293" y="3831549"/>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G</a:t>
            </a:r>
            <a:r>
              <a:rPr lang="en-US" sz="1950" baseline="-25000" dirty="0" smtClean="0">
                <a:solidFill>
                  <a:srgbClr val="000000"/>
                </a:solidFill>
                <a:latin typeface="Arial" charset="0"/>
              </a:rPr>
              <a:t>1</a:t>
            </a:r>
            <a:endParaRPr lang="en-US" sz="1950" dirty="0">
              <a:solidFill>
                <a:srgbClr val="000000"/>
              </a:solidFill>
              <a:latin typeface="Arial" charset="0"/>
            </a:endParaRPr>
          </a:p>
        </p:txBody>
      </p:sp>
      <p:sp>
        <p:nvSpPr>
          <p:cNvPr id="11" name="Text Box 31"/>
          <p:cNvSpPr txBox="1">
            <a:spLocks noChangeArrowheads="1"/>
          </p:cNvSpPr>
          <p:nvPr/>
        </p:nvSpPr>
        <p:spPr bwMode="auto">
          <a:xfrm>
            <a:off x="4970891" y="4316125"/>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With go-ahead signal,</a:t>
            </a:r>
            <a:br>
              <a:rPr lang="en-US" sz="1800" dirty="0" smtClean="0">
                <a:solidFill>
                  <a:srgbClr val="000000"/>
                </a:solidFill>
                <a:latin typeface="Arial" charset="0"/>
              </a:rPr>
            </a:br>
            <a:r>
              <a:rPr lang="en-US" sz="1800" dirty="0" smtClean="0">
                <a:solidFill>
                  <a:srgbClr val="000000"/>
                </a:solidFill>
                <a:latin typeface="Arial" charset="0"/>
              </a:rPr>
              <a:t>cell continues cell cycle.</a:t>
            </a:r>
            <a:endParaRPr lang="en-US" sz="1800" dirty="0">
              <a:solidFill>
                <a:srgbClr val="000000"/>
              </a:solidFill>
              <a:latin typeface="Arial" charset="0"/>
            </a:endParaRPr>
          </a:p>
        </p:txBody>
      </p:sp>
      <p:cxnSp>
        <p:nvCxnSpPr>
          <p:cNvPr id="4" name="Straight Connector 3"/>
          <p:cNvCxnSpPr/>
          <p:nvPr/>
        </p:nvCxnSpPr>
        <p:spPr bwMode="auto">
          <a:xfrm>
            <a:off x="2299230" y="1642198"/>
            <a:ext cx="379555" cy="5473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3164383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a:xfrm>
            <a:off x="334963" y="1387210"/>
            <a:ext cx="8499249" cy="5073650"/>
          </a:xfrm>
        </p:spPr>
        <p:txBody>
          <a:bodyPr/>
          <a:lstStyle/>
          <a:p>
            <a:r>
              <a:rPr lang="en-US" dirty="0" smtClean="0"/>
              <a:t>An example of an internal signal is that cells will not begin anaphase until </a:t>
            </a:r>
            <a:r>
              <a:rPr lang="en-US" b="1" dirty="0" smtClean="0"/>
              <a:t>all chromosomes are properly attached </a:t>
            </a:r>
            <a:r>
              <a:rPr lang="en-US" dirty="0" smtClean="0"/>
              <a:t>to the spindle at the metaphase plate</a:t>
            </a:r>
          </a:p>
          <a:p>
            <a:r>
              <a:rPr lang="en-US" dirty="0" smtClean="0"/>
              <a:t>This mechanism assures that daughter cells have the </a:t>
            </a:r>
            <a:r>
              <a:rPr lang="en-US" b="1" dirty="0" smtClean="0"/>
              <a:t>correct number </a:t>
            </a:r>
            <a:r>
              <a:rPr lang="en-US" dirty="0" smtClean="0"/>
              <a:t>of chromosomes</a:t>
            </a:r>
            <a:endParaRPr lang="en-US" dirty="0"/>
          </a:p>
        </p:txBody>
      </p:sp>
      <p:sp>
        <p:nvSpPr>
          <p:cNvPr id="4" name="Title 1"/>
          <p:cNvSpPr txBox="1">
            <a:spLocks/>
          </p:cNvSpPr>
          <p:nvPr/>
        </p:nvSpPr>
        <p:spPr bwMode="auto">
          <a:xfrm>
            <a:off x="334963" y="451074"/>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Stop and Go Signs: </a:t>
            </a:r>
            <a:endParaRPr lang="en-US" dirty="0"/>
          </a:p>
        </p:txBody>
      </p:sp>
      <p:sp>
        <p:nvSpPr>
          <p:cNvPr id="5"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Stop and Go Signs: Internal </a:t>
            </a:r>
            <a:r>
              <a:rPr lang="en-US" kern="0" dirty="0" smtClean="0">
                <a:solidFill>
                  <a:srgbClr val="000000"/>
                </a:solidFill>
                <a:latin typeface="Arial" charset="0"/>
              </a:rPr>
              <a:t>M Phase checkpoint </a:t>
            </a:r>
            <a:endParaRPr lang="en-US" dirty="0"/>
          </a:p>
        </p:txBody>
      </p:sp>
    </p:spTree>
    <p:extLst>
      <p:ext uri="{BB962C8B-B14F-4D97-AF65-F5344CB8AC3E}">
        <p14:creationId xmlns:p14="http://schemas.microsoft.com/office/powerpoint/2010/main" val="35647727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7bG1AndMCheckpoint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 y="825186"/>
            <a:ext cx="7900416" cy="505968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12.17b</a:t>
            </a:r>
            <a:endParaRPr lang="en-US" sz="1200" dirty="0">
              <a:latin typeface="Arial" charset="0"/>
            </a:endParaRPr>
          </a:p>
        </p:txBody>
      </p:sp>
      <p:sp>
        <p:nvSpPr>
          <p:cNvPr id="5" name="Text Box 31"/>
          <p:cNvSpPr txBox="1">
            <a:spLocks noChangeArrowheads="1"/>
          </p:cNvSpPr>
          <p:nvPr/>
        </p:nvSpPr>
        <p:spPr bwMode="auto">
          <a:xfrm>
            <a:off x="2667131" y="888020"/>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G</a:t>
            </a:r>
            <a:r>
              <a:rPr lang="en-US" sz="1950" baseline="-25000" dirty="0" smtClean="0">
                <a:solidFill>
                  <a:srgbClr val="000000"/>
                </a:solidFill>
                <a:latin typeface="Arial" charset="0"/>
              </a:rPr>
              <a:t>1</a:t>
            </a:r>
            <a:endParaRPr lang="en-US" sz="1950" dirty="0">
              <a:solidFill>
                <a:srgbClr val="000000"/>
              </a:solidFill>
              <a:latin typeface="Arial" charset="0"/>
            </a:endParaRPr>
          </a:p>
        </p:txBody>
      </p:sp>
      <p:sp>
        <p:nvSpPr>
          <p:cNvPr id="6" name="Text Box 31"/>
          <p:cNvSpPr txBox="1">
            <a:spLocks noChangeArrowheads="1"/>
          </p:cNvSpPr>
          <p:nvPr/>
        </p:nvSpPr>
        <p:spPr bwMode="auto">
          <a:xfrm>
            <a:off x="3335131" y="1899841"/>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M</a:t>
            </a:r>
            <a:endParaRPr lang="en-US" sz="1950" dirty="0">
              <a:solidFill>
                <a:srgbClr val="000000"/>
              </a:solidFill>
              <a:latin typeface="Arial" charset="0"/>
            </a:endParaRPr>
          </a:p>
        </p:txBody>
      </p:sp>
      <p:sp>
        <p:nvSpPr>
          <p:cNvPr id="7" name="Text Box 31"/>
          <p:cNvSpPr txBox="1">
            <a:spLocks noChangeArrowheads="1"/>
          </p:cNvSpPr>
          <p:nvPr/>
        </p:nvSpPr>
        <p:spPr bwMode="auto">
          <a:xfrm>
            <a:off x="3854678" y="1924789"/>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G</a:t>
            </a:r>
            <a:r>
              <a:rPr lang="en-US" sz="1950" baseline="-25000" dirty="0" smtClean="0">
                <a:solidFill>
                  <a:srgbClr val="000000"/>
                </a:solidFill>
                <a:latin typeface="Arial" charset="0"/>
              </a:rPr>
              <a:t>2</a:t>
            </a:r>
            <a:endParaRPr lang="en-US" sz="1950" dirty="0">
              <a:solidFill>
                <a:srgbClr val="000000"/>
              </a:solidFill>
              <a:latin typeface="Arial" charset="0"/>
            </a:endParaRPr>
          </a:p>
        </p:txBody>
      </p:sp>
      <p:sp>
        <p:nvSpPr>
          <p:cNvPr id="8" name="Text Box 31"/>
          <p:cNvSpPr txBox="1">
            <a:spLocks noChangeArrowheads="1"/>
          </p:cNvSpPr>
          <p:nvPr/>
        </p:nvSpPr>
        <p:spPr bwMode="auto">
          <a:xfrm>
            <a:off x="6838548" y="880723"/>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G</a:t>
            </a:r>
            <a:r>
              <a:rPr lang="en-US" sz="1950" baseline="-25000" dirty="0" smtClean="0">
                <a:solidFill>
                  <a:srgbClr val="000000"/>
                </a:solidFill>
                <a:latin typeface="Arial" charset="0"/>
              </a:rPr>
              <a:t>1</a:t>
            </a:r>
            <a:endParaRPr lang="en-US" sz="1950" dirty="0">
              <a:solidFill>
                <a:srgbClr val="000000"/>
              </a:solidFill>
              <a:latin typeface="Arial" charset="0"/>
            </a:endParaRPr>
          </a:p>
        </p:txBody>
      </p:sp>
      <p:sp>
        <p:nvSpPr>
          <p:cNvPr id="9" name="Text Box 31"/>
          <p:cNvSpPr txBox="1">
            <a:spLocks noChangeArrowheads="1"/>
          </p:cNvSpPr>
          <p:nvPr/>
        </p:nvSpPr>
        <p:spPr bwMode="auto">
          <a:xfrm>
            <a:off x="7441659" y="1920798"/>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M</a:t>
            </a:r>
            <a:endParaRPr lang="en-US" sz="1950" dirty="0">
              <a:solidFill>
                <a:srgbClr val="000000"/>
              </a:solidFill>
              <a:latin typeface="Arial" charset="0"/>
            </a:endParaRPr>
          </a:p>
        </p:txBody>
      </p:sp>
      <p:sp>
        <p:nvSpPr>
          <p:cNvPr id="10" name="Text Box 31"/>
          <p:cNvSpPr txBox="1">
            <a:spLocks noChangeArrowheads="1"/>
          </p:cNvSpPr>
          <p:nvPr/>
        </p:nvSpPr>
        <p:spPr bwMode="auto">
          <a:xfrm>
            <a:off x="8101253" y="2008608"/>
            <a:ext cx="283704" cy="20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50" dirty="0" smtClean="0">
                <a:solidFill>
                  <a:srgbClr val="000000"/>
                </a:solidFill>
                <a:latin typeface="Arial" charset="0"/>
              </a:rPr>
              <a:t>G</a:t>
            </a:r>
            <a:r>
              <a:rPr lang="en-US" sz="1950" baseline="-25000" dirty="0" smtClean="0">
                <a:solidFill>
                  <a:srgbClr val="000000"/>
                </a:solidFill>
                <a:latin typeface="Arial" charset="0"/>
              </a:rPr>
              <a:t>2</a:t>
            </a:r>
            <a:endParaRPr lang="en-US" sz="1950" dirty="0">
              <a:solidFill>
                <a:srgbClr val="000000"/>
              </a:solidFill>
              <a:latin typeface="Arial" charset="0"/>
            </a:endParaRPr>
          </a:p>
        </p:txBody>
      </p:sp>
      <p:sp>
        <p:nvSpPr>
          <p:cNvPr id="11" name="Text Box 31"/>
          <p:cNvSpPr txBox="1">
            <a:spLocks noChangeArrowheads="1"/>
          </p:cNvSpPr>
          <p:nvPr/>
        </p:nvSpPr>
        <p:spPr bwMode="auto">
          <a:xfrm>
            <a:off x="796432" y="2698488"/>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M </a:t>
            </a:r>
            <a:br>
              <a:rPr lang="en-US" sz="1900" dirty="0" smtClean="0">
                <a:solidFill>
                  <a:srgbClr val="000000"/>
                </a:solidFill>
                <a:latin typeface="Arial" charset="0"/>
              </a:rPr>
            </a:br>
            <a:r>
              <a:rPr lang="en-US" sz="1900" dirty="0" smtClean="0">
                <a:solidFill>
                  <a:srgbClr val="000000"/>
                </a:solidFill>
                <a:latin typeface="Arial" charset="0"/>
              </a:rPr>
              <a:t>checkpoint</a:t>
            </a:r>
            <a:endParaRPr lang="en-US" sz="1900" dirty="0">
              <a:solidFill>
                <a:srgbClr val="000000"/>
              </a:solidFill>
              <a:latin typeface="Arial" charset="0"/>
            </a:endParaRPr>
          </a:p>
        </p:txBody>
      </p:sp>
      <p:sp>
        <p:nvSpPr>
          <p:cNvPr id="12" name="Text Box 31"/>
          <p:cNvSpPr txBox="1">
            <a:spLocks noChangeArrowheads="1"/>
          </p:cNvSpPr>
          <p:nvPr/>
        </p:nvSpPr>
        <p:spPr bwMode="auto">
          <a:xfrm>
            <a:off x="699225" y="4537088"/>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Without full chromosome</a:t>
            </a:r>
            <a:br>
              <a:rPr lang="en-US" sz="1800" dirty="0" smtClean="0">
                <a:solidFill>
                  <a:srgbClr val="000000"/>
                </a:solidFill>
                <a:latin typeface="Arial" charset="0"/>
              </a:rPr>
            </a:br>
            <a:r>
              <a:rPr lang="en-US" sz="1800" dirty="0" smtClean="0">
                <a:solidFill>
                  <a:srgbClr val="000000"/>
                </a:solidFill>
                <a:latin typeface="Arial" charset="0"/>
              </a:rPr>
              <a:t>attachment, stop signal is</a:t>
            </a:r>
            <a:br>
              <a:rPr lang="en-US" sz="1800" dirty="0" smtClean="0">
                <a:solidFill>
                  <a:srgbClr val="000000"/>
                </a:solidFill>
                <a:latin typeface="Arial" charset="0"/>
              </a:rPr>
            </a:br>
            <a:r>
              <a:rPr lang="en-US" sz="1800" dirty="0" smtClean="0">
                <a:solidFill>
                  <a:srgbClr val="000000"/>
                </a:solidFill>
                <a:latin typeface="Arial" charset="0"/>
              </a:rPr>
              <a:t>received.</a:t>
            </a:r>
            <a:endParaRPr lang="en-US" sz="1800" dirty="0">
              <a:solidFill>
                <a:srgbClr val="000000"/>
              </a:solidFill>
              <a:latin typeface="Arial" charset="0"/>
            </a:endParaRPr>
          </a:p>
        </p:txBody>
      </p:sp>
      <p:sp>
        <p:nvSpPr>
          <p:cNvPr id="13" name="Text Box 31"/>
          <p:cNvSpPr txBox="1">
            <a:spLocks noChangeArrowheads="1"/>
          </p:cNvSpPr>
          <p:nvPr/>
        </p:nvSpPr>
        <p:spPr bwMode="auto">
          <a:xfrm>
            <a:off x="2123650" y="4043141"/>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err="1" smtClean="0">
                <a:solidFill>
                  <a:srgbClr val="000000"/>
                </a:solidFill>
                <a:latin typeface="Arial" charset="0"/>
              </a:rPr>
              <a:t>Prometaphase</a:t>
            </a:r>
            <a:endParaRPr lang="en-US" sz="1800" dirty="0">
              <a:solidFill>
                <a:srgbClr val="000000"/>
              </a:solidFill>
              <a:latin typeface="Arial" charset="0"/>
            </a:endParaRPr>
          </a:p>
        </p:txBody>
      </p:sp>
      <p:sp>
        <p:nvSpPr>
          <p:cNvPr id="14" name="Text Box 31"/>
          <p:cNvSpPr txBox="1">
            <a:spLocks noChangeArrowheads="1"/>
          </p:cNvSpPr>
          <p:nvPr/>
        </p:nvSpPr>
        <p:spPr bwMode="auto">
          <a:xfrm>
            <a:off x="4573414" y="3819446"/>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Anaphase</a:t>
            </a:r>
            <a:endParaRPr lang="en-US" sz="1900" dirty="0">
              <a:solidFill>
                <a:srgbClr val="000000"/>
              </a:solidFill>
              <a:latin typeface="Arial" charset="0"/>
            </a:endParaRPr>
          </a:p>
        </p:txBody>
      </p:sp>
      <p:sp>
        <p:nvSpPr>
          <p:cNvPr id="15" name="Text Box 31"/>
          <p:cNvSpPr txBox="1">
            <a:spLocks noChangeArrowheads="1"/>
          </p:cNvSpPr>
          <p:nvPr/>
        </p:nvSpPr>
        <p:spPr bwMode="auto">
          <a:xfrm>
            <a:off x="7216181" y="3463757"/>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r>
              <a:rPr lang="en-US" sz="1900" baseline="-25000" dirty="0" smtClean="0">
                <a:solidFill>
                  <a:srgbClr val="000000"/>
                </a:solidFill>
                <a:latin typeface="Arial" charset="0"/>
              </a:rPr>
              <a:t>2</a:t>
            </a:r>
            <a:r>
              <a:rPr lang="en-US" sz="1900" dirty="0" smtClean="0">
                <a:solidFill>
                  <a:srgbClr val="000000"/>
                </a:solidFill>
                <a:latin typeface="Arial" charset="0"/>
              </a:rPr>
              <a:t> </a:t>
            </a:r>
            <a:br>
              <a:rPr lang="en-US" sz="1900" dirty="0" smtClean="0">
                <a:solidFill>
                  <a:srgbClr val="000000"/>
                </a:solidFill>
                <a:latin typeface="Arial" charset="0"/>
              </a:rPr>
            </a:br>
            <a:r>
              <a:rPr lang="en-US" sz="1900" dirty="0" smtClean="0">
                <a:solidFill>
                  <a:srgbClr val="000000"/>
                </a:solidFill>
                <a:latin typeface="Arial" charset="0"/>
              </a:rPr>
              <a:t>checkpoint</a:t>
            </a:r>
            <a:r>
              <a:rPr lang="en-US" sz="1900" dirty="0">
                <a:solidFill>
                  <a:srgbClr val="000000"/>
                </a:solidFill>
                <a:latin typeface="Arial" charset="0"/>
              </a:rPr>
              <a:t/>
            </a:r>
            <a:br>
              <a:rPr lang="en-US" sz="1900" dirty="0">
                <a:solidFill>
                  <a:srgbClr val="000000"/>
                </a:solidFill>
                <a:latin typeface="Arial" charset="0"/>
              </a:rPr>
            </a:br>
            <a:endParaRPr lang="en-US" sz="1900" dirty="0">
              <a:solidFill>
                <a:srgbClr val="000000"/>
              </a:solidFill>
              <a:latin typeface="Arial" charset="0"/>
            </a:endParaRPr>
          </a:p>
        </p:txBody>
      </p:sp>
      <p:sp>
        <p:nvSpPr>
          <p:cNvPr id="16" name="Text Box 31"/>
          <p:cNvSpPr txBox="1">
            <a:spLocks noChangeArrowheads="1"/>
          </p:cNvSpPr>
          <p:nvPr/>
        </p:nvSpPr>
        <p:spPr bwMode="auto">
          <a:xfrm>
            <a:off x="7107358" y="4112403"/>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Metaphase</a:t>
            </a:r>
            <a:endParaRPr lang="en-US" sz="1900" dirty="0">
              <a:solidFill>
                <a:srgbClr val="000000"/>
              </a:solidFill>
              <a:latin typeface="Arial" charset="0"/>
            </a:endParaRPr>
          </a:p>
        </p:txBody>
      </p:sp>
      <p:sp>
        <p:nvSpPr>
          <p:cNvPr id="17" name="Text Box 31"/>
          <p:cNvSpPr txBox="1">
            <a:spLocks noChangeArrowheads="1"/>
          </p:cNvSpPr>
          <p:nvPr/>
        </p:nvSpPr>
        <p:spPr bwMode="auto">
          <a:xfrm>
            <a:off x="4966760" y="4542216"/>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With full chromosome</a:t>
            </a:r>
            <a:br>
              <a:rPr lang="en-US" sz="1800" dirty="0" smtClean="0">
                <a:solidFill>
                  <a:srgbClr val="000000"/>
                </a:solidFill>
                <a:latin typeface="Arial" charset="0"/>
              </a:rPr>
            </a:br>
            <a:r>
              <a:rPr lang="en-US" sz="1800" dirty="0" smtClean="0">
                <a:solidFill>
                  <a:srgbClr val="000000"/>
                </a:solidFill>
                <a:latin typeface="Arial" charset="0"/>
              </a:rPr>
              <a:t>attachment, go-ahead signal</a:t>
            </a:r>
            <a:br>
              <a:rPr lang="en-US" sz="1800" dirty="0" smtClean="0">
                <a:solidFill>
                  <a:srgbClr val="000000"/>
                </a:solidFill>
                <a:latin typeface="Arial" charset="0"/>
              </a:rPr>
            </a:br>
            <a:r>
              <a:rPr lang="en-US" sz="1800" dirty="0" smtClean="0">
                <a:solidFill>
                  <a:srgbClr val="000000"/>
                </a:solidFill>
                <a:latin typeface="Arial" charset="0"/>
              </a:rPr>
              <a:t>is received.</a:t>
            </a:r>
            <a:endParaRPr lang="en-US" sz="1800" dirty="0">
              <a:solidFill>
                <a:srgbClr val="000000"/>
              </a:solidFill>
              <a:latin typeface="Arial" charset="0"/>
            </a:endParaRPr>
          </a:p>
        </p:txBody>
      </p:sp>
      <p:sp>
        <p:nvSpPr>
          <p:cNvPr id="18" name="Text Box 31"/>
          <p:cNvSpPr txBox="1">
            <a:spLocks noChangeArrowheads="1"/>
          </p:cNvSpPr>
          <p:nvPr/>
        </p:nvSpPr>
        <p:spPr bwMode="auto">
          <a:xfrm>
            <a:off x="659555" y="5543078"/>
            <a:ext cx="1108811" cy="2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(b) M checkpoint</a:t>
            </a:r>
            <a:endParaRPr lang="en-US" sz="1900" dirty="0">
              <a:solidFill>
                <a:srgbClr val="000000"/>
              </a:solidFill>
              <a:latin typeface="Arial" charset="0"/>
            </a:endParaRPr>
          </a:p>
        </p:txBody>
      </p:sp>
      <p:cxnSp>
        <p:nvCxnSpPr>
          <p:cNvPr id="19" name="Straight Connector 18"/>
          <p:cNvCxnSpPr/>
          <p:nvPr/>
        </p:nvCxnSpPr>
        <p:spPr bwMode="auto">
          <a:xfrm flipV="1">
            <a:off x="1474427" y="2744295"/>
            <a:ext cx="766410" cy="10218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flipV="1">
            <a:off x="7153159" y="3474160"/>
            <a:ext cx="416051" cy="13137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486082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dirty="0"/>
              <a:t>Cancer cells </a:t>
            </a:r>
            <a:r>
              <a:rPr lang="en-US" b="1" u="sng" dirty="0"/>
              <a:t>DO NOT</a:t>
            </a:r>
            <a:r>
              <a:rPr lang="en-US" dirty="0"/>
              <a:t> respond normally to the body</a:t>
            </a:r>
            <a:r>
              <a:rPr lang="ja-JP" altLang="en-US" dirty="0"/>
              <a:t>’</a:t>
            </a:r>
            <a:r>
              <a:rPr lang="en-US" altLang="ja-JP" dirty="0"/>
              <a:t>s control mechanisms</a:t>
            </a:r>
          </a:p>
          <a:p>
            <a:pPr marL="347472" lvl="1" indent="-347472"/>
            <a:r>
              <a:rPr lang="en-US" sz="2800" dirty="0"/>
              <a:t>They may have an </a:t>
            </a:r>
            <a:r>
              <a:rPr lang="en-US" sz="2800" b="1" u="sng" dirty="0"/>
              <a:t>ABNORMAL</a:t>
            </a:r>
            <a:r>
              <a:rPr lang="en-US" sz="2800" dirty="0"/>
              <a:t> cell cycle control </a:t>
            </a:r>
            <a:r>
              <a:rPr lang="en-US" sz="2800" dirty="0" smtClean="0"/>
              <a:t>system</a:t>
            </a:r>
            <a:endParaRPr lang="en-US" sz="2800" dirty="0" smtClean="0"/>
          </a:p>
          <a:p>
            <a:r>
              <a:rPr lang="en-US" dirty="0" smtClean="0"/>
              <a:t>A </a:t>
            </a:r>
            <a:r>
              <a:rPr lang="en-US" dirty="0" smtClean="0"/>
              <a:t>normal cell is converted to a cancerous cell by a process called </a:t>
            </a:r>
            <a:r>
              <a:rPr lang="en-US" b="1" dirty="0" smtClean="0"/>
              <a:t>transformation</a:t>
            </a:r>
          </a:p>
          <a:p>
            <a:r>
              <a:rPr lang="en-US" dirty="0" smtClean="0"/>
              <a:t>Cancer cells that are not eliminated by the immune system form </a:t>
            </a:r>
            <a:r>
              <a:rPr lang="en-US" b="1" u="sng" dirty="0" smtClean="0"/>
              <a:t>TUMORS</a:t>
            </a:r>
            <a:r>
              <a:rPr lang="en-US" dirty="0" smtClean="0"/>
              <a:t>, masses of </a:t>
            </a:r>
            <a:r>
              <a:rPr lang="en-US" b="1" u="sng" dirty="0" smtClean="0"/>
              <a:t>ABNORMAL CELLS</a:t>
            </a:r>
            <a:r>
              <a:rPr lang="en-US" dirty="0" smtClean="0"/>
              <a:t> within otherwise normal tissue</a:t>
            </a:r>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Loss of Cell Cycle Controls in Cancer Cells</a:t>
            </a:r>
            <a:endParaRPr lang="en-US" dirty="0"/>
          </a:p>
        </p:txBody>
      </p:sp>
    </p:spTree>
    <p:extLst>
      <p:ext uri="{BB962C8B-B14F-4D97-AF65-F5344CB8AC3E}">
        <p14:creationId xmlns:p14="http://schemas.microsoft.com/office/powerpoint/2010/main" val="395188319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dirty="0"/>
              <a:t>If abnormal cells remain </a:t>
            </a:r>
            <a:r>
              <a:rPr lang="en-US" b="1" u="sng" dirty="0" smtClean="0"/>
              <a:t>ONLY</a:t>
            </a:r>
            <a:r>
              <a:rPr lang="en-US" dirty="0" smtClean="0"/>
              <a:t> </a:t>
            </a:r>
            <a:r>
              <a:rPr lang="en-US" dirty="0"/>
              <a:t>at the original site, the lump is called a </a:t>
            </a:r>
            <a:r>
              <a:rPr lang="en-US" b="1" dirty="0"/>
              <a:t>benign </a:t>
            </a:r>
            <a:r>
              <a:rPr lang="en-US" b="1" dirty="0" smtClean="0"/>
              <a:t>tumor</a:t>
            </a:r>
          </a:p>
          <a:p>
            <a:r>
              <a:rPr lang="en-US" b="1" dirty="0" smtClean="0"/>
              <a:t>Malignant tumors</a:t>
            </a:r>
            <a:r>
              <a:rPr lang="en-US" dirty="0" smtClean="0"/>
              <a:t> invade </a:t>
            </a:r>
            <a:r>
              <a:rPr lang="en-US" b="1" u="sng" dirty="0" smtClean="0"/>
              <a:t>SURROUNDING</a:t>
            </a:r>
            <a:r>
              <a:rPr lang="en-US" dirty="0" smtClean="0"/>
              <a:t> tissues </a:t>
            </a:r>
          </a:p>
          <a:p>
            <a:pPr lvl="1"/>
            <a:r>
              <a:rPr lang="en-US" b="1" dirty="0" smtClean="0"/>
              <a:t>Metastasis</a:t>
            </a:r>
            <a:r>
              <a:rPr lang="en-US" dirty="0" smtClean="0"/>
              <a:t>: exporting of cancer cells to other parts of the body, where they may form </a:t>
            </a:r>
            <a:r>
              <a:rPr lang="en-US" b="1" u="sng" dirty="0" smtClean="0"/>
              <a:t>ADDITIONAL</a:t>
            </a:r>
            <a:r>
              <a:rPr lang="en-US" dirty="0" smtClean="0"/>
              <a:t> tumors</a:t>
            </a:r>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Loss of Cell Cycle Controls in Cancer Cells</a:t>
            </a:r>
            <a:endParaRPr lang="en-US" dirty="0"/>
          </a:p>
        </p:txBody>
      </p:sp>
    </p:spTree>
    <p:extLst>
      <p:ext uri="{BB962C8B-B14F-4D97-AF65-F5344CB8AC3E}">
        <p14:creationId xmlns:p14="http://schemas.microsoft.com/office/powerpoint/2010/main" val="90143031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20_MalignantTumor-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40554"/>
            <a:ext cx="8546592" cy="602894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12.20</a:t>
            </a:r>
            <a:endParaRPr lang="en-US" sz="1200" dirty="0">
              <a:latin typeface="Arial" charset="0"/>
            </a:endParaRPr>
          </a:p>
        </p:txBody>
      </p:sp>
      <p:sp>
        <p:nvSpPr>
          <p:cNvPr id="138" name="Text Box 31"/>
          <p:cNvSpPr txBox="1">
            <a:spLocks noChangeArrowheads="1"/>
          </p:cNvSpPr>
          <p:nvPr/>
        </p:nvSpPr>
        <p:spPr bwMode="auto">
          <a:xfrm>
            <a:off x="1608354" y="3805610"/>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50" dirty="0" smtClean="0">
                <a:solidFill>
                  <a:srgbClr val="000000"/>
                </a:solidFill>
                <a:latin typeface="Arial" charset="0"/>
              </a:rPr>
              <a:t>Tumor</a:t>
            </a:r>
            <a:endParaRPr lang="en-US" sz="1250" dirty="0">
              <a:solidFill>
                <a:srgbClr val="000000"/>
              </a:solidFill>
              <a:latin typeface="Arial" charset="0"/>
            </a:endParaRPr>
          </a:p>
        </p:txBody>
      </p:sp>
      <p:cxnSp>
        <p:nvCxnSpPr>
          <p:cNvPr id="4" name="Straight Connector 3"/>
          <p:cNvCxnSpPr/>
          <p:nvPr/>
        </p:nvCxnSpPr>
        <p:spPr bwMode="auto">
          <a:xfrm flipV="1">
            <a:off x="1235075" y="3911600"/>
            <a:ext cx="349250" cy="1428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1219200" y="4714875"/>
            <a:ext cx="358775" cy="1619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31"/>
          <p:cNvSpPr txBox="1">
            <a:spLocks noChangeArrowheads="1"/>
          </p:cNvSpPr>
          <p:nvPr/>
        </p:nvSpPr>
        <p:spPr bwMode="auto">
          <a:xfrm>
            <a:off x="1614704" y="4786685"/>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50" dirty="0" smtClean="0">
                <a:solidFill>
                  <a:srgbClr val="000000"/>
                </a:solidFill>
                <a:latin typeface="Arial" charset="0"/>
              </a:rPr>
              <a:t>Glandular</a:t>
            </a:r>
            <a:br>
              <a:rPr lang="en-US" sz="1250" dirty="0" smtClean="0">
                <a:solidFill>
                  <a:srgbClr val="000000"/>
                </a:solidFill>
                <a:latin typeface="Arial" charset="0"/>
              </a:rPr>
            </a:br>
            <a:r>
              <a:rPr lang="en-US" sz="1250" dirty="0" smtClean="0">
                <a:solidFill>
                  <a:srgbClr val="000000"/>
                </a:solidFill>
                <a:latin typeface="Arial" charset="0"/>
              </a:rPr>
              <a:t>tissue</a:t>
            </a:r>
            <a:endParaRPr lang="en-US" sz="1250" dirty="0">
              <a:solidFill>
                <a:srgbClr val="000000"/>
              </a:solidFill>
              <a:latin typeface="Arial" charset="0"/>
            </a:endParaRPr>
          </a:p>
        </p:txBody>
      </p:sp>
      <p:sp>
        <p:nvSpPr>
          <p:cNvPr id="11" name="Text Box 31"/>
          <p:cNvSpPr txBox="1">
            <a:spLocks noChangeArrowheads="1"/>
          </p:cNvSpPr>
          <p:nvPr/>
        </p:nvSpPr>
        <p:spPr bwMode="auto">
          <a:xfrm>
            <a:off x="662204" y="5310560"/>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50" dirty="0" smtClean="0">
                <a:solidFill>
                  <a:srgbClr val="000000"/>
                </a:solidFill>
                <a:latin typeface="Arial" charset="0"/>
              </a:rPr>
              <a:t>A tumor grows</a:t>
            </a:r>
            <a:br>
              <a:rPr lang="en-US" sz="1250" dirty="0" smtClean="0">
                <a:solidFill>
                  <a:srgbClr val="000000"/>
                </a:solidFill>
                <a:latin typeface="Arial" charset="0"/>
              </a:rPr>
            </a:br>
            <a:r>
              <a:rPr lang="en-US" sz="1250" dirty="0" smtClean="0">
                <a:solidFill>
                  <a:srgbClr val="000000"/>
                </a:solidFill>
                <a:latin typeface="Arial" charset="0"/>
              </a:rPr>
              <a:t>from a single</a:t>
            </a:r>
            <a:br>
              <a:rPr lang="en-US" sz="1250" dirty="0" smtClean="0">
                <a:solidFill>
                  <a:srgbClr val="000000"/>
                </a:solidFill>
                <a:latin typeface="Arial" charset="0"/>
              </a:rPr>
            </a:br>
            <a:r>
              <a:rPr lang="en-US" sz="1250" dirty="0" smtClean="0">
                <a:solidFill>
                  <a:srgbClr val="000000"/>
                </a:solidFill>
                <a:latin typeface="Arial" charset="0"/>
              </a:rPr>
              <a:t>cancer cell.</a:t>
            </a:r>
            <a:endParaRPr lang="en-US" sz="1250" dirty="0">
              <a:solidFill>
                <a:srgbClr val="000000"/>
              </a:solidFill>
              <a:latin typeface="Arial" charset="0"/>
            </a:endParaRPr>
          </a:p>
        </p:txBody>
      </p:sp>
      <p:grpSp>
        <p:nvGrpSpPr>
          <p:cNvPr id="8" name="Group 7"/>
          <p:cNvGrpSpPr/>
          <p:nvPr/>
        </p:nvGrpSpPr>
        <p:grpSpPr>
          <a:xfrm>
            <a:off x="344585" y="5314950"/>
            <a:ext cx="224367" cy="209480"/>
            <a:chOff x="500160" y="5054600"/>
            <a:chExt cx="224367" cy="209480"/>
          </a:xfrm>
        </p:grpSpPr>
        <p:sp>
          <p:nvSpPr>
            <p:cNvPr id="13" name="Oval 12"/>
            <p:cNvSpPr/>
            <p:nvPr/>
          </p:nvSpPr>
          <p:spPr bwMode="auto">
            <a:xfrm>
              <a:off x="508628" y="5061508"/>
              <a:ext cx="202572" cy="20257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Text Box 31"/>
            <p:cNvSpPr txBox="1">
              <a:spLocks noChangeArrowheads="1"/>
            </p:cNvSpPr>
            <p:nvPr/>
          </p:nvSpPr>
          <p:spPr bwMode="auto">
            <a:xfrm>
              <a:off x="500160" y="5054600"/>
              <a:ext cx="224367" cy="1428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350" dirty="0" smtClean="0">
                  <a:solidFill>
                    <a:srgbClr val="FFFFFF"/>
                  </a:solidFill>
                  <a:latin typeface="Arial" charset="0"/>
                </a:rPr>
                <a:t>1</a:t>
              </a:r>
              <a:endParaRPr lang="en-US" sz="1350" dirty="0">
                <a:solidFill>
                  <a:srgbClr val="FFFFFF"/>
                </a:solidFill>
                <a:latin typeface="Arial" charset="0"/>
              </a:endParaRPr>
            </a:p>
          </p:txBody>
        </p:sp>
      </p:grpSp>
      <p:grpSp>
        <p:nvGrpSpPr>
          <p:cNvPr id="16" name="Group 15"/>
          <p:cNvGrpSpPr/>
          <p:nvPr/>
        </p:nvGrpSpPr>
        <p:grpSpPr>
          <a:xfrm>
            <a:off x="2186085" y="5302250"/>
            <a:ext cx="224367" cy="209480"/>
            <a:chOff x="500160" y="5054600"/>
            <a:chExt cx="224367" cy="209480"/>
          </a:xfrm>
        </p:grpSpPr>
        <p:sp>
          <p:nvSpPr>
            <p:cNvPr id="17" name="Oval 16"/>
            <p:cNvSpPr/>
            <p:nvPr/>
          </p:nvSpPr>
          <p:spPr bwMode="auto">
            <a:xfrm>
              <a:off x="508628" y="5061508"/>
              <a:ext cx="202572" cy="20257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Text Box 31"/>
            <p:cNvSpPr txBox="1">
              <a:spLocks noChangeArrowheads="1"/>
            </p:cNvSpPr>
            <p:nvPr/>
          </p:nvSpPr>
          <p:spPr bwMode="auto">
            <a:xfrm>
              <a:off x="500160" y="5054600"/>
              <a:ext cx="224367" cy="1428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350" dirty="0" smtClean="0">
                  <a:solidFill>
                    <a:srgbClr val="FFFFFF"/>
                  </a:solidFill>
                  <a:latin typeface="Arial" charset="0"/>
                </a:rPr>
                <a:t>2</a:t>
              </a:r>
              <a:endParaRPr lang="en-US" sz="1350" dirty="0">
                <a:solidFill>
                  <a:srgbClr val="FFFFFF"/>
                </a:solidFill>
                <a:latin typeface="Arial" charset="0"/>
              </a:endParaRPr>
            </a:p>
          </p:txBody>
        </p:sp>
      </p:grpSp>
      <p:grpSp>
        <p:nvGrpSpPr>
          <p:cNvPr id="19" name="Group 18"/>
          <p:cNvGrpSpPr/>
          <p:nvPr/>
        </p:nvGrpSpPr>
        <p:grpSpPr>
          <a:xfrm>
            <a:off x="4411760" y="5302250"/>
            <a:ext cx="224367" cy="209480"/>
            <a:chOff x="500160" y="5054600"/>
            <a:chExt cx="224367" cy="209480"/>
          </a:xfrm>
        </p:grpSpPr>
        <p:sp>
          <p:nvSpPr>
            <p:cNvPr id="20" name="Oval 19"/>
            <p:cNvSpPr/>
            <p:nvPr/>
          </p:nvSpPr>
          <p:spPr bwMode="auto">
            <a:xfrm>
              <a:off x="508628" y="5061508"/>
              <a:ext cx="202572" cy="20257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Text Box 31"/>
            <p:cNvSpPr txBox="1">
              <a:spLocks noChangeArrowheads="1"/>
            </p:cNvSpPr>
            <p:nvPr/>
          </p:nvSpPr>
          <p:spPr bwMode="auto">
            <a:xfrm>
              <a:off x="500160" y="5054600"/>
              <a:ext cx="224367" cy="1428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350" dirty="0" smtClean="0">
                  <a:solidFill>
                    <a:srgbClr val="FFFFFF"/>
                  </a:solidFill>
                  <a:latin typeface="Arial" charset="0"/>
                </a:rPr>
                <a:t>3</a:t>
              </a:r>
              <a:endParaRPr lang="en-US" sz="1350" dirty="0">
                <a:solidFill>
                  <a:srgbClr val="FFFFFF"/>
                </a:solidFill>
                <a:latin typeface="Arial" charset="0"/>
              </a:endParaRPr>
            </a:p>
          </p:txBody>
        </p:sp>
      </p:grpSp>
      <p:sp>
        <p:nvSpPr>
          <p:cNvPr id="22" name="Text Box 31"/>
          <p:cNvSpPr txBox="1">
            <a:spLocks noChangeArrowheads="1"/>
          </p:cNvSpPr>
          <p:nvPr/>
        </p:nvSpPr>
        <p:spPr bwMode="auto">
          <a:xfrm>
            <a:off x="2484654" y="5304210"/>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50" dirty="0" smtClean="0">
                <a:solidFill>
                  <a:srgbClr val="000000"/>
                </a:solidFill>
                <a:latin typeface="Arial" charset="0"/>
              </a:rPr>
              <a:t>Cancer cells invade</a:t>
            </a:r>
            <a:br>
              <a:rPr lang="en-US" sz="1250" dirty="0" smtClean="0">
                <a:solidFill>
                  <a:srgbClr val="000000"/>
                </a:solidFill>
                <a:latin typeface="Arial" charset="0"/>
              </a:rPr>
            </a:br>
            <a:r>
              <a:rPr lang="en-US" sz="1250" dirty="0" smtClean="0">
                <a:solidFill>
                  <a:srgbClr val="000000"/>
                </a:solidFill>
                <a:latin typeface="Arial" charset="0"/>
              </a:rPr>
              <a:t>neighboring tissue.</a:t>
            </a:r>
            <a:endParaRPr lang="en-US" sz="1250" dirty="0">
              <a:solidFill>
                <a:srgbClr val="000000"/>
              </a:solidFill>
              <a:latin typeface="Arial" charset="0"/>
            </a:endParaRPr>
          </a:p>
        </p:txBody>
      </p:sp>
      <p:sp>
        <p:nvSpPr>
          <p:cNvPr id="23" name="Text Box 31"/>
          <p:cNvSpPr txBox="1">
            <a:spLocks noChangeArrowheads="1"/>
          </p:cNvSpPr>
          <p:nvPr/>
        </p:nvSpPr>
        <p:spPr bwMode="auto">
          <a:xfrm>
            <a:off x="4700804" y="5301035"/>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50" dirty="0" smtClean="0">
                <a:solidFill>
                  <a:srgbClr val="000000"/>
                </a:solidFill>
                <a:latin typeface="Arial" charset="0"/>
              </a:rPr>
              <a:t>Cancer cells spread</a:t>
            </a:r>
            <a:br>
              <a:rPr lang="en-US" sz="1250" dirty="0" smtClean="0">
                <a:solidFill>
                  <a:srgbClr val="000000"/>
                </a:solidFill>
                <a:latin typeface="Arial" charset="0"/>
              </a:rPr>
            </a:br>
            <a:r>
              <a:rPr lang="en-US" sz="1250" dirty="0" smtClean="0">
                <a:solidFill>
                  <a:srgbClr val="000000"/>
                </a:solidFill>
                <a:latin typeface="Arial" charset="0"/>
              </a:rPr>
              <a:t>through lymph and</a:t>
            </a:r>
            <a:br>
              <a:rPr lang="en-US" sz="1250" dirty="0" smtClean="0">
                <a:solidFill>
                  <a:srgbClr val="000000"/>
                </a:solidFill>
                <a:latin typeface="Arial" charset="0"/>
              </a:rPr>
            </a:br>
            <a:r>
              <a:rPr lang="en-US" sz="1250" dirty="0" smtClean="0">
                <a:solidFill>
                  <a:srgbClr val="000000"/>
                </a:solidFill>
                <a:latin typeface="Arial" charset="0"/>
              </a:rPr>
              <a:t>blood vessels to other</a:t>
            </a:r>
            <a:br>
              <a:rPr lang="en-US" sz="1250" dirty="0" smtClean="0">
                <a:solidFill>
                  <a:srgbClr val="000000"/>
                </a:solidFill>
                <a:latin typeface="Arial" charset="0"/>
              </a:rPr>
            </a:br>
            <a:r>
              <a:rPr lang="en-US" sz="1250" dirty="0" smtClean="0">
                <a:solidFill>
                  <a:srgbClr val="000000"/>
                </a:solidFill>
                <a:latin typeface="Arial" charset="0"/>
              </a:rPr>
              <a:t>parts of the body.</a:t>
            </a:r>
            <a:endParaRPr lang="en-US" sz="1250" dirty="0">
              <a:solidFill>
                <a:srgbClr val="000000"/>
              </a:solidFill>
              <a:latin typeface="Arial" charset="0"/>
            </a:endParaRPr>
          </a:p>
        </p:txBody>
      </p:sp>
      <p:grpSp>
        <p:nvGrpSpPr>
          <p:cNvPr id="24" name="Group 23"/>
          <p:cNvGrpSpPr/>
          <p:nvPr/>
        </p:nvGrpSpPr>
        <p:grpSpPr>
          <a:xfrm>
            <a:off x="6875560" y="5295279"/>
            <a:ext cx="224367" cy="209480"/>
            <a:chOff x="500160" y="5054600"/>
            <a:chExt cx="224367" cy="209480"/>
          </a:xfrm>
        </p:grpSpPr>
        <p:sp>
          <p:nvSpPr>
            <p:cNvPr id="25" name="Oval 24"/>
            <p:cNvSpPr/>
            <p:nvPr/>
          </p:nvSpPr>
          <p:spPr bwMode="auto">
            <a:xfrm>
              <a:off x="508628" y="5061508"/>
              <a:ext cx="202572" cy="202572"/>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Text Box 31"/>
            <p:cNvSpPr txBox="1">
              <a:spLocks noChangeArrowheads="1"/>
            </p:cNvSpPr>
            <p:nvPr/>
          </p:nvSpPr>
          <p:spPr bwMode="auto">
            <a:xfrm>
              <a:off x="500160" y="5054600"/>
              <a:ext cx="224367" cy="142875"/>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350" dirty="0" smtClean="0">
                  <a:solidFill>
                    <a:srgbClr val="FFFFFF"/>
                  </a:solidFill>
                  <a:latin typeface="Arial" charset="0"/>
                </a:rPr>
                <a:t>4</a:t>
              </a:r>
              <a:endParaRPr lang="en-US" sz="1350" dirty="0">
                <a:solidFill>
                  <a:srgbClr val="FFFFFF"/>
                </a:solidFill>
                <a:latin typeface="Arial" charset="0"/>
              </a:endParaRPr>
            </a:p>
          </p:txBody>
        </p:sp>
      </p:grpSp>
      <p:sp>
        <p:nvSpPr>
          <p:cNvPr id="27" name="Text Box 31"/>
          <p:cNvSpPr txBox="1">
            <a:spLocks noChangeArrowheads="1"/>
          </p:cNvSpPr>
          <p:nvPr/>
        </p:nvSpPr>
        <p:spPr bwMode="auto">
          <a:xfrm>
            <a:off x="7172811" y="5306277"/>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50" dirty="0" smtClean="0">
                <a:solidFill>
                  <a:srgbClr val="000000"/>
                </a:solidFill>
                <a:latin typeface="Arial" charset="0"/>
              </a:rPr>
              <a:t>A small percentage</a:t>
            </a:r>
            <a:br>
              <a:rPr lang="en-US" sz="1250" dirty="0" smtClean="0">
                <a:solidFill>
                  <a:srgbClr val="000000"/>
                </a:solidFill>
                <a:latin typeface="Arial" charset="0"/>
              </a:rPr>
            </a:br>
            <a:r>
              <a:rPr lang="en-US" sz="1250" dirty="0" smtClean="0">
                <a:solidFill>
                  <a:srgbClr val="000000"/>
                </a:solidFill>
                <a:latin typeface="Arial" charset="0"/>
              </a:rPr>
              <a:t>of cancer cells may</a:t>
            </a:r>
            <a:br>
              <a:rPr lang="en-US" sz="1250" dirty="0" smtClean="0">
                <a:solidFill>
                  <a:srgbClr val="000000"/>
                </a:solidFill>
                <a:latin typeface="Arial" charset="0"/>
              </a:rPr>
            </a:br>
            <a:r>
              <a:rPr lang="en-US" sz="1250" dirty="0" smtClean="0">
                <a:solidFill>
                  <a:srgbClr val="000000"/>
                </a:solidFill>
                <a:latin typeface="Arial" charset="0"/>
              </a:rPr>
              <a:t>metastasize to</a:t>
            </a:r>
            <a:br>
              <a:rPr lang="en-US" sz="1250" dirty="0" smtClean="0">
                <a:solidFill>
                  <a:srgbClr val="000000"/>
                </a:solidFill>
                <a:latin typeface="Arial" charset="0"/>
              </a:rPr>
            </a:br>
            <a:r>
              <a:rPr lang="en-US" sz="1250" dirty="0" smtClean="0">
                <a:solidFill>
                  <a:srgbClr val="000000"/>
                </a:solidFill>
                <a:latin typeface="Arial" charset="0"/>
              </a:rPr>
              <a:t>another part of the</a:t>
            </a:r>
            <a:br>
              <a:rPr lang="en-US" sz="1250" dirty="0" smtClean="0">
                <a:solidFill>
                  <a:srgbClr val="000000"/>
                </a:solidFill>
                <a:latin typeface="Arial" charset="0"/>
              </a:rPr>
            </a:br>
            <a:r>
              <a:rPr lang="en-US" sz="1250" dirty="0" smtClean="0">
                <a:solidFill>
                  <a:srgbClr val="000000"/>
                </a:solidFill>
                <a:latin typeface="Arial" charset="0"/>
              </a:rPr>
              <a:t>body.</a:t>
            </a:r>
            <a:endParaRPr lang="en-US" sz="1250" dirty="0">
              <a:solidFill>
                <a:srgbClr val="000000"/>
              </a:solidFill>
              <a:latin typeface="Arial" charset="0"/>
            </a:endParaRPr>
          </a:p>
        </p:txBody>
      </p:sp>
      <p:sp>
        <p:nvSpPr>
          <p:cNvPr id="28" name="Text Box 31"/>
          <p:cNvSpPr txBox="1">
            <a:spLocks noChangeArrowheads="1"/>
          </p:cNvSpPr>
          <p:nvPr/>
        </p:nvSpPr>
        <p:spPr bwMode="auto">
          <a:xfrm>
            <a:off x="6469280" y="4728179"/>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300" dirty="0" smtClean="0">
                <a:solidFill>
                  <a:srgbClr val="000000"/>
                </a:solidFill>
                <a:latin typeface="Arial" charset="0"/>
              </a:rPr>
              <a:t>Cancer</a:t>
            </a:r>
            <a:br>
              <a:rPr lang="en-US" sz="1300" dirty="0" smtClean="0">
                <a:solidFill>
                  <a:srgbClr val="000000"/>
                </a:solidFill>
                <a:latin typeface="Arial" charset="0"/>
              </a:rPr>
            </a:br>
            <a:r>
              <a:rPr lang="en-US" sz="1300" dirty="0" smtClean="0">
                <a:solidFill>
                  <a:srgbClr val="000000"/>
                </a:solidFill>
                <a:latin typeface="Arial" charset="0"/>
              </a:rPr>
              <a:t>cell</a:t>
            </a:r>
            <a:endParaRPr lang="en-US" sz="1300" dirty="0">
              <a:solidFill>
                <a:srgbClr val="000000"/>
              </a:solidFill>
              <a:latin typeface="Arial" charset="0"/>
            </a:endParaRPr>
          </a:p>
        </p:txBody>
      </p:sp>
      <p:cxnSp>
        <p:nvCxnSpPr>
          <p:cNvPr id="15" name="Straight Connector 14"/>
          <p:cNvCxnSpPr/>
          <p:nvPr/>
        </p:nvCxnSpPr>
        <p:spPr bwMode="auto">
          <a:xfrm>
            <a:off x="6324600" y="4838700"/>
            <a:ext cx="1270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6102350" y="4124325"/>
            <a:ext cx="3429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16" name="Straight Connector 9215"/>
          <p:cNvCxnSpPr/>
          <p:nvPr/>
        </p:nvCxnSpPr>
        <p:spPr bwMode="auto">
          <a:xfrm>
            <a:off x="6260799" y="3542939"/>
            <a:ext cx="182763"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 Box 31"/>
          <p:cNvSpPr txBox="1">
            <a:spLocks noChangeArrowheads="1"/>
          </p:cNvSpPr>
          <p:nvPr/>
        </p:nvSpPr>
        <p:spPr bwMode="auto">
          <a:xfrm>
            <a:off x="6469280" y="4020530"/>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300" dirty="0" smtClean="0">
                <a:solidFill>
                  <a:srgbClr val="000000"/>
                </a:solidFill>
                <a:latin typeface="Arial" charset="0"/>
              </a:rPr>
              <a:t>Blood</a:t>
            </a:r>
            <a:br>
              <a:rPr lang="en-US" sz="1300" dirty="0" smtClean="0">
                <a:solidFill>
                  <a:srgbClr val="000000"/>
                </a:solidFill>
                <a:latin typeface="Arial" charset="0"/>
              </a:rPr>
            </a:br>
            <a:r>
              <a:rPr lang="en-US" sz="1300" dirty="0" smtClean="0">
                <a:solidFill>
                  <a:srgbClr val="000000"/>
                </a:solidFill>
                <a:latin typeface="Arial" charset="0"/>
              </a:rPr>
              <a:t>vessel</a:t>
            </a:r>
            <a:endParaRPr lang="en-US" sz="1300" dirty="0">
              <a:solidFill>
                <a:srgbClr val="000000"/>
              </a:solidFill>
              <a:latin typeface="Arial" charset="0"/>
            </a:endParaRPr>
          </a:p>
        </p:txBody>
      </p:sp>
      <p:sp>
        <p:nvSpPr>
          <p:cNvPr id="36" name="Text Box 31"/>
          <p:cNvSpPr txBox="1">
            <a:spLocks noChangeArrowheads="1"/>
          </p:cNvSpPr>
          <p:nvPr/>
        </p:nvSpPr>
        <p:spPr bwMode="auto">
          <a:xfrm>
            <a:off x="6473966" y="3425356"/>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300" dirty="0" smtClean="0">
                <a:solidFill>
                  <a:srgbClr val="000000"/>
                </a:solidFill>
                <a:latin typeface="Arial" charset="0"/>
              </a:rPr>
              <a:t>Lymph</a:t>
            </a:r>
            <a:br>
              <a:rPr lang="en-US" sz="1300" dirty="0" smtClean="0">
                <a:solidFill>
                  <a:srgbClr val="000000"/>
                </a:solidFill>
                <a:latin typeface="Arial" charset="0"/>
              </a:rPr>
            </a:br>
            <a:r>
              <a:rPr lang="en-US" sz="1300" dirty="0" smtClean="0">
                <a:solidFill>
                  <a:srgbClr val="000000"/>
                </a:solidFill>
                <a:latin typeface="Arial" charset="0"/>
              </a:rPr>
              <a:t>vessel</a:t>
            </a:r>
            <a:endParaRPr lang="en-US" sz="1300" dirty="0">
              <a:solidFill>
                <a:srgbClr val="000000"/>
              </a:solidFill>
              <a:latin typeface="Arial" charset="0"/>
            </a:endParaRPr>
          </a:p>
        </p:txBody>
      </p:sp>
      <p:sp>
        <p:nvSpPr>
          <p:cNvPr id="37" name="Text Box 31"/>
          <p:cNvSpPr txBox="1">
            <a:spLocks noChangeArrowheads="1"/>
          </p:cNvSpPr>
          <p:nvPr/>
        </p:nvSpPr>
        <p:spPr bwMode="auto">
          <a:xfrm>
            <a:off x="6783256" y="1963193"/>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300" dirty="0" smtClean="0">
                <a:solidFill>
                  <a:srgbClr val="000000"/>
                </a:solidFill>
                <a:latin typeface="Arial" charset="0"/>
              </a:rPr>
              <a:t>Breast cancer cell</a:t>
            </a:r>
            <a:br>
              <a:rPr lang="en-US" sz="1300" dirty="0" smtClean="0">
                <a:solidFill>
                  <a:srgbClr val="000000"/>
                </a:solidFill>
                <a:latin typeface="Arial" charset="0"/>
              </a:rPr>
            </a:br>
            <a:r>
              <a:rPr lang="en-US" sz="1300" dirty="0" smtClean="0">
                <a:solidFill>
                  <a:srgbClr val="000000"/>
                </a:solidFill>
                <a:latin typeface="Arial" charset="0"/>
              </a:rPr>
              <a:t>(colorized SEM)</a:t>
            </a:r>
            <a:endParaRPr lang="en-US" sz="1300" dirty="0">
              <a:solidFill>
                <a:srgbClr val="000000"/>
              </a:solidFill>
              <a:latin typeface="Arial" charset="0"/>
            </a:endParaRPr>
          </a:p>
        </p:txBody>
      </p:sp>
      <p:sp>
        <p:nvSpPr>
          <p:cNvPr id="38" name="Text Box 31"/>
          <p:cNvSpPr txBox="1">
            <a:spLocks noChangeArrowheads="1"/>
          </p:cNvSpPr>
          <p:nvPr/>
        </p:nvSpPr>
        <p:spPr bwMode="auto">
          <a:xfrm>
            <a:off x="7687697" y="3191042"/>
            <a:ext cx="1108811" cy="2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eaLnBrk="0" hangingPunct="0"/>
            <a:r>
              <a:rPr lang="en-US" sz="1300" dirty="0" smtClean="0">
                <a:solidFill>
                  <a:srgbClr val="000000"/>
                </a:solidFill>
                <a:latin typeface="Arial" charset="0"/>
              </a:rPr>
              <a:t>Metastatic</a:t>
            </a:r>
            <a:br>
              <a:rPr lang="en-US" sz="1300" dirty="0" smtClean="0">
                <a:solidFill>
                  <a:srgbClr val="000000"/>
                </a:solidFill>
                <a:latin typeface="Arial" charset="0"/>
              </a:rPr>
            </a:br>
            <a:r>
              <a:rPr lang="en-US" sz="1300" dirty="0" smtClean="0">
                <a:solidFill>
                  <a:srgbClr val="000000"/>
                </a:solidFill>
                <a:latin typeface="Arial" charset="0"/>
              </a:rPr>
              <a:t>tumor</a:t>
            </a:r>
            <a:endParaRPr lang="en-US" sz="1300" dirty="0">
              <a:solidFill>
                <a:srgbClr val="000000"/>
              </a:solidFill>
              <a:latin typeface="Arial" charset="0"/>
            </a:endParaRPr>
          </a:p>
        </p:txBody>
      </p:sp>
      <p:cxnSp>
        <p:nvCxnSpPr>
          <p:cNvPr id="9219" name="Straight Connector 9218"/>
          <p:cNvCxnSpPr/>
          <p:nvPr/>
        </p:nvCxnSpPr>
        <p:spPr bwMode="auto">
          <a:xfrm flipH="1">
            <a:off x="8285249" y="3613235"/>
            <a:ext cx="271801" cy="124659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oup 41"/>
          <p:cNvGrpSpPr/>
          <p:nvPr/>
        </p:nvGrpSpPr>
        <p:grpSpPr>
          <a:xfrm rot="16200000">
            <a:off x="6481545" y="523129"/>
            <a:ext cx="346701" cy="100541"/>
            <a:chOff x="8276167" y="4567767"/>
            <a:chExt cx="509058" cy="100541"/>
          </a:xfrm>
        </p:grpSpPr>
        <p:cxnSp>
          <p:nvCxnSpPr>
            <p:cNvPr id="43" name="Straight Connector 42"/>
            <p:cNvCxnSpPr/>
            <p:nvPr/>
          </p:nvCxnSpPr>
          <p:spPr bwMode="auto">
            <a:xfrm>
              <a:off x="8276167" y="4618038"/>
              <a:ext cx="50905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a:off x="827743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a:off x="878416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 Box 31"/>
          <p:cNvSpPr txBox="1">
            <a:spLocks noChangeArrowheads="1"/>
          </p:cNvSpPr>
          <p:nvPr/>
        </p:nvSpPr>
        <p:spPr bwMode="auto">
          <a:xfrm rot="16200000">
            <a:off x="6174240" y="374872"/>
            <a:ext cx="655408" cy="16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1300" dirty="0" smtClean="0">
                <a:solidFill>
                  <a:srgbClr val="000000"/>
                </a:solidFill>
                <a:latin typeface="Arial" charset="0"/>
              </a:rPr>
              <a:t>5 </a:t>
            </a:r>
            <a:r>
              <a:rPr lang="en-US" sz="1300" dirty="0" smtClean="0">
                <a:solidFill>
                  <a:srgbClr val="000000"/>
                </a:solidFill>
                <a:latin typeface="Arial"/>
                <a:cs typeface="Arial"/>
              </a:rPr>
              <a:t>µ</a:t>
            </a:r>
            <a:r>
              <a:rPr lang="en-US" sz="1300" dirty="0" smtClean="0">
                <a:solidFill>
                  <a:srgbClr val="000000"/>
                </a:solidFill>
                <a:latin typeface="Arial" charset="0"/>
              </a:rPr>
              <a:t>m</a:t>
            </a:r>
            <a:endParaRPr lang="en-US" sz="1300" dirty="0">
              <a:solidFill>
                <a:srgbClr val="000000"/>
              </a:solidFill>
              <a:latin typeface="Arial" charset="0"/>
            </a:endParaRPr>
          </a:p>
        </p:txBody>
      </p:sp>
    </p:spTree>
    <p:extLst>
      <p:ext uri="{BB962C8B-B14F-4D97-AF65-F5344CB8AC3E}">
        <p14:creationId xmlns:p14="http://schemas.microsoft.com/office/powerpoint/2010/main" val="97368498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B8CE6E73-90DE-49A5-B2A3-604840F816FC.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405930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DC8E668-B3E1-4CB7-A09D-D8B4FA18E28E.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27766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Cellular Organization of the Genetic Material</a:t>
            </a:r>
            <a:endParaRPr lang="en-US" dirty="0"/>
          </a:p>
        </p:txBody>
      </p:sp>
      <p:sp>
        <p:nvSpPr>
          <p:cNvPr id="3" name="Content Placeholder 2"/>
          <p:cNvSpPr>
            <a:spLocks noGrp="1"/>
          </p:cNvSpPr>
          <p:nvPr>
            <p:ph idx="1"/>
          </p:nvPr>
        </p:nvSpPr>
        <p:spPr/>
        <p:txBody>
          <a:bodyPr/>
          <a:lstStyle/>
          <a:p>
            <a:r>
              <a:rPr lang="en-US" b="1" u="sng" dirty="0" smtClean="0"/>
              <a:t>ALL THE DNA</a:t>
            </a:r>
            <a:r>
              <a:rPr lang="en-US" dirty="0" smtClean="0"/>
              <a:t> in a cell constitutes the cell</a:t>
            </a:r>
            <a:r>
              <a:rPr lang="ja-JP" altLang="en-US" dirty="0" smtClean="0"/>
              <a:t>’</a:t>
            </a:r>
            <a:r>
              <a:rPr lang="en-US" altLang="ja-JP" dirty="0" smtClean="0"/>
              <a:t>s </a:t>
            </a:r>
            <a:r>
              <a:rPr lang="en-US" altLang="ja-JP" b="1" dirty="0" smtClean="0"/>
              <a:t>genome</a:t>
            </a:r>
          </a:p>
          <a:p>
            <a:r>
              <a:rPr lang="en-US" dirty="0" smtClean="0"/>
              <a:t>A genome can consist of:</a:t>
            </a:r>
          </a:p>
          <a:p>
            <a:pPr lvl="1"/>
            <a:r>
              <a:rPr lang="en-US" dirty="0" smtClean="0"/>
              <a:t>A </a:t>
            </a:r>
            <a:r>
              <a:rPr lang="en-US" b="1" u="sng" dirty="0" smtClean="0"/>
              <a:t>SINGLE</a:t>
            </a:r>
            <a:r>
              <a:rPr lang="en-US" dirty="0" smtClean="0"/>
              <a:t> DNA molecule (common in </a:t>
            </a:r>
            <a:r>
              <a:rPr lang="en-US" b="1" u="sng" dirty="0" smtClean="0"/>
              <a:t>PROKARYOTIC</a:t>
            </a:r>
            <a:r>
              <a:rPr lang="en-US" dirty="0" smtClean="0"/>
              <a:t> cells) OR…</a:t>
            </a:r>
          </a:p>
          <a:p>
            <a:pPr lvl="1"/>
            <a:r>
              <a:rPr lang="en-US" b="1" u="sng" dirty="0" smtClean="0"/>
              <a:t>SEVERAL</a:t>
            </a:r>
            <a:r>
              <a:rPr lang="en-US" dirty="0" smtClean="0"/>
              <a:t> DNA molecules (common in </a:t>
            </a:r>
            <a:r>
              <a:rPr lang="en-US" b="1" u="sng" dirty="0" smtClean="0"/>
              <a:t>EUKARYOTIC</a:t>
            </a:r>
            <a:r>
              <a:rPr lang="en-US" dirty="0" smtClean="0"/>
              <a:t> cells)</a:t>
            </a:r>
          </a:p>
        </p:txBody>
      </p:sp>
    </p:spTree>
    <p:extLst>
      <p:ext uri="{BB962C8B-B14F-4D97-AF65-F5344CB8AC3E}">
        <p14:creationId xmlns:p14="http://schemas.microsoft.com/office/powerpoint/2010/main" val="29114058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B32BEF1A-3DA1-4E39-9894-564C937A02D2.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5466128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74524DD6-9A00-4BEF-B834-FF734F65D902.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182196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0FF713A6-46BC-4D22-81F8-B72AAF2099CD.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152753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strike="sngStrike" dirty="0"/>
              <a:t>Concept 12.1: Most cell division results in genetically identical daughter </a:t>
            </a:r>
            <a:r>
              <a:rPr lang="en-US" strike="sngStrike" dirty="0" smtClean="0"/>
              <a:t>cells</a:t>
            </a:r>
          </a:p>
          <a:p>
            <a:r>
              <a:rPr lang="en-US" strike="sngStrike" dirty="0"/>
              <a:t>Concept 12.2: The mitotic phase alternates with interphase in the cell </a:t>
            </a:r>
            <a:r>
              <a:rPr lang="en-US" strike="sngStrike" dirty="0" smtClean="0"/>
              <a:t>cycle</a:t>
            </a:r>
          </a:p>
          <a:p>
            <a:r>
              <a:rPr lang="en-US" strike="sngStrike" dirty="0"/>
              <a:t>Concept 12.3: The eukaryotic cell cycle is regulated by a molecular control system</a:t>
            </a:r>
            <a:endParaRPr lang="en-US" strike="sngStrike" dirty="0" smtClean="0"/>
          </a:p>
          <a:p>
            <a:endParaRPr lang="en-US" dirty="0" smtClean="0"/>
          </a:p>
          <a:p>
            <a:endParaRPr lang="en-US" dirty="0"/>
          </a:p>
        </p:txBody>
      </p:sp>
      <p:sp>
        <p:nvSpPr>
          <p:cNvPr id="4" name="Rectangle 2"/>
          <p:cNvSpPr txBox="1">
            <a:spLocks noChangeArrowheads="1"/>
          </p:cNvSpPr>
          <p:nvPr/>
        </p:nvSpPr>
        <p:spPr bwMode="auto">
          <a:xfrm>
            <a:off x="334963" y="451074"/>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solidFill>
                  <a:srgbClr val="000000"/>
                </a:solidFill>
              </a:rPr>
              <a:t>Overview</a:t>
            </a:r>
            <a:endParaRPr lang="en-US" dirty="0">
              <a:solidFill>
                <a:srgbClr val="000000"/>
              </a:solidFill>
            </a:endParaRPr>
          </a:p>
        </p:txBody>
      </p:sp>
    </p:spTree>
    <p:extLst>
      <p:ext uri="{BB962C8B-B14F-4D97-AF65-F5344CB8AC3E}">
        <p14:creationId xmlns:p14="http://schemas.microsoft.com/office/powerpoint/2010/main" val="384413733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20913" y="1025260"/>
            <a:ext cx="8499249" cy="5073650"/>
          </a:xfrm>
        </p:spPr>
        <p:txBody>
          <a:bodyPr/>
          <a:lstStyle/>
          <a:p>
            <a:r>
              <a:rPr lang="en-US" sz="2400" dirty="0" smtClean="0"/>
              <a:t>The </a:t>
            </a:r>
            <a:r>
              <a:rPr lang="en-US" sz="2400" b="1" dirty="0" smtClean="0"/>
              <a:t>cell cycle </a:t>
            </a:r>
            <a:r>
              <a:rPr lang="en-US" sz="2400" dirty="0" smtClean="0"/>
              <a:t>is a complex set of stages that is </a:t>
            </a:r>
            <a:r>
              <a:rPr lang="en-US" sz="2400" b="1" u="sng" dirty="0" smtClean="0"/>
              <a:t>HIGHLY REGULATED</a:t>
            </a:r>
            <a:r>
              <a:rPr lang="en-US" sz="2400" dirty="0" smtClean="0"/>
              <a:t> with checkpoints, which determine the ultimate fate of the cell</a:t>
            </a:r>
          </a:p>
          <a:p>
            <a:r>
              <a:rPr lang="en-US" sz="2400" dirty="0"/>
              <a:t>Mitosis </a:t>
            </a:r>
            <a:r>
              <a:rPr lang="en-US" sz="2400" b="1" dirty="0"/>
              <a:t>alternates</a:t>
            </a:r>
            <a:r>
              <a:rPr lang="en-US" sz="2400" dirty="0"/>
              <a:t> with interphase in the cell cycle</a:t>
            </a:r>
          </a:p>
          <a:p>
            <a:pPr lvl="1"/>
            <a:r>
              <a:rPr lang="en-US" sz="2400" b="1" dirty="0"/>
              <a:t>Interphase</a:t>
            </a:r>
            <a:r>
              <a:rPr lang="en-US" sz="2400" dirty="0"/>
              <a:t> (PREP PHASE) consists of 3 phases; </a:t>
            </a:r>
          </a:p>
          <a:p>
            <a:pPr lvl="2"/>
            <a:r>
              <a:rPr lang="en-US" sz="2000" dirty="0"/>
              <a:t>G1 Phase (growth/prep), S Phase (growth/prep + </a:t>
            </a:r>
            <a:r>
              <a:rPr lang="en-US" sz="2000" b="1" u="sng" dirty="0"/>
              <a:t>DNA synthesis</a:t>
            </a:r>
            <a:r>
              <a:rPr lang="en-US" sz="2000" dirty="0"/>
              <a:t>), and G2 Phase (more growth/prep)</a:t>
            </a:r>
          </a:p>
          <a:p>
            <a:r>
              <a:rPr lang="en-US" sz="2400" dirty="0" smtClean="0"/>
              <a:t>When a cell </a:t>
            </a:r>
            <a:r>
              <a:rPr lang="en-US" sz="2400" b="1" u="sng" dirty="0" smtClean="0"/>
              <a:t>SPECIALIZES</a:t>
            </a:r>
            <a:r>
              <a:rPr lang="en-US" sz="2400" dirty="0" smtClean="0"/>
              <a:t>, it often enters into a stage where it </a:t>
            </a:r>
            <a:r>
              <a:rPr lang="en-US" sz="2400" b="1" u="sng" dirty="0" smtClean="0"/>
              <a:t>NO LONGER DIVIDES</a:t>
            </a:r>
            <a:r>
              <a:rPr lang="en-US" sz="2400" dirty="0" smtClean="0"/>
              <a:t>.</a:t>
            </a:r>
          </a:p>
          <a:p>
            <a:pPr lvl="1"/>
            <a:r>
              <a:rPr lang="en-US" sz="2400" dirty="0" err="1" smtClean="0"/>
              <a:t>Nondividing</a:t>
            </a:r>
            <a:r>
              <a:rPr lang="en-US" sz="2400" dirty="0" smtClean="0"/>
              <a:t> cells may </a:t>
            </a:r>
            <a:r>
              <a:rPr lang="en-US" sz="2400" b="1" u="sng" dirty="0" smtClean="0"/>
              <a:t>EXIT</a:t>
            </a:r>
            <a:r>
              <a:rPr lang="en-US" sz="2400" dirty="0" smtClean="0"/>
              <a:t> the cell cycle completely or </a:t>
            </a:r>
            <a:r>
              <a:rPr lang="en-US" sz="2400" b="1" u="sng" dirty="0" smtClean="0"/>
              <a:t>REMAIN</a:t>
            </a:r>
            <a:r>
              <a:rPr lang="en-US" sz="2400" dirty="0" smtClean="0"/>
              <a:t> at a particular stage in the cycle</a:t>
            </a:r>
          </a:p>
        </p:txBody>
      </p:sp>
    </p:spTree>
    <p:extLst>
      <p:ext uri="{BB962C8B-B14F-4D97-AF65-F5344CB8AC3E}">
        <p14:creationId xmlns:p14="http://schemas.microsoft.com/office/powerpoint/2010/main" val="189417377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20913" y="1044310"/>
            <a:ext cx="8499249" cy="5073650"/>
          </a:xfrm>
        </p:spPr>
        <p:txBody>
          <a:bodyPr/>
          <a:lstStyle/>
          <a:p>
            <a:r>
              <a:rPr lang="en-US" sz="2400" b="1" dirty="0" smtClean="0"/>
              <a:t>Mitosis</a:t>
            </a:r>
            <a:r>
              <a:rPr lang="en-US" sz="2400" dirty="0" smtClean="0"/>
              <a:t> passes down a </a:t>
            </a:r>
            <a:r>
              <a:rPr lang="en-US" sz="2400" b="1" u="sng" dirty="0" smtClean="0"/>
              <a:t>COMPLETE GENOME</a:t>
            </a:r>
            <a:r>
              <a:rPr lang="en-US" sz="2400" dirty="0" smtClean="0"/>
              <a:t> from parent cell to daughter cell</a:t>
            </a:r>
            <a:r>
              <a:rPr lang="en-US" sz="2400" b="1" u="sng" dirty="0" smtClean="0"/>
              <a:t>S</a:t>
            </a:r>
          </a:p>
          <a:p>
            <a:pPr marL="971550" lvl="1" indent="-514350">
              <a:buFont typeface="+mj-lt"/>
              <a:buAutoNum type="arabicPeriod"/>
            </a:pPr>
            <a:r>
              <a:rPr lang="en-US" sz="2400" dirty="0" smtClean="0"/>
              <a:t>It plays a role in </a:t>
            </a:r>
            <a:r>
              <a:rPr lang="en-US" sz="2400" b="1" dirty="0" smtClean="0"/>
              <a:t>growth, repair, and asexual reproduction</a:t>
            </a:r>
          </a:p>
          <a:p>
            <a:pPr marL="971550" lvl="1" indent="-514350">
              <a:buFont typeface="+mj-lt"/>
              <a:buAutoNum type="arabicPeriod"/>
            </a:pPr>
            <a:r>
              <a:rPr lang="en-US" sz="2400" dirty="0" smtClean="0"/>
              <a:t>It occurs </a:t>
            </a:r>
            <a:r>
              <a:rPr lang="en-US" sz="2400" b="1" u="sng" dirty="0" smtClean="0"/>
              <a:t>AFTER</a:t>
            </a:r>
            <a:r>
              <a:rPr lang="en-US" sz="2400" dirty="0" smtClean="0"/>
              <a:t> the DNA/genome has been replicated</a:t>
            </a:r>
          </a:p>
          <a:p>
            <a:pPr marL="971550" lvl="1" indent="-514350">
              <a:buFont typeface="+mj-lt"/>
              <a:buAutoNum type="arabicPeriod"/>
            </a:pPr>
            <a:r>
              <a:rPr lang="en-US" sz="2400" dirty="0" smtClean="0"/>
              <a:t>It is a </a:t>
            </a:r>
            <a:r>
              <a:rPr lang="en-US" sz="2400" b="1" u="sng" dirty="0" smtClean="0"/>
              <a:t>CONTNIOUS</a:t>
            </a:r>
            <a:r>
              <a:rPr lang="en-US" sz="2400" dirty="0" smtClean="0"/>
              <a:t> process with characteristic and observable structural changes along its steps including </a:t>
            </a:r>
            <a:r>
              <a:rPr lang="en-US" sz="2400" b="1" dirty="0" smtClean="0"/>
              <a:t>replication, alignment, and separation</a:t>
            </a:r>
            <a:r>
              <a:rPr lang="en-US" sz="2400" dirty="0" smtClean="0"/>
              <a:t>. </a:t>
            </a:r>
          </a:p>
          <a:p>
            <a:pPr marL="971550" lvl="1" indent="-514350">
              <a:buFont typeface="+mj-lt"/>
              <a:buAutoNum type="arabicPeriod"/>
            </a:pPr>
            <a:r>
              <a:rPr lang="en-US" sz="2400" dirty="0" smtClean="0"/>
              <a:t>It is followed by </a:t>
            </a:r>
            <a:r>
              <a:rPr lang="en-US" sz="2400" b="1" dirty="0" smtClean="0"/>
              <a:t>cytokinesis</a:t>
            </a:r>
            <a:r>
              <a:rPr lang="en-US" sz="2400" dirty="0" smtClean="0"/>
              <a:t>, which produces </a:t>
            </a:r>
            <a:r>
              <a:rPr lang="en-US" sz="2400" b="1" u="sng" dirty="0" smtClean="0"/>
              <a:t>TWO</a:t>
            </a:r>
            <a:r>
              <a:rPr lang="en-US" sz="2400" dirty="0" smtClean="0"/>
              <a:t> genetically </a:t>
            </a:r>
            <a:r>
              <a:rPr lang="en-US" sz="2400" b="1" u="sng" dirty="0" smtClean="0"/>
              <a:t>IDENTICAL</a:t>
            </a:r>
            <a:r>
              <a:rPr lang="en-US" sz="2400" dirty="0" smtClean="0"/>
              <a:t> daughter cell</a:t>
            </a:r>
            <a:r>
              <a:rPr lang="en-US" sz="2400" b="1" u="sng" dirty="0" smtClean="0"/>
              <a:t>S</a:t>
            </a:r>
          </a:p>
          <a:p>
            <a:pPr marL="971550" lvl="1" indent="-514350">
              <a:buFont typeface="+mj-lt"/>
              <a:buAutoNum type="arabicPeriod"/>
            </a:pPr>
            <a:endParaRPr lang="en-US" sz="2400" dirty="0"/>
          </a:p>
        </p:txBody>
      </p:sp>
    </p:spTree>
    <p:extLst>
      <p:ext uri="{BB962C8B-B14F-4D97-AF65-F5344CB8AC3E}">
        <p14:creationId xmlns:p14="http://schemas.microsoft.com/office/powerpoint/2010/main" val="280910015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The cell cycle is </a:t>
            </a:r>
            <a:r>
              <a:rPr lang="en-US" b="1" u="sng" dirty="0" smtClean="0"/>
              <a:t>DIRECTED</a:t>
            </a:r>
            <a:r>
              <a:rPr lang="en-US" dirty="0" smtClean="0"/>
              <a:t> by internal controls and checkpoints</a:t>
            </a:r>
          </a:p>
          <a:p>
            <a:r>
              <a:rPr lang="en-US" dirty="0"/>
              <a:t>Internal </a:t>
            </a:r>
            <a:r>
              <a:rPr lang="en-US" dirty="0" smtClean="0"/>
              <a:t>signals </a:t>
            </a:r>
            <a:r>
              <a:rPr lang="en-US" dirty="0"/>
              <a:t>provide </a:t>
            </a:r>
            <a:r>
              <a:rPr lang="en-US" b="1" u="sng" dirty="0"/>
              <a:t>stop-and-go signs</a:t>
            </a:r>
            <a:r>
              <a:rPr lang="en-US" dirty="0"/>
              <a:t> at the checkpoints. These include:</a:t>
            </a:r>
          </a:p>
          <a:p>
            <a:pPr lvl="1"/>
            <a:r>
              <a:rPr lang="en-US" b="1" dirty="0" smtClean="0"/>
              <a:t>MPF, </a:t>
            </a:r>
            <a:r>
              <a:rPr lang="en-US" b="1" dirty="0" err="1"/>
              <a:t>cyclin</a:t>
            </a:r>
            <a:r>
              <a:rPr lang="en-US" b="1" dirty="0"/>
              <a:t>, and </a:t>
            </a:r>
            <a:r>
              <a:rPr lang="en-US" b="1" dirty="0" smtClean="0"/>
              <a:t>CDKs</a:t>
            </a:r>
          </a:p>
          <a:p>
            <a:r>
              <a:rPr lang="en-US" dirty="0" smtClean="0"/>
              <a:t>Cancer results from </a:t>
            </a:r>
            <a:r>
              <a:rPr lang="en-US" b="1" u="sng" dirty="0" smtClean="0"/>
              <a:t>DISRUPTIONS</a:t>
            </a:r>
            <a:r>
              <a:rPr lang="en-US" dirty="0" smtClean="0"/>
              <a:t> in cell cycle controls</a:t>
            </a:r>
          </a:p>
        </p:txBody>
      </p:sp>
    </p:spTree>
    <p:extLst>
      <p:ext uri="{BB962C8B-B14F-4D97-AF65-F5344CB8AC3E}">
        <p14:creationId xmlns:p14="http://schemas.microsoft.com/office/powerpoint/2010/main" val="31037443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sz="2400" dirty="0"/>
              <a:t>DNA molecules in a cell are packaged into </a:t>
            </a:r>
            <a:r>
              <a:rPr lang="en-US" sz="2400" b="1" dirty="0" smtClean="0"/>
              <a:t>chromosomes</a:t>
            </a:r>
          </a:p>
          <a:p>
            <a:pPr lvl="1"/>
            <a:r>
              <a:rPr lang="en-US" sz="2200" dirty="0" smtClean="0"/>
              <a:t>Eukaryotic chromosomes consist of </a:t>
            </a:r>
            <a:r>
              <a:rPr lang="en-US" sz="2200" b="1" dirty="0" smtClean="0"/>
              <a:t>chromatin</a:t>
            </a:r>
            <a:r>
              <a:rPr lang="en-US" sz="2200" dirty="0" smtClean="0"/>
              <a:t>, a complex of </a:t>
            </a:r>
            <a:r>
              <a:rPr lang="en-US" sz="2200" b="1" u="sng" dirty="0" smtClean="0"/>
              <a:t>DNA AND PROTEIN</a:t>
            </a:r>
            <a:r>
              <a:rPr lang="en-US" sz="2200" dirty="0" smtClean="0"/>
              <a:t> that condenses during cell division</a:t>
            </a:r>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t>Cellular Organization of the Genetic Material</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174" y="2803526"/>
            <a:ext cx="4727575" cy="371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8361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dirty="0"/>
          </a:p>
        </p:txBody>
      </p:sp>
      <p:sp>
        <p:nvSpPr>
          <p:cNvPr id="3" name="Content Placeholder 2"/>
          <p:cNvSpPr>
            <a:spLocks noGrp="1"/>
          </p:cNvSpPr>
          <p:nvPr>
            <p:ph idx="1"/>
          </p:nvPr>
        </p:nvSpPr>
        <p:spPr/>
        <p:txBody>
          <a:bodyPr/>
          <a:lstStyle/>
          <a:p>
            <a:r>
              <a:rPr lang="en-US" sz="2400" dirty="0" smtClean="0"/>
              <a:t>Every eukaryotic species has a </a:t>
            </a:r>
            <a:r>
              <a:rPr lang="en-US" sz="2400" b="1" u="sng" dirty="0" smtClean="0"/>
              <a:t>CHARACTERISTIC NUMBER</a:t>
            </a:r>
            <a:r>
              <a:rPr lang="en-US" sz="2400" dirty="0" smtClean="0"/>
              <a:t> of chromosomes in each cell nucleus</a:t>
            </a:r>
          </a:p>
          <a:p>
            <a:pPr lvl="1"/>
            <a:r>
              <a:rPr lang="en-US" sz="2400" b="1" dirty="0" smtClean="0"/>
              <a:t>Somatic cells</a:t>
            </a:r>
            <a:r>
              <a:rPr lang="en-US" sz="2400" dirty="0" smtClean="0"/>
              <a:t> (“body” cells) have </a:t>
            </a:r>
            <a:r>
              <a:rPr lang="en-US" sz="2400" b="1" u="sng" dirty="0" smtClean="0"/>
              <a:t>TWO SETS</a:t>
            </a:r>
            <a:r>
              <a:rPr lang="en-US" sz="2400" dirty="0" smtClean="0"/>
              <a:t> of chromosomes</a:t>
            </a:r>
          </a:p>
          <a:p>
            <a:pPr lvl="2"/>
            <a:r>
              <a:rPr lang="en-US" sz="2200" dirty="0" smtClean="0"/>
              <a:t>Human somatic cells = 46 chromosomes</a:t>
            </a:r>
          </a:p>
          <a:p>
            <a:pPr lvl="1"/>
            <a:r>
              <a:rPr lang="en-US" sz="2400" b="1" dirty="0" smtClean="0"/>
              <a:t>Gametes</a:t>
            </a:r>
            <a:r>
              <a:rPr lang="en-US" sz="2400" dirty="0" smtClean="0"/>
              <a:t> (sex cells: sperm and eggs) have </a:t>
            </a:r>
            <a:r>
              <a:rPr lang="en-US" sz="2400" b="1" u="sng" dirty="0" smtClean="0"/>
              <a:t>HALF</a:t>
            </a:r>
            <a:r>
              <a:rPr lang="en-US" sz="2400" dirty="0" smtClean="0"/>
              <a:t> as many chromosomes as somatic cells</a:t>
            </a:r>
          </a:p>
          <a:p>
            <a:pPr lvl="2"/>
            <a:r>
              <a:rPr lang="en-US" sz="2200" dirty="0" smtClean="0"/>
              <a:t>Human gamete cells = 23 chromosomes</a:t>
            </a:r>
            <a:endParaRPr lang="en-US" sz="2200" dirty="0"/>
          </a:p>
        </p:txBody>
      </p:sp>
      <p:sp>
        <p:nvSpPr>
          <p:cNvPr id="4" name="Title 1"/>
          <p:cNvSpPr txBox="1">
            <a:spLocks/>
          </p:cNvSpPr>
          <p:nvPr/>
        </p:nvSpPr>
        <p:spPr bwMode="auto">
          <a:xfrm>
            <a:off x="334963" y="4510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a:lstStyle>
          <a:p>
            <a:r>
              <a:rPr lang="en-US" dirty="0" smtClean="0">
                <a:solidFill>
                  <a:srgbClr val="000000"/>
                </a:solidFill>
              </a:rPr>
              <a:t>Cellular Organization of the Genetic Material</a:t>
            </a:r>
            <a:endParaRPr lang="en-US" dirty="0">
              <a:solidFill>
                <a:srgbClr val="000000"/>
              </a:solidFill>
            </a:endParaRPr>
          </a:p>
        </p:txBody>
      </p:sp>
    </p:spTree>
    <p:extLst>
      <p:ext uri="{BB962C8B-B14F-4D97-AF65-F5344CB8AC3E}">
        <p14:creationId xmlns:p14="http://schemas.microsoft.com/office/powerpoint/2010/main" val="310580717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ags/tag2.xml><?xml version="1.0" encoding="utf-8"?>
<p:tagLst xmlns:a="http://schemas.openxmlformats.org/drawingml/2006/main" xmlns:r="http://schemas.openxmlformats.org/officeDocument/2006/relationships" xmlns:p="http://schemas.openxmlformats.org/presentationml/2006/main">
  <p:tag name="TBTEXT" val=""/>
</p:tagLst>
</file>

<file path=ppt/theme/theme1.xml><?xml version="1.0" encoding="utf-8"?>
<a:theme xmlns:a="http://schemas.openxmlformats.org/drawingml/2006/main" name="Campbell_10e_Lecture_Template">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Campbell_10e_Lecture_Template" id="{B7CA0FD3-0B5A-470C-99F9-94A1C46060BB}" vid="{188D9A04-B586-4946-AF2D-BBC11ACBD6BB}"/>
    </a:ext>
  </a:extLst>
</a:theme>
</file>

<file path=ppt/theme/theme10.xml><?xml version="1.0" encoding="utf-8"?>
<a:theme xmlns:a="http://schemas.openxmlformats.org/drawingml/2006/main" name="3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3812</TotalTime>
  <Words>2999</Words>
  <Application>Microsoft Macintosh PowerPoint</Application>
  <PresentationFormat>On-screen Show (4:3)</PresentationFormat>
  <Paragraphs>548</Paragraphs>
  <Slides>76</Slides>
  <Notes>42</Notes>
  <HiddenSlides>0</HiddenSlides>
  <MMClips>1</MMClips>
  <ScaleCrop>false</ScaleCrop>
  <HeadingPairs>
    <vt:vector size="4" baseType="variant">
      <vt:variant>
        <vt:lpstr>Theme</vt:lpstr>
      </vt:variant>
      <vt:variant>
        <vt:i4>21</vt:i4>
      </vt:variant>
      <vt:variant>
        <vt:lpstr>Slide Titles</vt:lpstr>
      </vt:variant>
      <vt:variant>
        <vt:i4>76</vt:i4>
      </vt:variant>
    </vt:vector>
  </HeadingPairs>
  <TitlesOfParts>
    <vt:vector size="97" baseType="lpstr">
      <vt:lpstr>Campbell_10e_Lecture_Template</vt:lpstr>
      <vt:lpstr>8_Blank</vt:lpstr>
      <vt:lpstr>9_Blank</vt:lpstr>
      <vt:lpstr>10_Blank</vt:lpstr>
      <vt:lpstr>11_Blank</vt:lpstr>
      <vt:lpstr>12_Blank</vt:lpstr>
      <vt:lpstr>15_Blank</vt:lpstr>
      <vt:lpstr>16_Blank</vt:lpstr>
      <vt:lpstr>17_Blank</vt:lpstr>
      <vt:lpstr>31_Blank</vt:lpstr>
      <vt:lpstr>33_Blank</vt:lpstr>
      <vt:lpstr>41_Blank</vt:lpstr>
      <vt:lpstr>42_Blank</vt:lpstr>
      <vt:lpstr>43_Blank</vt:lpstr>
      <vt:lpstr>44_Blank</vt:lpstr>
      <vt:lpstr>47_Blank</vt:lpstr>
      <vt:lpstr>49_Blank</vt:lpstr>
      <vt:lpstr>50_Blank</vt:lpstr>
      <vt:lpstr>52_Blank</vt:lpstr>
      <vt:lpstr>53_Blank</vt:lpstr>
      <vt:lpstr>62_Blank</vt:lpstr>
      <vt:lpstr>PowerPoint Presentation</vt:lpstr>
      <vt:lpstr>The Key Roles of Cell Division</vt:lpstr>
      <vt:lpstr> </vt:lpstr>
      <vt:lpstr> </vt:lpstr>
      <vt:lpstr> </vt:lpstr>
      <vt:lpstr>Concept 12.1: Most cell division results in genetically identical daughter cells</vt:lpstr>
      <vt:lpstr>Cellular Organization of the Genetic Material</vt:lpstr>
      <vt:lpstr> </vt:lpstr>
      <vt:lpstr> </vt:lpstr>
      <vt:lpstr>Distribution of Chromosomes During Eukaryotic Cell Division</vt:lpstr>
      <vt:lpstr>Figure 12.5-1</vt:lpstr>
      <vt:lpstr>Figure 12.5-2</vt:lpstr>
      <vt:lpstr>Figure 12.4</vt:lpstr>
      <vt:lpstr> </vt:lpstr>
      <vt:lpstr>Figure 12.5-3</vt:lpstr>
      <vt:lpstr>PowerPoint Presentation</vt:lpstr>
      <vt:lpstr>PowerPoint Presentation</vt:lpstr>
      <vt:lpstr>PowerPoint Presentation</vt:lpstr>
      <vt:lpstr>PowerPoint Presentation</vt:lpstr>
      <vt:lpstr> </vt:lpstr>
      <vt:lpstr>Concept 12.2: The mitotic phase alternates with interphase in the cell cycle</vt:lpstr>
      <vt:lpstr> </vt:lpstr>
      <vt:lpstr>Figure 12.6</vt:lpstr>
      <vt:lpstr>Figure 12.UN02</vt:lpstr>
      <vt:lpstr>The Mitotic Spindle: Intro</vt:lpstr>
      <vt:lpstr> </vt:lpstr>
      <vt:lpstr>Figure 12.7c</vt:lpstr>
      <vt:lpstr>Figure 12.UN02</vt:lpstr>
      <vt:lpstr> </vt:lpstr>
      <vt:lpstr>Figure 12.7d</vt:lpstr>
      <vt:lpstr>Figure 12.UN02</vt:lpstr>
      <vt:lpstr> </vt:lpstr>
      <vt:lpstr>Figure 12.7e</vt:lpstr>
      <vt:lpstr> </vt:lpstr>
      <vt:lpstr>Figure 12.7e</vt:lpstr>
      <vt:lpstr>Cytokinesis: A Closer Look</vt:lpstr>
      <vt:lpstr>Figure 12.10a</vt:lpstr>
      <vt:lpstr>Cytokinesis: A Closer Look</vt:lpstr>
      <vt:lpstr>Figure 12.10b</vt:lpstr>
      <vt:lpstr>Figure 12.UN02</vt:lpstr>
      <vt:lpstr>BioFlix: Mitosis</vt:lpstr>
      <vt:lpstr>Binary Fission in Bacteria</vt:lpstr>
      <vt:lpstr>Figure 12.12-1</vt:lpstr>
      <vt:lpstr>Figure 12.12-2</vt:lpstr>
      <vt:lpstr>Figure 12.12-3</vt:lpstr>
      <vt:lpstr>Figure 12.12-4</vt:lpstr>
      <vt:lpstr>PowerPoint Presentation</vt:lpstr>
      <vt:lpstr>PowerPoint Presentation</vt:lpstr>
      <vt:lpstr>PowerPoint Presentation</vt:lpstr>
      <vt:lpstr>PowerPoint Presentation</vt:lpstr>
      <vt:lpstr>PowerPoint Presentation</vt:lpstr>
      <vt:lpstr>PowerPoint Presentation</vt:lpstr>
      <vt:lpstr> </vt:lpstr>
      <vt:lpstr>Concept 12.3: The eukaryotic cell cycle is regulated by a molecular control system</vt:lpstr>
      <vt:lpstr> </vt:lpstr>
      <vt:lpstr>Figure 12.15</vt:lpstr>
      <vt:lpstr>The Cell Cycle Clock: Cyclins and Cyclin-Dependent Kinases</vt:lpstr>
      <vt:lpstr>Figure 12.16a</vt:lpstr>
      <vt:lpstr>Figure 12.16b</vt:lpstr>
      <vt:lpstr>Stop and Go Signs: Internal and External Signals as the Checkpoints</vt:lpstr>
      <vt:lpstr> </vt:lpstr>
      <vt:lpstr>Figure 12.17a</vt:lpstr>
      <vt:lpstr> </vt:lpstr>
      <vt:lpstr>Figure 12.17b</vt:lpstr>
      <vt:lpstr> </vt:lpstr>
      <vt:lpstr> </vt:lpstr>
      <vt:lpstr>Figure 12.20</vt:lpstr>
      <vt:lpstr>PowerPoint Presentation</vt:lpstr>
      <vt:lpstr>PowerPoint Presentation</vt:lpstr>
      <vt:lpstr>PowerPoint Presentation</vt:lpstr>
      <vt:lpstr>PowerPoint Presentation</vt:lpstr>
      <vt:lpstr>PowerPoint Presentation</vt:lpstr>
      <vt:lpstr> </vt:lpstr>
      <vt:lpstr>Summary</vt:lpstr>
      <vt:lpstr>Summary</vt:lpstr>
      <vt:lpstr>Summary</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Delgado</dc:creator>
  <cp:lastModifiedBy>HaiderAli Bhatti</cp:lastModifiedBy>
  <cp:revision>444</cp:revision>
  <cp:lastPrinted>2005-03-24T12:52:04Z</cp:lastPrinted>
  <dcterms:created xsi:type="dcterms:W3CDTF">2010-10-31T21:38:30Z</dcterms:created>
  <dcterms:modified xsi:type="dcterms:W3CDTF">2017-11-16T16:55:31Z</dcterms:modified>
</cp:coreProperties>
</file>