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7"/>
  </p:notesMasterIdLst>
  <p:sldIdLst>
    <p:sldId id="256" r:id="rId2"/>
    <p:sldId id="257" r:id="rId3"/>
    <p:sldId id="325" r:id="rId4"/>
    <p:sldId id="282" r:id="rId5"/>
    <p:sldId id="258" r:id="rId6"/>
    <p:sldId id="284" r:id="rId7"/>
    <p:sldId id="315" r:id="rId8"/>
    <p:sldId id="294" r:id="rId9"/>
    <p:sldId id="316" r:id="rId10"/>
    <p:sldId id="264" r:id="rId11"/>
    <p:sldId id="317" r:id="rId12"/>
    <p:sldId id="265" r:id="rId13"/>
    <p:sldId id="266" r:id="rId14"/>
    <p:sldId id="318" r:id="rId15"/>
    <p:sldId id="268" r:id="rId16"/>
    <p:sldId id="319" r:id="rId17"/>
    <p:sldId id="270" r:id="rId18"/>
    <p:sldId id="320" r:id="rId19"/>
    <p:sldId id="321" r:id="rId20"/>
    <p:sldId id="322" r:id="rId21"/>
    <p:sldId id="323" r:id="rId22"/>
    <p:sldId id="324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3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03FE6-5E7A-4118-B890-A13424878B35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6CB7A-9EF1-431B-8E8C-C076BCE2E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5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339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6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09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05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44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410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464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950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174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317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7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137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343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640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177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137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938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10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35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79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84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57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85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669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CB7A-9EF1-431B-8E8C-C076BCE2E0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4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9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3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2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6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9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7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7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2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B3EA8-59BC-4C1E-8071-6ECC9CFFC65B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024" y="2130425"/>
            <a:ext cx="8750808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AP Biology – Ch. 13+14+15 – </a:t>
            </a:r>
            <a:br>
              <a:rPr lang="en-US" sz="4000" dirty="0" smtClean="0"/>
            </a:br>
            <a:r>
              <a:rPr lang="en-US" sz="4000" dirty="0" smtClean="0"/>
              <a:t>Meiosis + Mendel + Chromosomes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Exam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413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cats, black fur color is caused by an X-linked allele; the other allele at this locus causes orange color. The heterozygote is tortoiseshell. What kinds of offspring would you expect from the cross of a black female and an orange male?</a:t>
            </a:r>
          </a:p>
          <a:p>
            <a:pPr marL="0" indent="0">
              <a:buNone/>
            </a:pPr>
            <a:r>
              <a:rPr lang="en-US" dirty="0"/>
              <a:t>A) tortoiseshell females; tortoiseshell males</a:t>
            </a:r>
          </a:p>
          <a:p>
            <a:pPr marL="0" indent="0">
              <a:buNone/>
            </a:pPr>
            <a:r>
              <a:rPr lang="en-US" dirty="0"/>
              <a:t>B) black females; orange males</a:t>
            </a:r>
          </a:p>
          <a:p>
            <a:pPr marL="0" indent="0">
              <a:buNone/>
            </a:pPr>
            <a:r>
              <a:rPr lang="en-US" dirty="0"/>
              <a:t>C) tortoiseshell females; black males</a:t>
            </a:r>
          </a:p>
          <a:p>
            <a:pPr marL="0" indent="0">
              <a:buNone/>
            </a:pPr>
            <a:r>
              <a:rPr lang="en-US" dirty="0"/>
              <a:t>D) orange females; black males</a:t>
            </a:r>
          </a:p>
          <a:p>
            <a:pPr marL="0" indent="0">
              <a:buNone/>
            </a:pPr>
            <a:r>
              <a:rPr lang="en-US" dirty="0" smtClean="0"/>
              <a:t>Bloom's </a:t>
            </a:r>
            <a:r>
              <a:rPr lang="en-US" dirty="0"/>
              <a:t>Taxonomy:  </a:t>
            </a:r>
            <a:r>
              <a:rPr lang="en-US" dirty="0" smtClean="0"/>
              <a:t>Synthesis/Evaluation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Section:  15.2</a:t>
            </a:r>
          </a:p>
        </p:txBody>
      </p:sp>
    </p:spTree>
    <p:extLst>
      <p:ext uri="{BB962C8B-B14F-4D97-AF65-F5344CB8AC3E}">
        <p14:creationId xmlns:p14="http://schemas.microsoft.com/office/powerpoint/2010/main" val="169175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cats, black fur color is caused by an X-linked allele; the other allele at this locus causes orange color. The heterozygote is tortoiseshell. What kinds of offspring would you expect from the cross of a black female and an orange male?</a:t>
            </a:r>
          </a:p>
          <a:p>
            <a:pPr marL="0" indent="0">
              <a:buNone/>
            </a:pPr>
            <a:r>
              <a:rPr lang="en-US" dirty="0"/>
              <a:t>A) tortoiseshell females; tortoiseshell males</a:t>
            </a:r>
          </a:p>
          <a:p>
            <a:pPr marL="0" indent="0">
              <a:buNone/>
            </a:pPr>
            <a:r>
              <a:rPr lang="en-US" dirty="0"/>
              <a:t>B) black females; orange males</a:t>
            </a:r>
          </a:p>
          <a:p>
            <a:pPr marL="0" indent="0">
              <a:buNone/>
            </a:pPr>
            <a:r>
              <a:rPr lang="en-US" b="1" dirty="0"/>
              <a:t>C) tortoiseshell females; black males</a:t>
            </a:r>
          </a:p>
          <a:p>
            <a:pPr marL="0" indent="0">
              <a:buNone/>
            </a:pPr>
            <a:r>
              <a:rPr lang="en-US" dirty="0"/>
              <a:t>D) orange females; black males</a:t>
            </a:r>
          </a:p>
          <a:p>
            <a:pPr marL="0" indent="0">
              <a:buNone/>
            </a:pPr>
            <a:r>
              <a:rPr lang="en-US" dirty="0" smtClean="0"/>
              <a:t>Bloom's </a:t>
            </a:r>
            <a:r>
              <a:rPr lang="en-US" dirty="0"/>
              <a:t>Taxonomy:  Synthesis/Evaluation</a:t>
            </a:r>
          </a:p>
          <a:p>
            <a:pPr marL="0" indent="0">
              <a:buNone/>
            </a:pPr>
            <a:r>
              <a:rPr lang="en-US" dirty="0" smtClean="0"/>
              <a:t>Section</a:t>
            </a:r>
            <a:r>
              <a:rPr lang="en-US" dirty="0"/>
              <a:t>:  15.2</a:t>
            </a:r>
          </a:p>
        </p:txBody>
      </p:sp>
    </p:spTree>
    <p:extLst>
      <p:ext uri="{BB962C8B-B14F-4D97-AF65-F5344CB8AC3E}">
        <p14:creationId xmlns:p14="http://schemas.microsoft.com/office/powerpoint/2010/main" val="4133597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next 5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in your groups to come up with ONE consensus answer</a:t>
            </a:r>
          </a:p>
          <a:p>
            <a:r>
              <a:rPr lang="en-US" dirty="0" smtClean="0"/>
              <a:t>Be prepared to explain your reasoning! (one “volunteer”)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35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given organism has 46 chromosomes in its karyotype. Therefore, we can conclude that it must _____.</a:t>
            </a:r>
          </a:p>
          <a:p>
            <a:pPr marL="0" indent="0">
              <a:buNone/>
            </a:pPr>
            <a:r>
              <a:rPr lang="en-US" dirty="0"/>
              <a:t>A) be human</a:t>
            </a:r>
          </a:p>
          <a:p>
            <a:pPr marL="0" indent="0">
              <a:buNone/>
            </a:pPr>
            <a:r>
              <a:rPr lang="en-US" dirty="0"/>
              <a:t>B) be an animal</a:t>
            </a:r>
          </a:p>
          <a:p>
            <a:pPr marL="0" indent="0">
              <a:buNone/>
            </a:pPr>
            <a:r>
              <a:rPr lang="en-US" dirty="0"/>
              <a:t>C) reproduce sexually</a:t>
            </a:r>
          </a:p>
          <a:p>
            <a:pPr marL="0" indent="0">
              <a:buNone/>
            </a:pPr>
            <a:r>
              <a:rPr lang="en-US" dirty="0"/>
              <a:t>D) have gametes with 23 chromosomes</a:t>
            </a:r>
          </a:p>
          <a:p>
            <a:pPr marL="0" indent="0">
              <a:buNone/>
            </a:pPr>
            <a:r>
              <a:rPr lang="en-US" dirty="0" smtClean="0"/>
              <a:t>Bloom's </a:t>
            </a:r>
            <a:r>
              <a:rPr lang="en-US" dirty="0"/>
              <a:t>Taxonomy:  Application/Analysis</a:t>
            </a:r>
          </a:p>
          <a:p>
            <a:pPr marL="0" indent="0">
              <a:buNone/>
            </a:pPr>
            <a:r>
              <a:rPr lang="en-US" dirty="0"/>
              <a:t>Section:  13.2</a:t>
            </a:r>
          </a:p>
        </p:txBody>
      </p:sp>
    </p:spTree>
    <p:extLst>
      <p:ext uri="{BB962C8B-B14F-4D97-AF65-F5344CB8AC3E}">
        <p14:creationId xmlns:p14="http://schemas.microsoft.com/office/powerpoint/2010/main" val="3784276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given organism has 46 chromosomes in its karyotype. Therefore, we can conclude that it must _____.</a:t>
            </a:r>
          </a:p>
          <a:p>
            <a:pPr marL="0" indent="0">
              <a:buNone/>
            </a:pPr>
            <a:r>
              <a:rPr lang="en-US" dirty="0"/>
              <a:t>A) be human</a:t>
            </a:r>
          </a:p>
          <a:p>
            <a:pPr marL="0" indent="0">
              <a:buNone/>
            </a:pPr>
            <a:r>
              <a:rPr lang="en-US" dirty="0"/>
              <a:t>B) be an animal</a:t>
            </a:r>
          </a:p>
          <a:p>
            <a:pPr marL="0" indent="0">
              <a:buNone/>
            </a:pPr>
            <a:r>
              <a:rPr lang="en-US" dirty="0"/>
              <a:t>C) reproduce sexually</a:t>
            </a:r>
          </a:p>
          <a:p>
            <a:pPr marL="0" indent="0">
              <a:buNone/>
            </a:pPr>
            <a:r>
              <a:rPr lang="en-US" b="1" dirty="0"/>
              <a:t>D) have gametes with 23 chromosomes</a:t>
            </a:r>
          </a:p>
          <a:p>
            <a:pPr marL="0" indent="0">
              <a:buNone/>
            </a:pPr>
            <a:r>
              <a:rPr lang="en-US" dirty="0" smtClean="0"/>
              <a:t>Bloom's </a:t>
            </a:r>
            <a:r>
              <a:rPr lang="en-US" dirty="0"/>
              <a:t>Taxonomy:  Application/Analysis</a:t>
            </a:r>
          </a:p>
          <a:p>
            <a:pPr marL="0" indent="0">
              <a:buNone/>
            </a:pPr>
            <a:r>
              <a:rPr lang="en-US" dirty="0"/>
              <a:t>Section:  13.2</a:t>
            </a:r>
          </a:p>
        </p:txBody>
      </p:sp>
    </p:spTree>
    <p:extLst>
      <p:ext uri="{BB962C8B-B14F-4D97-AF65-F5344CB8AC3E}">
        <p14:creationId xmlns:p14="http://schemas.microsoft.com/office/powerpoint/2010/main" val="2408693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smtClean="0"/>
              <a:t>Given </a:t>
            </a:r>
            <a:r>
              <a:rPr lang="en-US" sz="2500" dirty="0"/>
              <a:t>the parents </a:t>
            </a:r>
            <a:r>
              <a:rPr lang="en-US" sz="2500" i="1" dirty="0" err="1"/>
              <a:t>AABBCc</a:t>
            </a:r>
            <a:r>
              <a:rPr lang="en-US" sz="2500" dirty="0"/>
              <a:t> × </a:t>
            </a:r>
            <a:r>
              <a:rPr lang="en-US" sz="2500" i="1" dirty="0" err="1"/>
              <a:t>AabbCc</a:t>
            </a:r>
            <a:r>
              <a:rPr lang="en-US" sz="2500" dirty="0"/>
              <a:t>, assume simple dominance for each trait and independent assortment. What proportion of the progeny will be expected to phenotypically resemble the first parent with genotype </a:t>
            </a:r>
            <a:r>
              <a:rPr lang="en-US" sz="2500" i="1" dirty="0" err="1"/>
              <a:t>AABBCc</a:t>
            </a:r>
            <a:r>
              <a:rPr lang="en-US" sz="2500" dirty="0"/>
              <a:t>?</a:t>
            </a:r>
          </a:p>
          <a:p>
            <a:pPr marL="0" indent="0">
              <a:buNone/>
            </a:pPr>
            <a:r>
              <a:rPr lang="en-US" sz="2500" dirty="0"/>
              <a:t>A) 1/4</a:t>
            </a:r>
          </a:p>
          <a:p>
            <a:pPr marL="0" indent="0">
              <a:buNone/>
            </a:pPr>
            <a:r>
              <a:rPr lang="en-US" sz="2500" dirty="0"/>
              <a:t>B) 3/4</a:t>
            </a:r>
          </a:p>
          <a:p>
            <a:pPr marL="0" indent="0">
              <a:buNone/>
            </a:pPr>
            <a:r>
              <a:rPr lang="en-US" sz="2500" dirty="0"/>
              <a:t>C) 3/8</a:t>
            </a:r>
          </a:p>
          <a:p>
            <a:pPr marL="0" indent="0">
              <a:buNone/>
            </a:pPr>
            <a:r>
              <a:rPr lang="en-US" sz="2500" dirty="0"/>
              <a:t>D) 1</a:t>
            </a:r>
          </a:p>
          <a:p>
            <a:pPr marL="0" indent="0">
              <a:buNone/>
            </a:pPr>
            <a:r>
              <a:rPr lang="en-US" sz="2500" dirty="0" smtClean="0"/>
              <a:t>Bloom's </a:t>
            </a:r>
            <a:r>
              <a:rPr lang="en-US" sz="2500" dirty="0"/>
              <a:t>Taxonomy:  Application/Analysis</a:t>
            </a:r>
          </a:p>
          <a:p>
            <a:pPr marL="0" indent="0">
              <a:buNone/>
            </a:pPr>
            <a:r>
              <a:rPr lang="en-US" sz="2500" dirty="0"/>
              <a:t>Section:  14.2</a:t>
            </a:r>
          </a:p>
        </p:txBody>
      </p:sp>
    </p:spTree>
    <p:extLst>
      <p:ext uri="{BB962C8B-B14F-4D97-AF65-F5344CB8AC3E}">
        <p14:creationId xmlns:p14="http://schemas.microsoft.com/office/powerpoint/2010/main" val="3420493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smtClean="0"/>
              <a:t>Given </a:t>
            </a:r>
            <a:r>
              <a:rPr lang="en-US" sz="2500" dirty="0"/>
              <a:t>the parents </a:t>
            </a:r>
            <a:r>
              <a:rPr lang="en-US" sz="2500" i="1" dirty="0" err="1"/>
              <a:t>AABBCc</a:t>
            </a:r>
            <a:r>
              <a:rPr lang="en-US" sz="2500" dirty="0"/>
              <a:t> × </a:t>
            </a:r>
            <a:r>
              <a:rPr lang="en-US" sz="2500" i="1" dirty="0" err="1"/>
              <a:t>AabbCc</a:t>
            </a:r>
            <a:r>
              <a:rPr lang="en-US" sz="2500" dirty="0"/>
              <a:t>, assume simple dominance for each trait and independent assortment. What proportion of the progeny will be expected to phenotypically resemble the first parent with genotype </a:t>
            </a:r>
            <a:r>
              <a:rPr lang="en-US" sz="2500" i="1" dirty="0" err="1"/>
              <a:t>AABBCc</a:t>
            </a:r>
            <a:r>
              <a:rPr lang="en-US" sz="2500" dirty="0"/>
              <a:t>?</a:t>
            </a:r>
          </a:p>
          <a:p>
            <a:pPr marL="0" indent="0">
              <a:buNone/>
            </a:pPr>
            <a:r>
              <a:rPr lang="en-US" sz="2500" dirty="0"/>
              <a:t>A) 1/4</a:t>
            </a:r>
          </a:p>
          <a:p>
            <a:pPr marL="0" indent="0">
              <a:buNone/>
            </a:pPr>
            <a:r>
              <a:rPr lang="en-US" sz="2500" b="1" dirty="0"/>
              <a:t>B) 3/4</a:t>
            </a:r>
          </a:p>
          <a:p>
            <a:pPr marL="0" indent="0">
              <a:buNone/>
            </a:pPr>
            <a:r>
              <a:rPr lang="en-US" sz="2500" dirty="0"/>
              <a:t>C) 3/8</a:t>
            </a:r>
          </a:p>
          <a:p>
            <a:pPr marL="0" indent="0">
              <a:buNone/>
            </a:pPr>
            <a:r>
              <a:rPr lang="en-US" sz="2500" dirty="0"/>
              <a:t>D) 1</a:t>
            </a:r>
          </a:p>
          <a:p>
            <a:pPr marL="0" indent="0">
              <a:buNone/>
            </a:pPr>
            <a:r>
              <a:rPr lang="en-US" sz="2500" dirty="0" smtClean="0"/>
              <a:t>Bloom's </a:t>
            </a:r>
            <a:r>
              <a:rPr lang="en-US" sz="2500" dirty="0"/>
              <a:t>Taxonomy:  Application/Analysis</a:t>
            </a:r>
          </a:p>
          <a:p>
            <a:pPr marL="0" indent="0">
              <a:buNone/>
            </a:pPr>
            <a:r>
              <a:rPr lang="en-US" sz="2500" dirty="0"/>
              <a:t>Section:  14.2</a:t>
            </a:r>
          </a:p>
        </p:txBody>
      </p:sp>
    </p:spTree>
    <p:extLst>
      <p:ext uri="{BB962C8B-B14F-4D97-AF65-F5344CB8AC3E}">
        <p14:creationId xmlns:p14="http://schemas.microsoft.com/office/powerpoint/2010/main" val="331191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Phenylketonuria </a:t>
            </a:r>
            <a:r>
              <a:rPr lang="en-US" sz="2600" dirty="0"/>
              <a:t>is an inherited disease caused by a recessive autosomal allele. If a woman and her husband are both carriers, what is the probability that their first child will be a phenotypically normal girl?</a:t>
            </a:r>
          </a:p>
          <a:p>
            <a:pPr marL="0" indent="0">
              <a:buNone/>
            </a:pPr>
            <a:r>
              <a:rPr lang="en-US" sz="2600" dirty="0"/>
              <a:t>A) 1/4</a:t>
            </a:r>
          </a:p>
          <a:p>
            <a:pPr marL="0" indent="0">
              <a:buNone/>
            </a:pPr>
            <a:r>
              <a:rPr lang="en-US" sz="2600" dirty="0"/>
              <a:t>B) 1/16</a:t>
            </a:r>
          </a:p>
          <a:p>
            <a:pPr marL="0" indent="0">
              <a:buNone/>
            </a:pPr>
            <a:r>
              <a:rPr lang="en-US" sz="2600" dirty="0"/>
              <a:t>C) 3/16</a:t>
            </a:r>
          </a:p>
          <a:p>
            <a:pPr marL="0" indent="0">
              <a:buNone/>
            </a:pPr>
            <a:r>
              <a:rPr lang="en-US" sz="2600" dirty="0"/>
              <a:t>D) 3/8</a:t>
            </a:r>
          </a:p>
          <a:p>
            <a:pPr marL="0" indent="0">
              <a:buNone/>
            </a:pPr>
            <a:r>
              <a:rPr lang="en-US" sz="2600" dirty="0" smtClean="0"/>
              <a:t>Bloom's </a:t>
            </a:r>
            <a:r>
              <a:rPr lang="en-US" sz="2600" dirty="0"/>
              <a:t>Taxonomy:  Application/Analysis</a:t>
            </a:r>
          </a:p>
          <a:p>
            <a:pPr marL="0" indent="0">
              <a:buNone/>
            </a:pPr>
            <a:r>
              <a:rPr lang="en-US" sz="2600" dirty="0"/>
              <a:t>Section:  14.2</a:t>
            </a:r>
          </a:p>
        </p:txBody>
      </p:sp>
    </p:spTree>
    <p:extLst>
      <p:ext uri="{BB962C8B-B14F-4D97-AF65-F5344CB8AC3E}">
        <p14:creationId xmlns:p14="http://schemas.microsoft.com/office/powerpoint/2010/main" val="4173428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Phenylketonuria </a:t>
            </a:r>
            <a:r>
              <a:rPr lang="en-US" sz="2600" dirty="0"/>
              <a:t>is an inherited disease caused by a recessive autosomal allele. If a woman and her husband are both carriers, what is the probability that their first child will be a phenotypically normal girl?</a:t>
            </a:r>
          </a:p>
          <a:p>
            <a:pPr marL="0" indent="0">
              <a:buNone/>
            </a:pPr>
            <a:r>
              <a:rPr lang="en-US" sz="2600" dirty="0"/>
              <a:t>A) 1/4</a:t>
            </a:r>
          </a:p>
          <a:p>
            <a:pPr marL="0" indent="0">
              <a:buNone/>
            </a:pPr>
            <a:r>
              <a:rPr lang="en-US" sz="2600" dirty="0"/>
              <a:t>B) 1/16</a:t>
            </a:r>
          </a:p>
          <a:p>
            <a:pPr marL="0" indent="0">
              <a:buNone/>
            </a:pPr>
            <a:r>
              <a:rPr lang="en-US" sz="2600" dirty="0"/>
              <a:t>C) 3/16</a:t>
            </a:r>
          </a:p>
          <a:p>
            <a:pPr marL="0" indent="0">
              <a:buNone/>
            </a:pPr>
            <a:r>
              <a:rPr lang="en-US" sz="2600" b="1" dirty="0"/>
              <a:t>D) 3/8</a:t>
            </a:r>
          </a:p>
          <a:p>
            <a:pPr marL="0" indent="0">
              <a:buNone/>
            </a:pPr>
            <a:r>
              <a:rPr lang="en-US" sz="2600" dirty="0" smtClean="0"/>
              <a:t>Bloom's </a:t>
            </a:r>
            <a:r>
              <a:rPr lang="en-US" sz="2600" dirty="0"/>
              <a:t>Taxonomy:  Application/Analysis</a:t>
            </a:r>
          </a:p>
          <a:p>
            <a:pPr marL="0" indent="0">
              <a:buNone/>
            </a:pPr>
            <a:r>
              <a:rPr lang="en-US" sz="2600" dirty="0"/>
              <a:t>Section:  14.2</a:t>
            </a:r>
          </a:p>
        </p:txBody>
      </p:sp>
    </p:spTree>
    <p:extLst>
      <p:ext uri="{BB962C8B-B14F-4D97-AF65-F5344CB8AC3E}">
        <p14:creationId xmlns:p14="http://schemas.microsoft.com/office/powerpoint/2010/main" val="3176894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A </a:t>
            </a:r>
            <a:r>
              <a:rPr lang="en-US" sz="2400" dirty="0"/>
              <a:t>man who is an </a:t>
            </a:r>
            <a:r>
              <a:rPr lang="en-US" sz="2400" dirty="0" err="1"/>
              <a:t>achondroplastic</a:t>
            </a:r>
            <a:r>
              <a:rPr lang="en-US" sz="2400" dirty="0"/>
              <a:t> dwarf with normal vision marries a color-blind woman of normal height. The man's father was six feet tall, and both the woman's parents were of average height. </a:t>
            </a:r>
            <a:r>
              <a:rPr lang="en-US" sz="2400" dirty="0" err="1"/>
              <a:t>Achondroplastic</a:t>
            </a:r>
            <a:r>
              <a:rPr lang="en-US" sz="2400" dirty="0"/>
              <a:t> dwarfism is autosomal dominant, and red-green color blindness is X-linked recessive. How many of their daughters might be expected to be color-blind dwarfs?</a:t>
            </a:r>
          </a:p>
          <a:p>
            <a:pPr marL="0" indent="0">
              <a:buNone/>
            </a:pPr>
            <a:r>
              <a:rPr lang="en-US" sz="2400" dirty="0"/>
              <a:t>A) none</a:t>
            </a:r>
          </a:p>
          <a:p>
            <a:pPr marL="0" indent="0">
              <a:buNone/>
            </a:pPr>
            <a:r>
              <a:rPr lang="en-US" sz="2400" dirty="0"/>
              <a:t>B) half</a:t>
            </a:r>
          </a:p>
          <a:p>
            <a:pPr marL="0" indent="0">
              <a:buNone/>
            </a:pPr>
            <a:r>
              <a:rPr lang="en-US" sz="2400" dirty="0"/>
              <a:t>C) one out of four</a:t>
            </a:r>
          </a:p>
          <a:p>
            <a:pPr marL="0" indent="0">
              <a:buNone/>
            </a:pPr>
            <a:r>
              <a:rPr lang="en-US" sz="2400" dirty="0"/>
              <a:t>D) three out of four</a:t>
            </a:r>
          </a:p>
          <a:p>
            <a:pPr marL="0" indent="0">
              <a:buNone/>
            </a:pPr>
            <a:r>
              <a:rPr lang="en-US" sz="2400" dirty="0" smtClean="0"/>
              <a:t>Bloom's </a:t>
            </a:r>
            <a:r>
              <a:rPr lang="en-US" sz="2400" dirty="0"/>
              <a:t>Taxonomy:  Application/Analysis</a:t>
            </a:r>
          </a:p>
          <a:p>
            <a:pPr marL="0" indent="0">
              <a:buNone/>
            </a:pPr>
            <a:r>
              <a:rPr lang="en-US" sz="2400" dirty="0"/>
              <a:t>Section:  15.2</a:t>
            </a:r>
          </a:p>
        </p:txBody>
      </p:sp>
    </p:spTree>
    <p:extLst>
      <p:ext uri="{BB962C8B-B14F-4D97-AF65-F5344CB8AC3E}">
        <p14:creationId xmlns:p14="http://schemas.microsoft.com/office/powerpoint/2010/main" val="3191782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flip a coin 5 times, what is the probability of getting heads all 5 times?</a:t>
            </a:r>
          </a:p>
          <a:p>
            <a:r>
              <a:rPr lang="en-US" dirty="0" smtClean="0"/>
              <a:t>If you flip a coin and roll a die, </a:t>
            </a:r>
            <a:r>
              <a:rPr lang="en-US" dirty="0"/>
              <a:t>what is the probability </a:t>
            </a:r>
            <a:r>
              <a:rPr lang="en-US" dirty="0" smtClean="0"/>
              <a:t>of getting tails and a 6?</a:t>
            </a:r>
          </a:p>
          <a:p>
            <a:r>
              <a:rPr lang="en-US" dirty="0" smtClean="0"/>
              <a:t>If you roll a die, what is the probability of getting either a 1 or an even number?</a:t>
            </a:r>
          </a:p>
        </p:txBody>
      </p:sp>
    </p:spTree>
    <p:extLst>
      <p:ext uri="{BB962C8B-B14F-4D97-AF65-F5344CB8AC3E}">
        <p14:creationId xmlns:p14="http://schemas.microsoft.com/office/powerpoint/2010/main" val="1260599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A </a:t>
            </a:r>
            <a:r>
              <a:rPr lang="en-US" sz="2400" dirty="0"/>
              <a:t>man who is an </a:t>
            </a:r>
            <a:r>
              <a:rPr lang="en-US" sz="2400" dirty="0" err="1"/>
              <a:t>achondroplastic</a:t>
            </a:r>
            <a:r>
              <a:rPr lang="en-US" sz="2400" dirty="0"/>
              <a:t> dwarf with normal vision marries a color-blind woman of normal height. The man's father was six feet tall, and both the woman's parents were of average height. </a:t>
            </a:r>
            <a:r>
              <a:rPr lang="en-US" sz="2400" dirty="0" err="1"/>
              <a:t>Achondroplastic</a:t>
            </a:r>
            <a:r>
              <a:rPr lang="en-US" sz="2400" dirty="0"/>
              <a:t> dwarfism is autosomal dominant, and red-green color blindness is X-linked recessive. How many of their daughters might be expected to be color-blind dwarfs?</a:t>
            </a:r>
          </a:p>
          <a:p>
            <a:pPr marL="0" indent="0">
              <a:buNone/>
            </a:pPr>
            <a:r>
              <a:rPr lang="en-US" sz="2400" b="1" dirty="0"/>
              <a:t>A) none</a:t>
            </a:r>
          </a:p>
          <a:p>
            <a:pPr marL="0" indent="0">
              <a:buNone/>
            </a:pPr>
            <a:r>
              <a:rPr lang="en-US" sz="2400" dirty="0"/>
              <a:t>B) half</a:t>
            </a:r>
          </a:p>
          <a:p>
            <a:pPr marL="0" indent="0">
              <a:buNone/>
            </a:pPr>
            <a:r>
              <a:rPr lang="en-US" sz="2400" dirty="0"/>
              <a:t>C) one out of four</a:t>
            </a:r>
          </a:p>
          <a:p>
            <a:pPr marL="0" indent="0">
              <a:buNone/>
            </a:pPr>
            <a:r>
              <a:rPr lang="en-US" sz="2400" dirty="0"/>
              <a:t>D) three out of four</a:t>
            </a:r>
          </a:p>
          <a:p>
            <a:pPr marL="0" indent="0">
              <a:buNone/>
            </a:pPr>
            <a:r>
              <a:rPr lang="en-US" sz="2400" dirty="0" smtClean="0"/>
              <a:t>Bloom's </a:t>
            </a:r>
            <a:r>
              <a:rPr lang="en-US" sz="2400" dirty="0"/>
              <a:t>Taxonomy:  Application/Analysis</a:t>
            </a:r>
          </a:p>
          <a:p>
            <a:pPr marL="0" indent="0">
              <a:buNone/>
            </a:pPr>
            <a:r>
              <a:rPr lang="en-US" sz="2400" dirty="0"/>
              <a:t>Section:  15.2</a:t>
            </a:r>
          </a:p>
        </p:txBody>
      </p:sp>
    </p:spTree>
    <p:extLst>
      <p:ext uri="{BB962C8B-B14F-4D97-AF65-F5344CB8AC3E}">
        <p14:creationId xmlns:p14="http://schemas.microsoft.com/office/powerpoint/2010/main" val="1191100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dirty="0" smtClean="0"/>
              <a:t>Glucose-6-phosphate </a:t>
            </a:r>
            <a:r>
              <a:rPr lang="en-US" sz="2300" dirty="0"/>
              <a:t>dehydrogenase deficiency (G6PD) is inherited as a recessive allele of an X-linked gene in humans. A woman whose father suffered from G6PD marries a normal man. </a:t>
            </a:r>
          </a:p>
          <a:p>
            <a:pPr marL="0" indent="0">
              <a:buNone/>
            </a:pPr>
            <a:r>
              <a:rPr lang="en-US" sz="2300" dirty="0"/>
              <a:t>(a) What proportion of their sons is expected to be G6PD? </a:t>
            </a:r>
          </a:p>
          <a:p>
            <a:pPr marL="0" indent="0">
              <a:buNone/>
            </a:pPr>
            <a:r>
              <a:rPr lang="en-US" sz="2300" dirty="0"/>
              <a:t>(b) If the husband was not normal but was G6PD deficient, would you change your answer in part (a)?</a:t>
            </a:r>
          </a:p>
          <a:p>
            <a:pPr marL="0" indent="0">
              <a:buNone/>
            </a:pPr>
            <a:r>
              <a:rPr lang="en-US" sz="2300" dirty="0"/>
              <a:t>A) (a) 100%; (b) </a:t>
            </a:r>
            <a:r>
              <a:rPr lang="en-US" sz="2300" dirty="0" smtClean="0"/>
              <a:t>yes</a:t>
            </a:r>
            <a:endParaRPr lang="en-US" sz="2300" dirty="0"/>
          </a:p>
          <a:p>
            <a:pPr marL="0" indent="0">
              <a:buNone/>
            </a:pPr>
            <a:r>
              <a:rPr lang="en-US" sz="2300" dirty="0"/>
              <a:t>B) (a) 1/2; (b) yes</a:t>
            </a:r>
          </a:p>
          <a:p>
            <a:pPr marL="0" indent="0">
              <a:buNone/>
            </a:pPr>
            <a:r>
              <a:rPr lang="en-US" sz="2300" dirty="0"/>
              <a:t>C) (a) 1/2; (b) no</a:t>
            </a:r>
          </a:p>
          <a:p>
            <a:pPr marL="0" indent="0">
              <a:buNone/>
            </a:pPr>
            <a:r>
              <a:rPr lang="en-US" sz="2300" dirty="0"/>
              <a:t>D) (a) zero; (b) no</a:t>
            </a:r>
          </a:p>
          <a:p>
            <a:pPr marL="0" indent="0">
              <a:buNone/>
            </a:pPr>
            <a:r>
              <a:rPr lang="en-US" sz="2300" dirty="0" smtClean="0"/>
              <a:t>Bloom's </a:t>
            </a:r>
            <a:r>
              <a:rPr lang="en-US" sz="2300" dirty="0"/>
              <a:t>Taxonomy:  Application/Analysis</a:t>
            </a:r>
          </a:p>
          <a:p>
            <a:pPr marL="0" indent="0">
              <a:buNone/>
            </a:pPr>
            <a:r>
              <a:rPr lang="en-US" sz="2300" dirty="0"/>
              <a:t>Section:  15.2</a:t>
            </a:r>
          </a:p>
        </p:txBody>
      </p:sp>
    </p:spTree>
    <p:extLst>
      <p:ext uri="{BB962C8B-B14F-4D97-AF65-F5344CB8AC3E}">
        <p14:creationId xmlns:p14="http://schemas.microsoft.com/office/powerpoint/2010/main" val="3148940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dirty="0" smtClean="0"/>
              <a:t>Glucose-6-phosphate </a:t>
            </a:r>
            <a:r>
              <a:rPr lang="en-US" sz="2300" dirty="0"/>
              <a:t>dehydrogenase deficiency (G6PD) is inherited as a recessive allele of an X-linked gene in humans. A woman whose father suffered from G6PD marries a normal man. </a:t>
            </a:r>
          </a:p>
          <a:p>
            <a:pPr marL="0" indent="0">
              <a:buNone/>
            </a:pPr>
            <a:r>
              <a:rPr lang="en-US" sz="2300" dirty="0"/>
              <a:t>(a) What proportion of their sons is expected to be G6PD? </a:t>
            </a:r>
          </a:p>
          <a:p>
            <a:pPr marL="0" indent="0">
              <a:buNone/>
            </a:pPr>
            <a:r>
              <a:rPr lang="en-US" sz="2300" dirty="0"/>
              <a:t>(b) If the husband was not normal but was G6PD deficient, would you change your answer in part (a)?</a:t>
            </a:r>
          </a:p>
          <a:p>
            <a:pPr marL="0" indent="0">
              <a:buNone/>
            </a:pPr>
            <a:r>
              <a:rPr lang="en-US" sz="2300" dirty="0"/>
              <a:t>A) (a) 100%; (b) </a:t>
            </a:r>
            <a:r>
              <a:rPr lang="en-US" sz="2300" dirty="0" smtClean="0"/>
              <a:t>yes</a:t>
            </a:r>
            <a:endParaRPr lang="en-US" sz="2300" dirty="0"/>
          </a:p>
          <a:p>
            <a:pPr marL="0" indent="0">
              <a:buNone/>
            </a:pPr>
            <a:r>
              <a:rPr lang="en-US" sz="2300" dirty="0"/>
              <a:t>B) (a) 1/2; (b) yes</a:t>
            </a:r>
          </a:p>
          <a:p>
            <a:pPr marL="0" indent="0">
              <a:buNone/>
            </a:pPr>
            <a:r>
              <a:rPr lang="en-US" sz="2300" b="1" dirty="0"/>
              <a:t>C) (a) 1/2; (b) no</a:t>
            </a:r>
          </a:p>
          <a:p>
            <a:pPr marL="0" indent="0">
              <a:buNone/>
            </a:pPr>
            <a:r>
              <a:rPr lang="en-US" sz="2300" dirty="0"/>
              <a:t>D) (a) zero; (b) no</a:t>
            </a:r>
          </a:p>
          <a:p>
            <a:pPr marL="0" indent="0">
              <a:buNone/>
            </a:pPr>
            <a:r>
              <a:rPr lang="en-US" sz="2300" dirty="0" smtClean="0"/>
              <a:t>Bloom's </a:t>
            </a:r>
            <a:r>
              <a:rPr lang="en-US" sz="2300" dirty="0"/>
              <a:t>Taxonomy:  Application/Analysis</a:t>
            </a:r>
          </a:p>
          <a:p>
            <a:pPr marL="0" indent="0">
              <a:buNone/>
            </a:pPr>
            <a:r>
              <a:rPr lang="en-US" sz="2300" dirty="0"/>
              <a:t>Section:  15.2</a:t>
            </a:r>
          </a:p>
        </p:txBody>
      </p:sp>
    </p:spTree>
    <p:extLst>
      <p:ext uri="{BB962C8B-B14F-4D97-AF65-F5344CB8AC3E}">
        <p14:creationId xmlns:p14="http://schemas.microsoft.com/office/powerpoint/2010/main" val="1035641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9-20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Independently complete these questions. Be sure to use the strategies we’ve discussed!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20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9-20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9. B</a:t>
            </a:r>
          </a:p>
          <a:p>
            <a:pPr marL="0" indent="0">
              <a:buNone/>
            </a:pPr>
            <a:r>
              <a:rPr lang="en-US" dirty="0" smtClean="0"/>
              <a:t>10. A</a:t>
            </a:r>
          </a:p>
          <a:p>
            <a:pPr marL="0" indent="0">
              <a:buNone/>
            </a:pPr>
            <a:r>
              <a:rPr lang="en-US" dirty="0" smtClean="0"/>
              <a:t>11. A</a:t>
            </a:r>
          </a:p>
          <a:p>
            <a:pPr marL="0" indent="0">
              <a:buNone/>
            </a:pPr>
            <a:r>
              <a:rPr lang="en-US" dirty="0" smtClean="0"/>
              <a:t>12. B</a:t>
            </a:r>
          </a:p>
          <a:p>
            <a:pPr marL="0" indent="0">
              <a:buNone/>
            </a:pPr>
            <a:r>
              <a:rPr lang="en-US" dirty="0" smtClean="0"/>
              <a:t>13. B</a:t>
            </a:r>
          </a:p>
          <a:p>
            <a:pPr marL="0" indent="0">
              <a:buNone/>
            </a:pPr>
            <a:r>
              <a:rPr lang="en-US" dirty="0" smtClean="0"/>
              <a:t>14. C</a:t>
            </a:r>
          </a:p>
          <a:p>
            <a:pPr marL="0" indent="0">
              <a:buNone/>
            </a:pPr>
            <a:r>
              <a:rPr lang="en-US" dirty="0" smtClean="0"/>
              <a:t>15. C</a:t>
            </a:r>
          </a:p>
          <a:p>
            <a:pPr marL="514350" indent="-514350">
              <a:buAutoNum type="arabicPeriod" startAt="11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51832" y="16002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16. A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17. D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18. A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19. D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20. 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92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groups, come up with your own multiple choice question/answer from any topic covered thus far.</a:t>
            </a:r>
          </a:p>
          <a:p>
            <a:r>
              <a:rPr lang="en-US" dirty="0" smtClean="0"/>
              <a:t>Be sure to appropriately classify it using Bloom’s taxonomy. </a:t>
            </a:r>
          </a:p>
          <a:p>
            <a:pPr lvl="1"/>
            <a:r>
              <a:rPr lang="en-US" dirty="0" smtClean="0"/>
              <a:t>Level 1: Knowledge/comprehension</a:t>
            </a:r>
          </a:p>
          <a:p>
            <a:pPr lvl="1"/>
            <a:r>
              <a:rPr lang="en-US" dirty="0" smtClean="0"/>
              <a:t>Level 2: Application/analysis</a:t>
            </a:r>
          </a:p>
          <a:p>
            <a:pPr lvl="1"/>
            <a:r>
              <a:rPr lang="en-US" dirty="0" smtClean="0"/>
              <a:t>Level 3: Synthesis/evaluation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2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flip a coin 5 times, what is the probability of getting heads all 5 times?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(1/2)x(1/2)x(1/2)x(1/2)x(1/2) = 1/32</a:t>
            </a:r>
          </a:p>
          <a:p>
            <a:r>
              <a:rPr lang="en-US" dirty="0" smtClean="0"/>
              <a:t>If you flip a coin and roll a die, </a:t>
            </a:r>
            <a:r>
              <a:rPr lang="en-US" dirty="0"/>
              <a:t>what is the probability </a:t>
            </a:r>
            <a:r>
              <a:rPr lang="en-US" dirty="0" smtClean="0"/>
              <a:t>of getting tails and a 6?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(1/2)x(1/6) = 1/12</a:t>
            </a:r>
          </a:p>
          <a:p>
            <a:r>
              <a:rPr lang="en-US" dirty="0" smtClean="0"/>
              <a:t>If you roll a die, what is the probability of getting either a 1 or an even number?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(1/6)+(3/6) = 4/6 = 2/3</a:t>
            </a:r>
          </a:p>
        </p:txBody>
      </p:sp>
    </p:spTree>
    <p:extLst>
      <p:ext uri="{BB962C8B-B14F-4D97-AF65-F5344CB8AC3E}">
        <p14:creationId xmlns:p14="http://schemas.microsoft.com/office/powerpoint/2010/main" val="4255140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Today, we’ll be answering and analyzing real AP biology multiple choice exam questions on Meiosis (Ch. 13.1-13.4), </a:t>
            </a:r>
            <a:r>
              <a:rPr lang="en-US" dirty="0"/>
              <a:t>Mendel (Ch. </a:t>
            </a:r>
            <a:r>
              <a:rPr lang="en-US" dirty="0" smtClean="0"/>
              <a:t>14.1-14.2), and Chromosomes (Ch. 15.1-15.5).</a:t>
            </a:r>
          </a:p>
          <a:p>
            <a:pPr lvl="1"/>
            <a:r>
              <a:rPr lang="en-US" dirty="0" smtClean="0"/>
              <a:t>I will walk us through questions 1-3.</a:t>
            </a:r>
          </a:p>
          <a:p>
            <a:pPr lvl="1"/>
            <a:r>
              <a:rPr lang="en-US" dirty="0" smtClean="0"/>
              <a:t>We will complete questions 4-8 as a class in groups.</a:t>
            </a:r>
          </a:p>
          <a:p>
            <a:pPr lvl="1"/>
            <a:r>
              <a:rPr lang="en-US" dirty="0" smtClean="0"/>
              <a:t>You will complete questions 9-15 independently using the strategies learned today.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825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Bloom’s 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Levels of Questions</a:t>
            </a:r>
          </a:p>
          <a:p>
            <a:pPr lvl="1"/>
            <a:r>
              <a:rPr lang="en-US" dirty="0" smtClean="0"/>
              <a:t>Level 1: Knowledge/comprehension</a:t>
            </a:r>
          </a:p>
          <a:p>
            <a:pPr lvl="1"/>
            <a:r>
              <a:rPr lang="en-US" dirty="0" smtClean="0"/>
              <a:t>Level 2: Application/analysis</a:t>
            </a:r>
          </a:p>
          <a:p>
            <a:pPr lvl="1"/>
            <a:r>
              <a:rPr lang="en-US" dirty="0" smtClean="0"/>
              <a:t>Level 3: Synthesis/evaluation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332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of the following is a true statement about sexual vs. asexual reproduction?</a:t>
            </a:r>
          </a:p>
          <a:p>
            <a:pPr marL="0" indent="0">
              <a:buNone/>
            </a:pPr>
            <a:r>
              <a:rPr lang="en-US" dirty="0"/>
              <a:t>A) Asexual reproduction, but not sexual reproduction, is characteristic of plants and fungi.</a:t>
            </a:r>
          </a:p>
          <a:p>
            <a:pPr marL="0" indent="0">
              <a:buNone/>
            </a:pPr>
            <a:r>
              <a:rPr lang="en-US" dirty="0"/>
              <a:t>B) In sexual reproduction, individuals transmit half of their nuclear genes to each of their offspring.</a:t>
            </a:r>
          </a:p>
          <a:p>
            <a:pPr marL="0" indent="0">
              <a:buNone/>
            </a:pPr>
            <a:r>
              <a:rPr lang="en-US" dirty="0"/>
              <a:t>C) In asexual reproduction, offspring are produced by fertilization without meiosis.</a:t>
            </a:r>
          </a:p>
          <a:p>
            <a:pPr marL="0" indent="0">
              <a:buNone/>
            </a:pPr>
            <a:r>
              <a:rPr lang="en-US" dirty="0"/>
              <a:t>D) Asexual reproduction produces only haploid offspring.</a:t>
            </a:r>
          </a:p>
          <a:p>
            <a:pPr marL="0" indent="0">
              <a:buNone/>
            </a:pPr>
            <a:r>
              <a:rPr lang="en-US" dirty="0" smtClean="0"/>
              <a:t>Bloom's </a:t>
            </a:r>
            <a:r>
              <a:rPr lang="en-US" dirty="0"/>
              <a:t>Taxonomy:  Knowledge/Comprehension</a:t>
            </a:r>
          </a:p>
          <a:p>
            <a:pPr marL="0" indent="0">
              <a:buNone/>
            </a:pPr>
            <a:r>
              <a:rPr lang="en-US" dirty="0"/>
              <a:t>Section:  13.2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941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of the following is a true statement about sexual vs. asexual reproduction?</a:t>
            </a:r>
          </a:p>
          <a:p>
            <a:pPr marL="0" indent="0">
              <a:buNone/>
            </a:pPr>
            <a:r>
              <a:rPr lang="en-US" dirty="0"/>
              <a:t>A) Asexual reproduction, but not sexual reproduction, is characteristic of plants and fungi.</a:t>
            </a:r>
          </a:p>
          <a:p>
            <a:pPr marL="0" indent="0">
              <a:buNone/>
            </a:pPr>
            <a:r>
              <a:rPr lang="en-US" b="1" dirty="0"/>
              <a:t>B) In sexual reproduction, individuals transmit half of their nuclear genes to each of their offspring.</a:t>
            </a:r>
          </a:p>
          <a:p>
            <a:pPr marL="0" indent="0">
              <a:buNone/>
            </a:pPr>
            <a:r>
              <a:rPr lang="en-US" dirty="0"/>
              <a:t>C) In asexual reproduction, offspring are produced by fertilization without meiosis.</a:t>
            </a:r>
          </a:p>
          <a:p>
            <a:pPr marL="0" indent="0">
              <a:buNone/>
            </a:pPr>
            <a:r>
              <a:rPr lang="en-US" dirty="0"/>
              <a:t>D) Asexual reproduction produces only haploid offspring.</a:t>
            </a:r>
          </a:p>
          <a:p>
            <a:pPr marL="0" indent="0">
              <a:buNone/>
            </a:pPr>
            <a:r>
              <a:rPr lang="en-US" dirty="0" smtClean="0"/>
              <a:t>Bloom's </a:t>
            </a:r>
            <a:r>
              <a:rPr lang="en-US" dirty="0"/>
              <a:t>Taxonomy:  Knowledge/Comprehension</a:t>
            </a:r>
          </a:p>
          <a:p>
            <a:pPr marL="0" indent="0">
              <a:buNone/>
            </a:pPr>
            <a:r>
              <a:rPr lang="en-US" dirty="0"/>
              <a:t>Section:  13.2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91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dirty="0" smtClean="0"/>
              <a:t>Gray </a:t>
            </a:r>
            <a:r>
              <a:rPr lang="en-US" sz="2100" dirty="0"/>
              <a:t>seed color in peas is dominant to white. Assume that Mendel conducted a series of experiments where plants with gray seeds were crossed among themselves, and the following progeny were produced: 302 gray and 98 white. </a:t>
            </a:r>
          </a:p>
          <a:p>
            <a:pPr marL="0" indent="0">
              <a:buNone/>
            </a:pPr>
            <a:r>
              <a:rPr lang="en-US" sz="2100" dirty="0"/>
              <a:t>(a) What is the most probable genotype of each parent? </a:t>
            </a:r>
          </a:p>
          <a:p>
            <a:pPr marL="0" indent="0">
              <a:buNone/>
            </a:pPr>
            <a:r>
              <a:rPr lang="en-US" sz="2100" dirty="0"/>
              <a:t>(b) Based on your answer in (a) above, what genotypic and phenotypic ratios are expected in these progeny? (Assume the following symbols: </a:t>
            </a:r>
            <a:r>
              <a:rPr lang="en-US" sz="2100" i="1" dirty="0"/>
              <a:t>G</a:t>
            </a:r>
            <a:r>
              <a:rPr lang="en-US" sz="2100" dirty="0"/>
              <a:t> = gray and </a:t>
            </a:r>
            <a:r>
              <a:rPr lang="en-US" sz="2100" i="1" dirty="0"/>
              <a:t>g</a:t>
            </a:r>
            <a:r>
              <a:rPr lang="en-US" sz="2100" dirty="0"/>
              <a:t> = white.)</a:t>
            </a:r>
          </a:p>
          <a:p>
            <a:pPr marL="0" indent="0">
              <a:buNone/>
            </a:pPr>
            <a:r>
              <a:rPr lang="en-US" sz="2100" dirty="0"/>
              <a:t>A) (a) </a:t>
            </a:r>
            <a:r>
              <a:rPr lang="en-US" sz="2100" i="1" dirty="0"/>
              <a:t>GG</a:t>
            </a:r>
            <a:r>
              <a:rPr lang="en-US" sz="2100" dirty="0"/>
              <a:t> × </a:t>
            </a:r>
            <a:r>
              <a:rPr lang="en-US" sz="2100" i="1" dirty="0" err="1"/>
              <a:t>gg</a:t>
            </a:r>
            <a:r>
              <a:rPr lang="en-US" sz="2100" dirty="0"/>
              <a:t>; (b) genotypic = 3:1, phenotypic = 1:2:1</a:t>
            </a:r>
          </a:p>
          <a:p>
            <a:pPr marL="0" indent="0">
              <a:buNone/>
            </a:pPr>
            <a:r>
              <a:rPr lang="en-US" sz="2100" dirty="0"/>
              <a:t>B) (a) </a:t>
            </a:r>
            <a:r>
              <a:rPr lang="en-US" sz="2100" i="1" dirty="0" err="1"/>
              <a:t>Gg</a:t>
            </a:r>
            <a:r>
              <a:rPr lang="en-US" sz="2100" dirty="0"/>
              <a:t> × </a:t>
            </a:r>
            <a:r>
              <a:rPr lang="en-US" sz="2100" i="1" dirty="0" err="1"/>
              <a:t>Gg</a:t>
            </a:r>
            <a:r>
              <a:rPr lang="en-US" sz="2100" dirty="0"/>
              <a:t>; (b) genotypic = 1:2:1, phenotypic = 3:1</a:t>
            </a:r>
          </a:p>
          <a:p>
            <a:pPr marL="0" indent="0">
              <a:buNone/>
            </a:pPr>
            <a:r>
              <a:rPr lang="en-US" sz="2100" dirty="0"/>
              <a:t>C) (a) </a:t>
            </a:r>
            <a:r>
              <a:rPr lang="en-US" sz="2100" i="1" dirty="0"/>
              <a:t>GG</a:t>
            </a:r>
            <a:r>
              <a:rPr lang="en-US" sz="2100" dirty="0"/>
              <a:t> × </a:t>
            </a:r>
            <a:r>
              <a:rPr lang="en-US" sz="2100" i="1" dirty="0" err="1"/>
              <a:t>Gg</a:t>
            </a:r>
            <a:r>
              <a:rPr lang="en-US" sz="2100" dirty="0"/>
              <a:t>; (b) genotypic = 1:2:1, phenotypic = 2:1</a:t>
            </a:r>
          </a:p>
          <a:p>
            <a:pPr marL="0" indent="0">
              <a:buNone/>
            </a:pPr>
            <a:r>
              <a:rPr lang="en-US" sz="2100" dirty="0"/>
              <a:t>D) (a) </a:t>
            </a:r>
            <a:r>
              <a:rPr lang="en-US" sz="2100" i="1" dirty="0" err="1"/>
              <a:t>gg</a:t>
            </a:r>
            <a:r>
              <a:rPr lang="en-US" sz="2100" dirty="0"/>
              <a:t> × </a:t>
            </a:r>
            <a:r>
              <a:rPr lang="en-US" sz="2100" i="1" dirty="0" err="1"/>
              <a:t>Gg</a:t>
            </a:r>
            <a:r>
              <a:rPr lang="en-US" sz="2100" dirty="0"/>
              <a:t>; (b) genotypic = 1:2, phenotypic = 3:1</a:t>
            </a:r>
          </a:p>
          <a:p>
            <a:pPr marL="0" indent="0">
              <a:buNone/>
            </a:pPr>
            <a:r>
              <a:rPr lang="en-US" sz="2100" dirty="0" smtClean="0"/>
              <a:t>Bloom's </a:t>
            </a:r>
            <a:r>
              <a:rPr lang="en-US" sz="2100" dirty="0"/>
              <a:t>Taxonomy:  Application/Analysis</a:t>
            </a:r>
          </a:p>
          <a:p>
            <a:pPr marL="0" indent="0">
              <a:buNone/>
            </a:pPr>
            <a:r>
              <a:rPr lang="en-US" sz="2100" dirty="0"/>
              <a:t>Section:  14.1</a:t>
            </a:r>
          </a:p>
        </p:txBody>
      </p:sp>
    </p:spTree>
    <p:extLst>
      <p:ext uri="{BB962C8B-B14F-4D97-AF65-F5344CB8AC3E}">
        <p14:creationId xmlns:p14="http://schemas.microsoft.com/office/powerpoint/2010/main" val="378803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dirty="0" smtClean="0"/>
              <a:t>Gray </a:t>
            </a:r>
            <a:r>
              <a:rPr lang="en-US" sz="2100" dirty="0"/>
              <a:t>seed color in peas is dominant to white. Assume that Mendel conducted a series of experiments where plants with gray seeds were crossed among themselves, and the following progeny were produced: 302 gray and 98 white. </a:t>
            </a:r>
          </a:p>
          <a:p>
            <a:pPr marL="0" indent="0">
              <a:buNone/>
            </a:pPr>
            <a:r>
              <a:rPr lang="en-US" sz="2100" dirty="0"/>
              <a:t>(a) What is the most probable genotype of each parent? </a:t>
            </a:r>
          </a:p>
          <a:p>
            <a:pPr marL="0" indent="0">
              <a:buNone/>
            </a:pPr>
            <a:r>
              <a:rPr lang="en-US" sz="2100" dirty="0"/>
              <a:t>(b) Based on your answer in (a) above, what genotypic and phenotypic ratios are expected in these progeny? (Assume the following symbols: </a:t>
            </a:r>
            <a:r>
              <a:rPr lang="en-US" sz="2100" i="1" dirty="0"/>
              <a:t>G</a:t>
            </a:r>
            <a:r>
              <a:rPr lang="en-US" sz="2100" dirty="0"/>
              <a:t> = gray and </a:t>
            </a:r>
            <a:r>
              <a:rPr lang="en-US" sz="2100" i="1" dirty="0"/>
              <a:t>g</a:t>
            </a:r>
            <a:r>
              <a:rPr lang="en-US" sz="2100" dirty="0"/>
              <a:t> = white.)</a:t>
            </a:r>
          </a:p>
          <a:p>
            <a:pPr marL="0" indent="0">
              <a:buNone/>
            </a:pPr>
            <a:r>
              <a:rPr lang="en-US" sz="2100" dirty="0"/>
              <a:t>A) (a) </a:t>
            </a:r>
            <a:r>
              <a:rPr lang="en-US" sz="2100" i="1" dirty="0"/>
              <a:t>GG</a:t>
            </a:r>
            <a:r>
              <a:rPr lang="en-US" sz="2100" dirty="0"/>
              <a:t> × </a:t>
            </a:r>
            <a:r>
              <a:rPr lang="en-US" sz="2100" i="1" dirty="0" err="1"/>
              <a:t>gg</a:t>
            </a:r>
            <a:r>
              <a:rPr lang="en-US" sz="2100" dirty="0"/>
              <a:t>; (b) genotypic = 3:1, phenotypic = 1:2:1</a:t>
            </a:r>
          </a:p>
          <a:p>
            <a:pPr marL="0" indent="0">
              <a:buNone/>
            </a:pPr>
            <a:r>
              <a:rPr lang="en-US" sz="2100" b="1" dirty="0"/>
              <a:t>B) (a) </a:t>
            </a:r>
            <a:r>
              <a:rPr lang="en-US" sz="2100" b="1" i="1" dirty="0" err="1"/>
              <a:t>Gg</a:t>
            </a:r>
            <a:r>
              <a:rPr lang="en-US" sz="2100" b="1" dirty="0"/>
              <a:t> × </a:t>
            </a:r>
            <a:r>
              <a:rPr lang="en-US" sz="2100" b="1" i="1" dirty="0" err="1"/>
              <a:t>Gg</a:t>
            </a:r>
            <a:r>
              <a:rPr lang="en-US" sz="2100" b="1" dirty="0"/>
              <a:t>; (b) genotypic = 1:2:1, phenotypic = 3:1</a:t>
            </a:r>
          </a:p>
          <a:p>
            <a:pPr marL="0" indent="0">
              <a:buNone/>
            </a:pPr>
            <a:r>
              <a:rPr lang="en-US" sz="2100" dirty="0"/>
              <a:t>C) (a) </a:t>
            </a:r>
            <a:r>
              <a:rPr lang="en-US" sz="2100" i="1" dirty="0"/>
              <a:t>GG</a:t>
            </a:r>
            <a:r>
              <a:rPr lang="en-US" sz="2100" dirty="0"/>
              <a:t> × </a:t>
            </a:r>
            <a:r>
              <a:rPr lang="en-US" sz="2100" i="1" dirty="0" err="1"/>
              <a:t>Gg</a:t>
            </a:r>
            <a:r>
              <a:rPr lang="en-US" sz="2100" dirty="0"/>
              <a:t>; (b) genotypic = 1:2:1, phenotypic = 2:1</a:t>
            </a:r>
          </a:p>
          <a:p>
            <a:pPr marL="0" indent="0">
              <a:buNone/>
            </a:pPr>
            <a:r>
              <a:rPr lang="en-US" sz="2100" dirty="0"/>
              <a:t>D) (a) </a:t>
            </a:r>
            <a:r>
              <a:rPr lang="en-US" sz="2100" i="1" dirty="0" err="1"/>
              <a:t>gg</a:t>
            </a:r>
            <a:r>
              <a:rPr lang="en-US" sz="2100" dirty="0"/>
              <a:t> × </a:t>
            </a:r>
            <a:r>
              <a:rPr lang="en-US" sz="2100" i="1" dirty="0" err="1"/>
              <a:t>Gg</a:t>
            </a:r>
            <a:r>
              <a:rPr lang="en-US" sz="2100" dirty="0"/>
              <a:t>; (b) genotypic = 1:2, phenotypic = 3:1</a:t>
            </a:r>
          </a:p>
          <a:p>
            <a:pPr marL="0" indent="0">
              <a:buNone/>
            </a:pPr>
            <a:r>
              <a:rPr lang="en-US" sz="2100" dirty="0"/>
              <a:t>Answer:  B</a:t>
            </a:r>
          </a:p>
          <a:p>
            <a:pPr marL="0" indent="0">
              <a:buNone/>
            </a:pPr>
            <a:r>
              <a:rPr lang="en-US" sz="2100" dirty="0"/>
              <a:t>Bloom's Taxonomy:  Application/Analysis</a:t>
            </a:r>
          </a:p>
          <a:p>
            <a:pPr marL="0" indent="0">
              <a:buNone/>
            </a:pPr>
            <a:r>
              <a:rPr lang="en-US" sz="2100" dirty="0"/>
              <a:t>Section:  14.1</a:t>
            </a:r>
          </a:p>
        </p:txBody>
      </p:sp>
    </p:spTree>
    <p:extLst>
      <p:ext uri="{BB962C8B-B14F-4D97-AF65-F5344CB8AC3E}">
        <p14:creationId xmlns:p14="http://schemas.microsoft.com/office/powerpoint/2010/main" val="1218013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</TotalTime>
  <Words>2064</Words>
  <Application>Microsoft Macintosh PowerPoint</Application>
  <PresentationFormat>On-screen Show (4:3)</PresentationFormat>
  <Paragraphs>209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AP Biology – Ch. 13+14+15 –  Meiosis + Mendel + Chromosomes</vt:lpstr>
      <vt:lpstr>Do Now</vt:lpstr>
      <vt:lpstr>Do Now</vt:lpstr>
      <vt:lpstr>Overview</vt:lpstr>
      <vt:lpstr>Bloom’s taxonomy</vt:lpstr>
      <vt:lpstr>Question 1</vt:lpstr>
      <vt:lpstr>Question 1</vt:lpstr>
      <vt:lpstr>Question 2</vt:lpstr>
      <vt:lpstr>Question 2</vt:lpstr>
      <vt:lpstr>Question 3</vt:lpstr>
      <vt:lpstr>Question 3</vt:lpstr>
      <vt:lpstr>For the next 5 questions…</vt:lpstr>
      <vt:lpstr>Question 4</vt:lpstr>
      <vt:lpstr>Question 4</vt:lpstr>
      <vt:lpstr>Question 5</vt:lpstr>
      <vt:lpstr>Question 5</vt:lpstr>
      <vt:lpstr>Question 6</vt:lpstr>
      <vt:lpstr>Question 6</vt:lpstr>
      <vt:lpstr>Question 7</vt:lpstr>
      <vt:lpstr>Question 7</vt:lpstr>
      <vt:lpstr>Question 8</vt:lpstr>
      <vt:lpstr>Question 8</vt:lpstr>
      <vt:lpstr>Questions 9-20</vt:lpstr>
      <vt:lpstr>Questions 9-20 Answers</vt:lpstr>
      <vt:lpstr>Exit Ticket</vt:lpstr>
    </vt:vector>
  </TitlesOfParts>
  <Company>epsd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Biology – Ch. 8 – Metabolism</dc:title>
  <dc:creator>Crystal DiCosmo-Ponticello</dc:creator>
  <cp:lastModifiedBy>HaiderAli Bhatti</cp:lastModifiedBy>
  <cp:revision>39</cp:revision>
  <dcterms:created xsi:type="dcterms:W3CDTF">2016-09-27T15:59:56Z</dcterms:created>
  <dcterms:modified xsi:type="dcterms:W3CDTF">2017-12-12T18:07:47Z</dcterms:modified>
</cp:coreProperties>
</file>