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7"/>
  </p:notesMasterIdLst>
  <p:sldIdLst>
    <p:sldId id="256" r:id="rId2"/>
    <p:sldId id="257" r:id="rId3"/>
    <p:sldId id="341" r:id="rId4"/>
    <p:sldId id="282" r:id="rId5"/>
    <p:sldId id="258" r:id="rId6"/>
    <p:sldId id="284" r:id="rId7"/>
    <p:sldId id="325" r:id="rId8"/>
    <p:sldId id="326" r:id="rId9"/>
    <p:sldId id="329" r:id="rId10"/>
    <p:sldId id="264" r:id="rId11"/>
    <p:sldId id="337" r:id="rId12"/>
    <p:sldId id="265" r:id="rId13"/>
    <p:sldId id="266" r:id="rId14"/>
    <p:sldId id="330" r:id="rId15"/>
    <p:sldId id="331" r:id="rId16"/>
    <p:sldId id="333" r:id="rId17"/>
    <p:sldId id="270" r:id="rId18"/>
    <p:sldId id="334" r:id="rId19"/>
    <p:sldId id="335" r:id="rId20"/>
    <p:sldId id="338" r:id="rId21"/>
    <p:sldId id="323" r:id="rId22"/>
    <p:sldId id="339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603FE6-5E7A-4118-B890-A13424878B35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46CB7A-9EF1-431B-8E8C-C076BCE2E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152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fld id="{9148A38A-B184-0341-BDEB-CE893D63E018}" type="slidenum">
              <a:rPr lang="en-US" sz="1200" b="0">
                <a:solidFill>
                  <a:srgbClr val="000000"/>
                </a:solidFill>
              </a:rPr>
              <a:pPr/>
              <a:t>3</a:t>
            </a:fld>
            <a:endParaRPr lang="en-US" sz="1200" b="0">
              <a:solidFill>
                <a:srgbClr val="000000"/>
              </a:solidFill>
            </a:endParaRPr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r>
              <a:rPr lang="en-US" dirty="0" smtClean="0">
                <a:latin typeface="Times New Roman"/>
                <a:cs typeface="Times New Roman"/>
              </a:rPr>
              <a:t>Figure 18.UN06 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Summary of key concepts: operon, general </a:t>
            </a: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53748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B3EA8-59BC-4C1E-8071-6ECC9CFFC65B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DF609-E7D1-445F-AB20-768C11F89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838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B3EA8-59BC-4C1E-8071-6ECC9CFFC65B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DF609-E7D1-445F-AB20-768C11F89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695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B3EA8-59BC-4C1E-8071-6ECC9CFFC65B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DF609-E7D1-445F-AB20-768C11F89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637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B3EA8-59BC-4C1E-8071-6ECC9CFFC65B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DF609-E7D1-445F-AB20-768C11F89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224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B3EA8-59BC-4C1E-8071-6ECC9CFFC65B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DF609-E7D1-445F-AB20-768C11F89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665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B3EA8-59BC-4C1E-8071-6ECC9CFFC65B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DF609-E7D1-445F-AB20-768C11F89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598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B3EA8-59BC-4C1E-8071-6ECC9CFFC65B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DF609-E7D1-445F-AB20-768C11F89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876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B3EA8-59BC-4C1E-8071-6ECC9CFFC65B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DF609-E7D1-445F-AB20-768C11F89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21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B3EA8-59BC-4C1E-8071-6ECC9CFFC65B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DF609-E7D1-445F-AB20-768C11F89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626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B3EA8-59BC-4C1E-8071-6ECC9CFFC65B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DF609-E7D1-445F-AB20-768C11F89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271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B3EA8-59BC-4C1E-8071-6ECC9CFFC65B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DF609-E7D1-445F-AB20-768C11F89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920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B3EA8-59BC-4C1E-8071-6ECC9CFFC65B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DF609-E7D1-445F-AB20-768C11F89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07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024" y="2130425"/>
            <a:ext cx="8750808" cy="1470025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AP Biology – Ch. </a:t>
            </a:r>
            <a:r>
              <a:rPr lang="en-US" sz="4000" dirty="0" smtClean="0"/>
              <a:t>16+17+18 </a:t>
            </a:r>
            <a:r>
              <a:rPr lang="en-US" sz="4000" dirty="0" smtClean="0"/>
              <a:t>– </a:t>
            </a:r>
            <a:br>
              <a:rPr lang="en-US" sz="4000" dirty="0" smtClean="0"/>
            </a:br>
            <a:r>
              <a:rPr lang="en-US" sz="4000" dirty="0" smtClean="0"/>
              <a:t>DNA + Gene Expression + Gene Regulation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 Exam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41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There </a:t>
            </a:r>
            <a:r>
              <a:rPr lang="en-US" dirty="0"/>
              <a:t>is a mutation in the repressor that results in a molecule known as a super-repressor because it represses the </a:t>
            </a:r>
            <a:r>
              <a:rPr lang="en-US" i="1" dirty="0"/>
              <a:t>lac</a:t>
            </a:r>
            <a:r>
              <a:rPr lang="en-US" dirty="0"/>
              <a:t> operon permanently. Which of these would characterize such a mutant?</a:t>
            </a:r>
          </a:p>
          <a:p>
            <a:pPr marL="0" indent="0">
              <a:buNone/>
            </a:pPr>
            <a:r>
              <a:rPr lang="en-US" dirty="0"/>
              <a:t>A) It cannot bind to the operator.</a:t>
            </a:r>
          </a:p>
          <a:p>
            <a:pPr marL="0" indent="0">
              <a:buNone/>
            </a:pPr>
            <a:r>
              <a:rPr lang="en-US" dirty="0"/>
              <a:t>B) It cannot make a functional repressor.</a:t>
            </a:r>
          </a:p>
          <a:p>
            <a:pPr marL="0" indent="0">
              <a:buNone/>
            </a:pPr>
            <a:r>
              <a:rPr lang="en-US" dirty="0"/>
              <a:t>C) It cannot bind to the inducer.</a:t>
            </a:r>
          </a:p>
          <a:p>
            <a:pPr marL="0" indent="0">
              <a:buNone/>
            </a:pPr>
            <a:r>
              <a:rPr lang="en-US" dirty="0"/>
              <a:t>D) It makes a repressor that binds CAP.</a:t>
            </a:r>
          </a:p>
          <a:p>
            <a:pPr marL="0" indent="0">
              <a:buNone/>
            </a:pPr>
            <a:r>
              <a:rPr lang="en-US" dirty="0" smtClean="0"/>
              <a:t>Bloom's </a:t>
            </a:r>
            <a:r>
              <a:rPr lang="en-US" dirty="0"/>
              <a:t>Taxonomy:  Application/Analysis</a:t>
            </a:r>
          </a:p>
          <a:p>
            <a:pPr marL="0" indent="0">
              <a:buNone/>
            </a:pPr>
            <a:r>
              <a:rPr lang="en-US" dirty="0"/>
              <a:t>Section:  18.1</a:t>
            </a:r>
          </a:p>
        </p:txBody>
      </p:sp>
    </p:spTree>
    <p:extLst>
      <p:ext uri="{BB962C8B-B14F-4D97-AF65-F5344CB8AC3E}">
        <p14:creationId xmlns:p14="http://schemas.microsoft.com/office/powerpoint/2010/main" val="169175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There </a:t>
            </a:r>
            <a:r>
              <a:rPr lang="en-US" dirty="0"/>
              <a:t>is a mutation in the repressor that results in a molecule known as a super-repressor because it represses the </a:t>
            </a:r>
            <a:r>
              <a:rPr lang="en-US" i="1" dirty="0"/>
              <a:t>lac</a:t>
            </a:r>
            <a:r>
              <a:rPr lang="en-US" dirty="0"/>
              <a:t> operon permanently. Which of these would characterize such a mutant?</a:t>
            </a:r>
          </a:p>
          <a:p>
            <a:pPr marL="0" indent="0">
              <a:buNone/>
            </a:pPr>
            <a:r>
              <a:rPr lang="en-US" dirty="0"/>
              <a:t>A) It cannot bind to the operator.</a:t>
            </a:r>
          </a:p>
          <a:p>
            <a:pPr marL="0" indent="0">
              <a:buNone/>
            </a:pPr>
            <a:r>
              <a:rPr lang="en-US" dirty="0"/>
              <a:t>B) It cannot make a functional repressor.</a:t>
            </a:r>
          </a:p>
          <a:p>
            <a:pPr marL="0" indent="0">
              <a:buNone/>
            </a:pPr>
            <a:r>
              <a:rPr lang="en-US" b="1" dirty="0"/>
              <a:t>C) It cannot bind to the inducer.</a:t>
            </a:r>
          </a:p>
          <a:p>
            <a:pPr marL="0" indent="0">
              <a:buNone/>
            </a:pPr>
            <a:r>
              <a:rPr lang="en-US" dirty="0"/>
              <a:t>D) It makes a repressor that binds CAP.</a:t>
            </a:r>
          </a:p>
          <a:p>
            <a:pPr marL="0" indent="0">
              <a:buNone/>
            </a:pPr>
            <a:r>
              <a:rPr lang="en-US" dirty="0" smtClean="0"/>
              <a:t>Bloom's </a:t>
            </a:r>
            <a:r>
              <a:rPr lang="en-US" dirty="0"/>
              <a:t>Taxonomy:  Application/Analysis</a:t>
            </a:r>
          </a:p>
          <a:p>
            <a:pPr marL="0" indent="0">
              <a:buNone/>
            </a:pPr>
            <a:r>
              <a:rPr lang="en-US" dirty="0"/>
              <a:t>Section:  18.1</a:t>
            </a:r>
          </a:p>
        </p:txBody>
      </p:sp>
    </p:spTree>
    <p:extLst>
      <p:ext uri="{BB962C8B-B14F-4D97-AF65-F5344CB8AC3E}">
        <p14:creationId xmlns:p14="http://schemas.microsoft.com/office/powerpoint/2010/main" val="409345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the next 5 questions…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in your groups to come up with ONE consensus answer</a:t>
            </a:r>
          </a:p>
          <a:p>
            <a:r>
              <a:rPr lang="en-US" dirty="0" smtClean="0"/>
              <a:t>Be prepared to explain your reasoning! (one “volunteer”)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53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Question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650" dirty="0" smtClean="0"/>
              <a:t>In </a:t>
            </a:r>
            <a:r>
              <a:rPr lang="en-US" sz="2650" i="1" dirty="0"/>
              <a:t>E. coli</a:t>
            </a:r>
            <a:r>
              <a:rPr lang="en-US" sz="2650" dirty="0"/>
              <a:t>, there is a mutation in a gene called </a:t>
            </a:r>
            <a:r>
              <a:rPr lang="en-US" sz="2650" i="1" dirty="0" err="1"/>
              <a:t>dnaB</a:t>
            </a:r>
            <a:r>
              <a:rPr lang="en-US" sz="2650" dirty="0"/>
              <a:t> that alters the helicase that normally acts at the origin. Which of the following would you expect as a result of this mutation?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650" dirty="0"/>
              <a:t>A) Additional proofreading will occur.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650" dirty="0"/>
              <a:t>B) No replication fork will be formed.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650" dirty="0"/>
              <a:t>C) Replication will occur via RNA polymerase alone.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650" dirty="0"/>
              <a:t>D) Replication will require a DNA template from another source.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650" dirty="0" smtClean="0"/>
              <a:t>Bloom's </a:t>
            </a:r>
            <a:r>
              <a:rPr lang="en-US" sz="2650" dirty="0"/>
              <a:t>Taxonomy:  Application/Analysis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650" dirty="0"/>
              <a:t>Section:  16.2</a:t>
            </a:r>
          </a:p>
        </p:txBody>
      </p:sp>
    </p:spTree>
    <p:extLst>
      <p:ext uri="{BB962C8B-B14F-4D97-AF65-F5344CB8AC3E}">
        <p14:creationId xmlns:p14="http://schemas.microsoft.com/office/powerpoint/2010/main" val="378427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Question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650" dirty="0" smtClean="0"/>
              <a:t>In </a:t>
            </a:r>
            <a:r>
              <a:rPr lang="en-US" sz="2650" i="1" dirty="0"/>
              <a:t>E. coli</a:t>
            </a:r>
            <a:r>
              <a:rPr lang="en-US" sz="2650" dirty="0"/>
              <a:t>, there is a mutation in a gene called </a:t>
            </a:r>
            <a:r>
              <a:rPr lang="en-US" sz="2650" i="1" dirty="0" err="1"/>
              <a:t>dnaB</a:t>
            </a:r>
            <a:r>
              <a:rPr lang="en-US" sz="2650" dirty="0"/>
              <a:t> that alters the helicase that normally acts at the origin. Which of the following would you expect as a result of this mutation?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650" dirty="0"/>
              <a:t>A) Additional proofreading will occur.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650" b="1" dirty="0"/>
              <a:t>B) No replication fork will be formed.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650" dirty="0"/>
              <a:t>C) Replication will occur via RNA polymerase alone.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650" dirty="0"/>
              <a:t>D) Replication will require a DNA template from another source.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650" dirty="0" smtClean="0"/>
              <a:t>Bloom's </a:t>
            </a:r>
            <a:r>
              <a:rPr lang="en-US" sz="2650" dirty="0"/>
              <a:t>Taxonomy:  Application/Analysis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650" dirty="0"/>
              <a:t>Section:  16.2</a:t>
            </a:r>
          </a:p>
        </p:txBody>
      </p:sp>
    </p:spTree>
    <p:extLst>
      <p:ext uri="{BB962C8B-B14F-4D97-AF65-F5344CB8AC3E}">
        <p14:creationId xmlns:p14="http://schemas.microsoft.com/office/powerpoint/2010/main" val="152245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</a:t>
            </a:r>
            <a:r>
              <a:rPr lang="en-US" dirty="0"/>
              <a:t>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32560"/>
            <a:ext cx="4572000" cy="466344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400" dirty="0" smtClean="0"/>
              <a:t>What </a:t>
            </a:r>
            <a:r>
              <a:rPr lang="en-US" sz="3400" dirty="0"/>
              <a:t>amino acid sequence will be generated, based on the following mRNA codon sequence?</a:t>
            </a:r>
          </a:p>
          <a:p>
            <a:pPr marL="0" indent="0">
              <a:buNone/>
            </a:pPr>
            <a:r>
              <a:rPr lang="en-US" sz="3400" dirty="0"/>
              <a:t>5' </a:t>
            </a:r>
            <a:r>
              <a:rPr lang="en-US" sz="3400" dirty="0" smtClean="0"/>
              <a:t>AUG-UCU-UCG-UUA-UCC-UUG 3’  </a:t>
            </a:r>
            <a:endParaRPr lang="en-US" sz="3400" dirty="0"/>
          </a:p>
          <a:p>
            <a:pPr marL="0" indent="0">
              <a:buNone/>
            </a:pPr>
            <a:r>
              <a:rPr lang="en-US" sz="3400" dirty="0"/>
              <a:t>A) met-</a:t>
            </a:r>
            <a:r>
              <a:rPr lang="en-US" sz="3400" dirty="0" err="1"/>
              <a:t>arg</a:t>
            </a:r>
            <a:r>
              <a:rPr lang="en-US" sz="3400" dirty="0"/>
              <a:t>-</a:t>
            </a:r>
            <a:r>
              <a:rPr lang="en-US" sz="3400" dirty="0" err="1"/>
              <a:t>glu-arg-glu-arg</a:t>
            </a:r>
            <a:endParaRPr lang="en-US" sz="3400" dirty="0"/>
          </a:p>
          <a:p>
            <a:pPr marL="0" indent="0">
              <a:buNone/>
            </a:pPr>
            <a:r>
              <a:rPr lang="en-US" sz="3400" dirty="0"/>
              <a:t>B) met-</a:t>
            </a:r>
            <a:r>
              <a:rPr lang="en-US" sz="3400" dirty="0" err="1"/>
              <a:t>glu</a:t>
            </a:r>
            <a:r>
              <a:rPr lang="en-US" sz="3400" dirty="0"/>
              <a:t>-</a:t>
            </a:r>
            <a:r>
              <a:rPr lang="en-US" sz="3400" dirty="0" err="1"/>
              <a:t>arg-arg-glu-leu</a:t>
            </a:r>
            <a:endParaRPr lang="en-US" sz="3400" dirty="0"/>
          </a:p>
          <a:p>
            <a:pPr marL="0" indent="0">
              <a:buNone/>
            </a:pPr>
            <a:r>
              <a:rPr lang="en-US" sz="3400" dirty="0"/>
              <a:t>C) met-</a:t>
            </a:r>
            <a:r>
              <a:rPr lang="en-US" sz="3400" dirty="0" err="1"/>
              <a:t>ser</a:t>
            </a:r>
            <a:r>
              <a:rPr lang="en-US" sz="3400" dirty="0"/>
              <a:t>-</a:t>
            </a:r>
            <a:r>
              <a:rPr lang="en-US" sz="3400" dirty="0" err="1"/>
              <a:t>leu-ser-leu-ser</a:t>
            </a:r>
            <a:endParaRPr lang="en-US" sz="3400" dirty="0"/>
          </a:p>
          <a:p>
            <a:pPr marL="0" indent="0">
              <a:buNone/>
            </a:pPr>
            <a:r>
              <a:rPr lang="en-US" sz="3400" dirty="0"/>
              <a:t>D) met-</a:t>
            </a:r>
            <a:r>
              <a:rPr lang="en-US" sz="3400" dirty="0" err="1"/>
              <a:t>ser</a:t>
            </a:r>
            <a:r>
              <a:rPr lang="en-US" sz="3400" dirty="0"/>
              <a:t>-</a:t>
            </a:r>
            <a:r>
              <a:rPr lang="en-US" sz="3400" dirty="0" err="1"/>
              <a:t>ser-leu-ser-leu</a:t>
            </a:r>
            <a:endParaRPr lang="en-US" sz="3400" dirty="0"/>
          </a:p>
          <a:p>
            <a:pPr marL="0" indent="0">
              <a:buNone/>
            </a:pPr>
            <a:r>
              <a:rPr lang="en-US" sz="3400" dirty="0" smtClean="0"/>
              <a:t>Bloom's </a:t>
            </a:r>
            <a:r>
              <a:rPr lang="en-US" sz="3400" dirty="0"/>
              <a:t>Taxonomy:  Application/Analysis</a:t>
            </a:r>
          </a:p>
          <a:p>
            <a:pPr marL="0" indent="0">
              <a:buNone/>
            </a:pPr>
            <a:r>
              <a:rPr lang="en-US" sz="3400" dirty="0"/>
              <a:t>Section:  17.1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447800"/>
            <a:ext cx="4192588" cy="437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950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</a:t>
            </a:r>
            <a:r>
              <a:rPr lang="en-US" dirty="0"/>
              <a:t>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32560"/>
            <a:ext cx="4572000" cy="466344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400" dirty="0" smtClean="0"/>
              <a:t>What </a:t>
            </a:r>
            <a:r>
              <a:rPr lang="en-US" sz="3400" dirty="0"/>
              <a:t>amino acid sequence will be generated, based on the following mRNA codon sequence?</a:t>
            </a:r>
          </a:p>
          <a:p>
            <a:pPr marL="0" indent="0">
              <a:buNone/>
            </a:pPr>
            <a:r>
              <a:rPr lang="en-US" sz="3400" dirty="0"/>
              <a:t>5' </a:t>
            </a:r>
            <a:r>
              <a:rPr lang="en-US" sz="3400" dirty="0" smtClean="0"/>
              <a:t>AUG-UCU-UCG-UUA-UCC-UUG 3’  </a:t>
            </a:r>
            <a:endParaRPr lang="en-US" sz="3400" dirty="0"/>
          </a:p>
          <a:p>
            <a:pPr marL="0" indent="0">
              <a:buNone/>
            </a:pPr>
            <a:r>
              <a:rPr lang="en-US" sz="3400" dirty="0"/>
              <a:t>A) met-</a:t>
            </a:r>
            <a:r>
              <a:rPr lang="en-US" sz="3400" dirty="0" err="1"/>
              <a:t>arg</a:t>
            </a:r>
            <a:r>
              <a:rPr lang="en-US" sz="3400" dirty="0"/>
              <a:t>-</a:t>
            </a:r>
            <a:r>
              <a:rPr lang="en-US" sz="3400" dirty="0" err="1"/>
              <a:t>glu-arg-glu-arg</a:t>
            </a:r>
            <a:endParaRPr lang="en-US" sz="3400" dirty="0"/>
          </a:p>
          <a:p>
            <a:pPr marL="0" indent="0">
              <a:buNone/>
            </a:pPr>
            <a:r>
              <a:rPr lang="en-US" sz="3400" dirty="0"/>
              <a:t>B) met-</a:t>
            </a:r>
            <a:r>
              <a:rPr lang="en-US" sz="3400" dirty="0" err="1"/>
              <a:t>glu</a:t>
            </a:r>
            <a:r>
              <a:rPr lang="en-US" sz="3400" dirty="0"/>
              <a:t>-</a:t>
            </a:r>
            <a:r>
              <a:rPr lang="en-US" sz="3400" dirty="0" err="1"/>
              <a:t>arg-arg-glu-leu</a:t>
            </a:r>
            <a:endParaRPr lang="en-US" sz="3400" dirty="0"/>
          </a:p>
          <a:p>
            <a:pPr marL="0" indent="0">
              <a:buNone/>
            </a:pPr>
            <a:r>
              <a:rPr lang="en-US" sz="3400" dirty="0"/>
              <a:t>C) met-</a:t>
            </a:r>
            <a:r>
              <a:rPr lang="en-US" sz="3400" dirty="0" err="1"/>
              <a:t>ser</a:t>
            </a:r>
            <a:r>
              <a:rPr lang="en-US" sz="3400" dirty="0"/>
              <a:t>-</a:t>
            </a:r>
            <a:r>
              <a:rPr lang="en-US" sz="3400" dirty="0" err="1"/>
              <a:t>leu-ser-leu-ser</a:t>
            </a:r>
            <a:endParaRPr lang="en-US" sz="3400" dirty="0"/>
          </a:p>
          <a:p>
            <a:pPr marL="0" indent="0">
              <a:buNone/>
            </a:pPr>
            <a:r>
              <a:rPr lang="en-US" sz="3400" b="1" dirty="0"/>
              <a:t>D) met-</a:t>
            </a:r>
            <a:r>
              <a:rPr lang="en-US" sz="3400" b="1" dirty="0" err="1"/>
              <a:t>ser</a:t>
            </a:r>
            <a:r>
              <a:rPr lang="en-US" sz="3400" b="1" dirty="0"/>
              <a:t>-</a:t>
            </a:r>
            <a:r>
              <a:rPr lang="en-US" sz="3400" b="1" dirty="0" err="1"/>
              <a:t>ser-leu-ser-leu</a:t>
            </a:r>
            <a:endParaRPr lang="en-US" sz="3400" b="1" dirty="0"/>
          </a:p>
          <a:p>
            <a:pPr marL="0" indent="0">
              <a:buNone/>
            </a:pPr>
            <a:r>
              <a:rPr lang="en-US" sz="3400" dirty="0" smtClean="0"/>
              <a:t>Bloom's </a:t>
            </a:r>
            <a:r>
              <a:rPr lang="en-US" sz="3400" dirty="0"/>
              <a:t>Taxonomy:  Application/Analysis</a:t>
            </a:r>
          </a:p>
          <a:p>
            <a:pPr marL="0" indent="0">
              <a:buNone/>
            </a:pPr>
            <a:r>
              <a:rPr lang="en-US" sz="3400" dirty="0"/>
              <a:t>Section:  17.1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447800"/>
            <a:ext cx="4192588" cy="437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033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153400" cy="5029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650" dirty="0" smtClean="0"/>
              <a:t>A </a:t>
            </a:r>
            <a:r>
              <a:rPr lang="en-US" sz="2650" dirty="0"/>
              <a:t>primary transcript in the nucleus of a eukaryotic cell is _____ the functional mRNA, while a primary transcript in a prokaryotic cell is _____ the functional mRNA.</a:t>
            </a:r>
          </a:p>
          <a:p>
            <a:pPr marL="0" indent="0">
              <a:buNone/>
            </a:pPr>
            <a:r>
              <a:rPr lang="en-US" sz="2650" dirty="0"/>
              <a:t>A) the same size as; smaller than</a:t>
            </a:r>
          </a:p>
          <a:p>
            <a:pPr marL="0" indent="0">
              <a:buNone/>
            </a:pPr>
            <a:r>
              <a:rPr lang="en-US" sz="2650" dirty="0"/>
              <a:t>B) larger than; the same size as</a:t>
            </a:r>
          </a:p>
          <a:p>
            <a:pPr marL="0" indent="0">
              <a:buNone/>
            </a:pPr>
            <a:r>
              <a:rPr lang="en-US" sz="2650" dirty="0"/>
              <a:t>C) larger than; smaller than</a:t>
            </a:r>
          </a:p>
          <a:p>
            <a:pPr marL="0" indent="0">
              <a:buNone/>
            </a:pPr>
            <a:r>
              <a:rPr lang="en-US" sz="2650" dirty="0"/>
              <a:t>D) the same size as; larger than</a:t>
            </a:r>
          </a:p>
          <a:p>
            <a:pPr marL="0" indent="0">
              <a:buNone/>
            </a:pPr>
            <a:r>
              <a:rPr lang="en-US" sz="2650" dirty="0" smtClean="0"/>
              <a:t>Bloom's </a:t>
            </a:r>
            <a:r>
              <a:rPr lang="en-US" sz="2650" dirty="0"/>
              <a:t>Taxonomy:  Application/Analysis</a:t>
            </a:r>
          </a:p>
          <a:p>
            <a:pPr marL="0" indent="0">
              <a:buNone/>
            </a:pPr>
            <a:r>
              <a:rPr lang="en-US" sz="2650" dirty="0"/>
              <a:t>Section:  17.3</a:t>
            </a:r>
          </a:p>
        </p:txBody>
      </p:sp>
    </p:spTree>
    <p:extLst>
      <p:ext uri="{BB962C8B-B14F-4D97-AF65-F5344CB8AC3E}">
        <p14:creationId xmlns:p14="http://schemas.microsoft.com/office/powerpoint/2010/main" val="4173428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153400" cy="5029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650" dirty="0" smtClean="0"/>
              <a:t>A </a:t>
            </a:r>
            <a:r>
              <a:rPr lang="en-US" sz="2650" dirty="0"/>
              <a:t>primary transcript in the nucleus of a eukaryotic cell is _____ the functional mRNA, while a primary transcript in a prokaryotic cell is _____ the functional mRNA.</a:t>
            </a:r>
          </a:p>
          <a:p>
            <a:pPr marL="0" indent="0">
              <a:buNone/>
            </a:pPr>
            <a:r>
              <a:rPr lang="en-US" sz="2650" dirty="0"/>
              <a:t>A) the same size as; smaller than</a:t>
            </a:r>
          </a:p>
          <a:p>
            <a:pPr marL="0" indent="0">
              <a:buNone/>
            </a:pPr>
            <a:r>
              <a:rPr lang="en-US" sz="2650" b="1" dirty="0"/>
              <a:t>B) larger than; the same size as</a:t>
            </a:r>
          </a:p>
          <a:p>
            <a:pPr marL="0" indent="0">
              <a:buNone/>
            </a:pPr>
            <a:r>
              <a:rPr lang="en-US" sz="2650" dirty="0"/>
              <a:t>C) larger than; smaller than</a:t>
            </a:r>
          </a:p>
          <a:p>
            <a:pPr marL="0" indent="0">
              <a:buNone/>
            </a:pPr>
            <a:r>
              <a:rPr lang="en-US" sz="2650" dirty="0"/>
              <a:t>D) the same size as; larger than</a:t>
            </a:r>
          </a:p>
          <a:p>
            <a:pPr marL="0" indent="0">
              <a:buNone/>
            </a:pPr>
            <a:r>
              <a:rPr lang="en-US" sz="2650" dirty="0" smtClean="0"/>
              <a:t>Bloom's </a:t>
            </a:r>
            <a:r>
              <a:rPr lang="en-US" sz="2650" dirty="0"/>
              <a:t>Taxonomy:  Application/Analysis</a:t>
            </a:r>
          </a:p>
          <a:p>
            <a:pPr marL="0" indent="0">
              <a:buNone/>
            </a:pPr>
            <a:r>
              <a:rPr lang="en-US" sz="2650" dirty="0"/>
              <a:t>Section:  17.3</a:t>
            </a:r>
          </a:p>
        </p:txBody>
      </p:sp>
    </p:spTree>
    <p:extLst>
      <p:ext uri="{BB962C8B-B14F-4D97-AF65-F5344CB8AC3E}">
        <p14:creationId xmlns:p14="http://schemas.microsoft.com/office/powerpoint/2010/main" val="75686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153400" cy="50292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600" i="1" dirty="0"/>
              <a:t>Suppose an experimenter becomes proficient with a technique that allows her to move DNA sequences within a prokaryotic genome</a:t>
            </a:r>
            <a:r>
              <a:rPr lang="en-US" sz="2600" i="1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600" dirty="0" smtClean="0"/>
              <a:t>If </a:t>
            </a:r>
            <a:r>
              <a:rPr lang="en-US" sz="2600" dirty="0"/>
              <a:t>she moves the operator to the far end of the operon, past the </a:t>
            </a:r>
            <a:r>
              <a:rPr lang="en-US" sz="2600" dirty="0" err="1"/>
              <a:t>transacetylase</a:t>
            </a:r>
            <a:r>
              <a:rPr lang="en-US" sz="2600" dirty="0"/>
              <a:t> (</a:t>
            </a:r>
            <a:r>
              <a:rPr lang="en-US" sz="2600" i="1" dirty="0" err="1"/>
              <a:t>lacA</a:t>
            </a:r>
            <a:r>
              <a:rPr lang="en-US" sz="2600" dirty="0"/>
              <a:t>) gene, which of the following would likely occur when the cell is exposed to lactose?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600" dirty="0"/>
              <a:t>A) The inducer will no longer bind to the repressor.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600" dirty="0"/>
              <a:t>B) The repressor will no longer bind to the operator.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600" dirty="0"/>
              <a:t>C) The operon will never be transcribed.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600" dirty="0"/>
              <a:t>D) The structural genes will be transcribed continuously.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600" dirty="0"/>
              <a:t>Bloom's Taxonomy:  Application/Analysis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600" dirty="0"/>
              <a:t>Section:  18.1</a:t>
            </a:r>
          </a:p>
        </p:txBody>
      </p:sp>
    </p:spTree>
    <p:extLst>
      <p:ext uri="{BB962C8B-B14F-4D97-AF65-F5344CB8AC3E}">
        <p14:creationId xmlns:p14="http://schemas.microsoft.com/office/powerpoint/2010/main" val="17051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Draw a model of the operon in your notes.</a:t>
            </a:r>
          </a:p>
          <a:p>
            <a:r>
              <a:rPr lang="en-US" dirty="0" smtClean="0"/>
              <a:t>True/False: Our genes are arranged as operons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6059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153400" cy="50292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600" i="1" dirty="0"/>
              <a:t>Suppose an experimenter becomes proficient with a technique that allows her to move DNA sequences within a prokaryotic genome</a:t>
            </a:r>
            <a:r>
              <a:rPr lang="en-US" sz="2600" i="1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600" dirty="0" smtClean="0"/>
              <a:t>If </a:t>
            </a:r>
            <a:r>
              <a:rPr lang="en-US" sz="2600" dirty="0"/>
              <a:t>she moves the operator to the far end of the operon, past the </a:t>
            </a:r>
            <a:r>
              <a:rPr lang="en-US" sz="2600" dirty="0" err="1"/>
              <a:t>transacetylase</a:t>
            </a:r>
            <a:r>
              <a:rPr lang="en-US" sz="2600" dirty="0"/>
              <a:t> (</a:t>
            </a:r>
            <a:r>
              <a:rPr lang="en-US" sz="2600" i="1" dirty="0" err="1"/>
              <a:t>lacA</a:t>
            </a:r>
            <a:r>
              <a:rPr lang="en-US" sz="2600" dirty="0"/>
              <a:t>) gene, which of the following would likely occur when the cell is exposed to lactose?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600" dirty="0"/>
              <a:t>A) The inducer will no longer bind to the repressor.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600" dirty="0"/>
              <a:t>B) The repressor will no longer bind to the operator.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600" dirty="0"/>
              <a:t>C) The operon will never be transcribed.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600" b="1" dirty="0"/>
              <a:t>D) The structural genes will be transcribed continuously.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600" dirty="0"/>
              <a:t>Bloom's Taxonomy:  Application/Analysis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600" dirty="0"/>
              <a:t>Section:  18.1</a:t>
            </a:r>
          </a:p>
        </p:txBody>
      </p:sp>
    </p:spTree>
    <p:extLst>
      <p:ext uri="{BB962C8B-B14F-4D97-AF65-F5344CB8AC3E}">
        <p14:creationId xmlns:p14="http://schemas.microsoft.com/office/powerpoint/2010/main" val="87592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</a:t>
            </a:r>
            <a:r>
              <a:rPr lang="en-US" dirty="0"/>
              <a:t>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153400" cy="50292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600" i="1" dirty="0"/>
              <a:t>A researcher found a method she could use to manipulate and quantify </a:t>
            </a:r>
            <a:r>
              <a:rPr lang="en-US" sz="2600" i="1" dirty="0" smtClean="0"/>
              <a:t>methylation </a:t>
            </a:r>
            <a:r>
              <a:rPr lang="en-US" sz="2600" i="1" dirty="0"/>
              <a:t>in embryonic cells in culture</a:t>
            </a:r>
            <a:r>
              <a:rPr lang="en-US" sz="2600" i="1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600" dirty="0" smtClean="0"/>
              <a:t>One </a:t>
            </a:r>
            <a:r>
              <a:rPr lang="en-US" sz="2600" dirty="0"/>
              <a:t>of her colleagues suggested she try increased methylation of C nucleotides in the DNA of promoters of a mammalian system. Which of the following results would she most likely see?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600" dirty="0"/>
              <a:t>A) decreased chromatin condensation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600" dirty="0"/>
              <a:t>B) activation of histone tails for enzymatic function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600" dirty="0"/>
              <a:t>C) higher levels of transcription of certain genes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600" dirty="0"/>
              <a:t>D) inactivation of the selected genes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600" dirty="0" smtClean="0"/>
              <a:t>Bloom's </a:t>
            </a:r>
            <a:r>
              <a:rPr lang="en-US" sz="2600" dirty="0"/>
              <a:t>Taxonomy:  Application/Analysis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600" dirty="0"/>
              <a:t>Section:  18.2</a:t>
            </a:r>
          </a:p>
        </p:txBody>
      </p:sp>
    </p:spTree>
    <p:extLst>
      <p:ext uri="{BB962C8B-B14F-4D97-AF65-F5344CB8AC3E}">
        <p14:creationId xmlns:p14="http://schemas.microsoft.com/office/powerpoint/2010/main" val="314894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</a:t>
            </a:r>
            <a:r>
              <a:rPr lang="en-US" dirty="0"/>
              <a:t>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153400" cy="50292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600" i="1" dirty="0"/>
              <a:t>A researcher found a method she could use to manipulate and quantify </a:t>
            </a:r>
            <a:r>
              <a:rPr lang="en-US" sz="2600" i="1" dirty="0" smtClean="0"/>
              <a:t>methylation </a:t>
            </a:r>
            <a:r>
              <a:rPr lang="en-US" sz="2600" i="1" dirty="0"/>
              <a:t>in embryonic cells in culture</a:t>
            </a:r>
            <a:r>
              <a:rPr lang="en-US" sz="2600" i="1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600" dirty="0" smtClean="0"/>
              <a:t>One </a:t>
            </a:r>
            <a:r>
              <a:rPr lang="en-US" sz="2600" dirty="0"/>
              <a:t>of her colleagues suggested she try increased methylation of C nucleotides in the DNA of promoters of a mammalian system. Which of the following results would she most likely see?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600" dirty="0"/>
              <a:t>A) decreased chromatin condensation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600" dirty="0"/>
              <a:t>B) activation of histone tails for enzymatic function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600" dirty="0"/>
              <a:t>C) higher levels of transcription of certain genes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600" b="1" dirty="0"/>
              <a:t>D) inactivation of the selected genes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600" dirty="0" smtClean="0"/>
              <a:t>Bloom's </a:t>
            </a:r>
            <a:r>
              <a:rPr lang="en-US" sz="2600" dirty="0"/>
              <a:t>Taxonomy:  Application/Analysis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600" dirty="0"/>
              <a:t>Section:  18.2</a:t>
            </a:r>
          </a:p>
        </p:txBody>
      </p:sp>
    </p:spTree>
    <p:extLst>
      <p:ext uri="{BB962C8B-B14F-4D97-AF65-F5344CB8AC3E}">
        <p14:creationId xmlns:p14="http://schemas.microsoft.com/office/powerpoint/2010/main" val="408090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9-20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Independently complete these questions. Be sure to use the strategies we’ve discussed!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52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9-20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9. </a:t>
            </a:r>
            <a:r>
              <a:rPr lang="en-US" dirty="0" smtClean="0"/>
              <a:t>D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10. </a:t>
            </a:r>
            <a:r>
              <a:rPr lang="en-US" dirty="0" smtClean="0"/>
              <a:t>D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11. </a:t>
            </a:r>
            <a:r>
              <a:rPr lang="en-US" dirty="0" smtClean="0"/>
              <a:t>C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12. </a:t>
            </a:r>
            <a:r>
              <a:rPr lang="en-US" dirty="0" smtClean="0"/>
              <a:t>A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13. </a:t>
            </a:r>
            <a:r>
              <a:rPr lang="en-US" dirty="0" smtClean="0"/>
              <a:t>A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14. </a:t>
            </a:r>
            <a:r>
              <a:rPr lang="en-US" dirty="0" smtClean="0"/>
              <a:t>B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15. </a:t>
            </a:r>
            <a:r>
              <a:rPr lang="en-US" dirty="0" smtClean="0"/>
              <a:t>C</a:t>
            </a:r>
            <a:endParaRPr lang="en-US" dirty="0" smtClean="0"/>
          </a:p>
          <a:p>
            <a:pPr marL="514350" indent="-514350">
              <a:buAutoNum type="arabicPeriod" startAt="11"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51832" y="1600200"/>
            <a:ext cx="411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/>
              <a:t>16</a:t>
            </a:r>
            <a:r>
              <a:rPr lang="en-US" dirty="0" smtClean="0"/>
              <a:t>. D </a:t>
            </a:r>
            <a:endParaRPr lang="en-US" dirty="0" smtClean="0"/>
          </a:p>
          <a:p>
            <a:pPr marL="0" indent="0">
              <a:buFont typeface="Arial" pitchFamily="34" charset="0"/>
              <a:buNone/>
            </a:pPr>
            <a:r>
              <a:rPr lang="en-US" dirty="0" smtClean="0"/>
              <a:t>17. </a:t>
            </a:r>
            <a:r>
              <a:rPr lang="en-US" dirty="0" smtClean="0"/>
              <a:t>D</a:t>
            </a:r>
            <a:endParaRPr lang="en-US" dirty="0" smtClean="0"/>
          </a:p>
          <a:p>
            <a:pPr marL="0" indent="0">
              <a:buFont typeface="Arial" pitchFamily="34" charset="0"/>
              <a:buNone/>
            </a:pPr>
            <a:r>
              <a:rPr lang="en-US" dirty="0" smtClean="0"/>
              <a:t>18. </a:t>
            </a:r>
            <a:r>
              <a:rPr lang="en-US" dirty="0" smtClean="0"/>
              <a:t>D</a:t>
            </a:r>
            <a:endParaRPr lang="en-US" dirty="0" smtClean="0"/>
          </a:p>
          <a:p>
            <a:pPr marL="0" indent="0">
              <a:buFont typeface="Arial" pitchFamily="34" charset="0"/>
              <a:buNone/>
            </a:pPr>
            <a:r>
              <a:rPr lang="en-US" dirty="0" smtClean="0"/>
              <a:t>19. </a:t>
            </a:r>
            <a:r>
              <a:rPr lang="en-US" dirty="0"/>
              <a:t>C</a:t>
            </a:r>
            <a:endParaRPr lang="en-US" dirty="0" smtClean="0"/>
          </a:p>
          <a:p>
            <a:pPr marL="0" indent="0">
              <a:buFont typeface="Arial" pitchFamily="34" charset="0"/>
              <a:buNone/>
            </a:pPr>
            <a:r>
              <a:rPr lang="en-US" dirty="0" smtClean="0"/>
              <a:t>20. </a:t>
            </a:r>
            <a:r>
              <a:rPr lang="en-US" dirty="0" smtClean="0"/>
              <a:t>C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09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groups, come up with your own multiple choice question/answer from any topic covered thus far.</a:t>
            </a:r>
          </a:p>
          <a:p>
            <a:r>
              <a:rPr lang="en-US" dirty="0" smtClean="0"/>
              <a:t>Be sure to appropriately classify it using Bloom’s taxonomy. </a:t>
            </a:r>
          </a:p>
          <a:p>
            <a:pPr lvl="1"/>
            <a:r>
              <a:rPr lang="en-US" dirty="0" smtClean="0"/>
              <a:t>Level 1: Knowledge/comprehension</a:t>
            </a:r>
          </a:p>
          <a:p>
            <a:pPr lvl="1"/>
            <a:r>
              <a:rPr lang="en-US" dirty="0" smtClean="0"/>
              <a:t>Level 2: Application/analysis</a:t>
            </a:r>
          </a:p>
          <a:p>
            <a:pPr lvl="1"/>
            <a:r>
              <a:rPr lang="en-US" dirty="0" smtClean="0"/>
              <a:t>Level 3: Synthesis/evaluation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12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18_UN06Summary_C1-U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206"/>
          <a:stretch/>
        </p:blipFill>
        <p:spPr>
          <a:xfrm>
            <a:off x="1353312" y="1109472"/>
            <a:ext cx="6437376" cy="4258395"/>
          </a:xfrm>
          <a:prstGeom prst="rect">
            <a:avLst/>
          </a:prstGeom>
        </p:spPr>
      </p:pic>
      <p:sp>
        <p:nvSpPr>
          <p:cNvPr id="9217" name="Rectangle 3"/>
          <p:cNvSpPr>
            <a:spLocks noGrp="1" noChangeArrowheads="1"/>
          </p:cNvSpPr>
          <p:nvPr>
            <p:ph type="ctrTitle"/>
          </p:nvPr>
        </p:nvSpPr>
        <p:spPr bwMode="auto">
          <a:xfrm>
            <a:off x="20638" y="0"/>
            <a:ext cx="5648325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sz="1200" dirty="0">
                <a:latin typeface="Arial" charset="0"/>
              </a:rPr>
              <a:t>Figure </a:t>
            </a:r>
            <a:r>
              <a:rPr lang="en-US" sz="1200" dirty="0" smtClean="0">
                <a:latin typeface="Arial" charset="0"/>
              </a:rPr>
              <a:t>18.UN06</a:t>
            </a:r>
            <a:endParaRPr lang="en-US" sz="1200" dirty="0">
              <a:latin typeface="Arial" charset="0"/>
            </a:endParaRPr>
          </a:p>
        </p:txBody>
      </p:sp>
      <p:sp>
        <p:nvSpPr>
          <p:cNvPr id="138" name="Text Box 31"/>
          <p:cNvSpPr txBox="1">
            <a:spLocks noChangeArrowheads="1"/>
          </p:cNvSpPr>
          <p:nvPr/>
        </p:nvSpPr>
        <p:spPr bwMode="auto">
          <a:xfrm>
            <a:off x="3745178" y="1079376"/>
            <a:ext cx="1108811" cy="285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eaLnBrk="0" hangingPunct="0"/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Operon</a:t>
            </a: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 flipV="1">
            <a:off x="3365832" y="2870200"/>
            <a:ext cx="12368" cy="30856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Straight Connector 5"/>
          <p:cNvCxnSpPr/>
          <p:nvPr/>
        </p:nvCxnSpPr>
        <p:spPr bwMode="auto">
          <a:xfrm flipV="1">
            <a:off x="1943432" y="3081867"/>
            <a:ext cx="266368" cy="33396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Right Brace 6"/>
          <p:cNvSpPr/>
          <p:nvPr/>
        </p:nvSpPr>
        <p:spPr bwMode="auto">
          <a:xfrm rot="16200000">
            <a:off x="4199466" y="-855134"/>
            <a:ext cx="232833" cy="4830239"/>
          </a:xfrm>
          <a:prstGeom prst="rightBrace">
            <a:avLst>
              <a:gd name="adj1" fmla="val 46969"/>
              <a:gd name="adj2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tlCol="0" anchor="ctr"/>
          <a:lstStyle/>
          <a:p>
            <a:pPr algn="ctr" eaLnBrk="0" hangingPunct="0"/>
            <a:endParaRPr lang="en-US" b="1">
              <a:solidFill>
                <a:srgbClr val="000000"/>
              </a:solidFill>
              <a:latin typeface="Times" charset="0"/>
              <a:ea typeface="ＭＳ Ｐゴシック" charset="0"/>
            </a:endParaRPr>
          </a:p>
        </p:txBody>
      </p:sp>
      <p:sp>
        <p:nvSpPr>
          <p:cNvPr id="10" name="Right Brace 9"/>
          <p:cNvSpPr/>
          <p:nvPr/>
        </p:nvSpPr>
        <p:spPr bwMode="auto">
          <a:xfrm rot="16200000">
            <a:off x="2366432" y="1689099"/>
            <a:ext cx="232833" cy="1164170"/>
          </a:xfrm>
          <a:prstGeom prst="rightBrace">
            <a:avLst>
              <a:gd name="adj1" fmla="val 46969"/>
              <a:gd name="adj2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tlCol="0" anchor="ctr"/>
          <a:lstStyle/>
          <a:p>
            <a:pPr algn="ctr" eaLnBrk="0" hangingPunct="0"/>
            <a:endParaRPr lang="en-US" b="1">
              <a:solidFill>
                <a:srgbClr val="000000"/>
              </a:solidFill>
              <a:latin typeface="Times" charset="0"/>
              <a:ea typeface="ＭＳ Ｐゴシック" charset="0"/>
            </a:endParaRPr>
          </a:p>
        </p:txBody>
      </p:sp>
      <p:sp>
        <p:nvSpPr>
          <p:cNvPr id="11" name="Text Box 31"/>
          <p:cNvSpPr txBox="1">
            <a:spLocks noChangeArrowheads="1"/>
          </p:cNvSpPr>
          <p:nvPr/>
        </p:nvSpPr>
        <p:spPr bwMode="auto">
          <a:xfrm>
            <a:off x="1806311" y="1824441"/>
            <a:ext cx="1411022" cy="359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eaLnBrk="0" hangingPunct="0"/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Promoter</a:t>
            </a: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" name="Text Box 31"/>
          <p:cNvSpPr txBox="1">
            <a:spLocks noChangeArrowheads="1"/>
          </p:cNvSpPr>
          <p:nvPr/>
        </p:nvSpPr>
        <p:spPr bwMode="auto">
          <a:xfrm>
            <a:off x="4600312" y="2044574"/>
            <a:ext cx="1108811" cy="285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eaLnBrk="0" hangingPunct="0"/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Genes</a:t>
            </a: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" name="Text Box 31"/>
          <p:cNvSpPr txBox="1">
            <a:spLocks noChangeArrowheads="1"/>
          </p:cNvSpPr>
          <p:nvPr/>
        </p:nvSpPr>
        <p:spPr bwMode="auto">
          <a:xfrm>
            <a:off x="1611580" y="3399241"/>
            <a:ext cx="1741222" cy="698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eaLnBrk="0" hangingPunct="0"/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RNA</a:t>
            </a:r>
            <a:br>
              <a:rPr lang="en-US" dirty="0" smtClean="0">
                <a:solidFill>
                  <a:srgbClr val="000000"/>
                </a:solidFill>
                <a:latin typeface="Arial" charset="0"/>
              </a:rPr>
            </a:b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polymerase</a:t>
            </a: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4" name="Text Box 31"/>
          <p:cNvSpPr txBox="1">
            <a:spLocks noChangeArrowheads="1"/>
          </p:cNvSpPr>
          <p:nvPr/>
        </p:nvSpPr>
        <p:spPr bwMode="auto">
          <a:xfrm>
            <a:off x="2720710" y="3136775"/>
            <a:ext cx="1309422" cy="275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eaLnBrk="0" hangingPunct="0"/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Operator</a:t>
            </a: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5" name="Text Box 31"/>
          <p:cNvSpPr txBox="1">
            <a:spLocks noChangeArrowheads="1"/>
          </p:cNvSpPr>
          <p:nvPr/>
        </p:nvSpPr>
        <p:spPr bwMode="auto">
          <a:xfrm>
            <a:off x="4701911" y="5185707"/>
            <a:ext cx="1919022" cy="326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eaLnBrk="0" hangingPunct="0"/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Polypeptides</a:t>
            </a: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" name="Text Box 31"/>
          <p:cNvSpPr txBox="1">
            <a:spLocks noChangeArrowheads="1"/>
          </p:cNvSpPr>
          <p:nvPr/>
        </p:nvSpPr>
        <p:spPr bwMode="auto">
          <a:xfrm>
            <a:off x="4261653" y="2577975"/>
            <a:ext cx="2469355" cy="266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eaLnBrk="0" hangingPunct="0">
              <a:tabLst>
                <a:tab pos="914400" algn="l"/>
                <a:tab pos="1828800" algn="l"/>
              </a:tabLst>
            </a:pPr>
            <a:r>
              <a:rPr lang="en-US" i="1" dirty="0" smtClean="0">
                <a:solidFill>
                  <a:srgbClr val="000000"/>
                </a:solidFill>
                <a:latin typeface="Arial" charset="0"/>
              </a:rPr>
              <a:t>A	B	C</a:t>
            </a:r>
            <a:endParaRPr lang="en-US" i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" name="Text Box 31"/>
          <p:cNvSpPr txBox="1">
            <a:spLocks noChangeArrowheads="1"/>
          </p:cNvSpPr>
          <p:nvPr/>
        </p:nvSpPr>
        <p:spPr bwMode="auto">
          <a:xfrm>
            <a:off x="4100786" y="4559171"/>
            <a:ext cx="3019681" cy="35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eaLnBrk="0" hangingPunct="0">
              <a:tabLst>
                <a:tab pos="1262063" algn="l"/>
                <a:tab pos="2455863" algn="l"/>
              </a:tabLst>
            </a:pPr>
            <a:r>
              <a:rPr lang="en-US" dirty="0" smtClean="0">
                <a:solidFill>
                  <a:srgbClr val="FFFFFF"/>
                </a:solidFill>
                <a:latin typeface="Arial" charset="0"/>
              </a:rPr>
              <a:t>A	B	C     </a:t>
            </a:r>
            <a:endParaRPr lang="en-US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91911" y="5729644"/>
            <a:ext cx="762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strike="sngStrike" dirty="0"/>
              <a:t>True</a:t>
            </a:r>
            <a:r>
              <a:rPr lang="en-US" sz="2800" dirty="0"/>
              <a:t>/</a:t>
            </a:r>
            <a:r>
              <a:rPr lang="en-US" sz="3600" b="1" dirty="0"/>
              <a:t>False</a:t>
            </a:r>
            <a:r>
              <a:rPr lang="en-US" sz="2800" dirty="0"/>
              <a:t>: Our genes are arranged as operons</a:t>
            </a:r>
          </a:p>
        </p:txBody>
      </p:sp>
    </p:spTree>
    <p:extLst>
      <p:ext uri="{BB962C8B-B14F-4D97-AF65-F5344CB8AC3E}">
        <p14:creationId xmlns:p14="http://schemas.microsoft.com/office/powerpoint/2010/main" val="365998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Today, we’ll be answering and analyzing real AP biology multiple choice exam questions on </a:t>
            </a:r>
            <a:r>
              <a:rPr lang="en-US" dirty="0" smtClean="0"/>
              <a:t>DNA </a:t>
            </a:r>
            <a:r>
              <a:rPr lang="en-US" dirty="0" smtClean="0"/>
              <a:t>(Ch. </a:t>
            </a:r>
            <a:r>
              <a:rPr lang="en-US" dirty="0" smtClean="0"/>
              <a:t>16</a:t>
            </a:r>
            <a:r>
              <a:rPr lang="en-US" dirty="0" smtClean="0"/>
              <a:t>.1-16.3), Gene Expression (Ch</a:t>
            </a:r>
            <a:r>
              <a:rPr lang="en-US" dirty="0"/>
              <a:t>. </a:t>
            </a:r>
            <a:r>
              <a:rPr lang="en-US" dirty="0" smtClean="0"/>
              <a:t>17.1-17.4), </a:t>
            </a:r>
            <a:r>
              <a:rPr lang="en-US" dirty="0" smtClean="0"/>
              <a:t>and </a:t>
            </a:r>
            <a:r>
              <a:rPr lang="en-US" dirty="0" smtClean="0"/>
              <a:t>Gene Regulation (Ch</a:t>
            </a:r>
            <a:r>
              <a:rPr lang="en-US" dirty="0" smtClean="0"/>
              <a:t>. </a:t>
            </a:r>
            <a:r>
              <a:rPr lang="en-US" dirty="0" smtClean="0"/>
              <a:t>18.1-18.4). </a:t>
            </a:r>
            <a:endParaRPr lang="en-US" dirty="0" smtClean="0"/>
          </a:p>
          <a:p>
            <a:pPr lvl="1"/>
            <a:r>
              <a:rPr lang="en-US" dirty="0" smtClean="0"/>
              <a:t>I will walk us through questions 1-3.</a:t>
            </a:r>
          </a:p>
          <a:p>
            <a:pPr lvl="1"/>
            <a:r>
              <a:rPr lang="en-US" dirty="0" smtClean="0"/>
              <a:t>We will complete questions 4-8 as a class in groups.</a:t>
            </a:r>
          </a:p>
          <a:p>
            <a:pPr lvl="1"/>
            <a:r>
              <a:rPr lang="en-US" dirty="0" smtClean="0"/>
              <a:t>You will complete questions </a:t>
            </a:r>
            <a:r>
              <a:rPr lang="en-US" dirty="0" smtClean="0"/>
              <a:t>9-20 </a:t>
            </a:r>
            <a:r>
              <a:rPr lang="en-US" dirty="0" smtClean="0"/>
              <a:t>independently using the strategies learned today.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825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Bloom’s taxonomy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Levels of Questions</a:t>
            </a:r>
          </a:p>
          <a:p>
            <a:pPr lvl="1"/>
            <a:r>
              <a:rPr lang="en-US" dirty="0" smtClean="0"/>
              <a:t>Level 1: Knowledge/comprehension</a:t>
            </a:r>
          </a:p>
          <a:p>
            <a:pPr lvl="1"/>
            <a:r>
              <a:rPr lang="en-US" dirty="0" smtClean="0"/>
              <a:t>Level 2: Application/analysis</a:t>
            </a:r>
          </a:p>
          <a:p>
            <a:pPr lvl="1"/>
            <a:r>
              <a:rPr lang="en-US" dirty="0" smtClean="0"/>
              <a:t>Level 3: Synthesis/evaluation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33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/>
              <a:t>his transformation experiments, what did Griffith observe?</a:t>
            </a:r>
          </a:p>
          <a:p>
            <a:pPr marL="0" indent="0">
              <a:buNone/>
            </a:pPr>
            <a:r>
              <a:rPr lang="en-US" dirty="0"/>
              <a:t>A) Mixing a heat-killed pathogenic strain of bacteria with a living nonpathogenic strain can convert some of the living cells into the pathogenic form.</a:t>
            </a:r>
          </a:p>
          <a:p>
            <a:pPr marL="0" indent="0">
              <a:buNone/>
            </a:pPr>
            <a:r>
              <a:rPr lang="en-US" dirty="0"/>
              <a:t>B) Mixing a heat-killed nonpathogenic strain of bacteria with a living pathogenic strain makes the pathogenic strain nonpathogenic.</a:t>
            </a:r>
          </a:p>
          <a:p>
            <a:pPr marL="0" indent="0">
              <a:buNone/>
            </a:pPr>
            <a:r>
              <a:rPr lang="en-US" dirty="0"/>
              <a:t>C) Infecting mice with nonpathogenic strains of bacteria makes them resistant to pathogenic strains.</a:t>
            </a:r>
          </a:p>
          <a:p>
            <a:pPr marL="0" indent="0">
              <a:buNone/>
            </a:pPr>
            <a:r>
              <a:rPr lang="en-US" dirty="0"/>
              <a:t>D) Mice infected with a pathogenic strain of bacteria can spread the infection to other mice.</a:t>
            </a:r>
          </a:p>
          <a:p>
            <a:pPr marL="0" indent="0">
              <a:buNone/>
            </a:pPr>
            <a:r>
              <a:rPr lang="en-US" dirty="0" smtClean="0"/>
              <a:t>Bloom's </a:t>
            </a:r>
            <a:r>
              <a:rPr lang="en-US" dirty="0"/>
              <a:t>Taxonomy:  Knowledge/Comprehension</a:t>
            </a:r>
          </a:p>
          <a:p>
            <a:pPr marL="0" indent="0">
              <a:buNone/>
            </a:pPr>
            <a:r>
              <a:rPr lang="en-US" dirty="0"/>
              <a:t>Section:  16.1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941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/>
              <a:t>his transformation experiments, what did Griffith observe?</a:t>
            </a:r>
          </a:p>
          <a:p>
            <a:pPr marL="0" indent="0">
              <a:buNone/>
            </a:pPr>
            <a:r>
              <a:rPr lang="en-US" b="1" dirty="0"/>
              <a:t>A) Mixing a heat-killed pathogenic strain of bacteria with a living nonpathogenic strain can convert some of the living cells into the pathogenic form.</a:t>
            </a:r>
          </a:p>
          <a:p>
            <a:pPr marL="0" indent="0">
              <a:buNone/>
            </a:pPr>
            <a:r>
              <a:rPr lang="en-US" dirty="0"/>
              <a:t>B) Mixing a heat-killed nonpathogenic strain of bacteria with a living pathogenic strain makes the pathogenic strain nonpathogenic.</a:t>
            </a:r>
          </a:p>
          <a:p>
            <a:pPr marL="0" indent="0">
              <a:buNone/>
            </a:pPr>
            <a:r>
              <a:rPr lang="en-US" dirty="0"/>
              <a:t>C) Infecting mice with nonpathogenic strains of bacteria makes them resistant to pathogenic strains.</a:t>
            </a:r>
          </a:p>
          <a:p>
            <a:pPr marL="0" indent="0">
              <a:buNone/>
            </a:pPr>
            <a:r>
              <a:rPr lang="en-US" dirty="0"/>
              <a:t>D) Mice infected with a pathogenic strain of bacteria can spread the infection to other mice.</a:t>
            </a:r>
          </a:p>
          <a:p>
            <a:pPr marL="0" indent="0">
              <a:buNone/>
            </a:pPr>
            <a:r>
              <a:rPr lang="en-US" dirty="0" smtClean="0"/>
              <a:t>Bloom's </a:t>
            </a:r>
            <a:r>
              <a:rPr lang="en-US" dirty="0"/>
              <a:t>Taxonomy:  Knowledge/Comprehension</a:t>
            </a:r>
          </a:p>
          <a:p>
            <a:pPr marL="0" indent="0">
              <a:buNone/>
            </a:pPr>
            <a:r>
              <a:rPr lang="en-US" dirty="0"/>
              <a:t>Section:  16.1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85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4343400" cy="437038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4500" dirty="0" smtClean="0"/>
              <a:t>A </a:t>
            </a:r>
            <a:r>
              <a:rPr lang="en-US" sz="4500" dirty="0"/>
              <a:t>possible sequence of nucleotides in the template strand of DNA that would code for the polypeptide sequence </a:t>
            </a:r>
            <a:r>
              <a:rPr lang="en-US" sz="4500" dirty="0" err="1"/>
              <a:t>phe-leu-ile-val</a:t>
            </a:r>
            <a:r>
              <a:rPr lang="en-US" sz="4500" dirty="0"/>
              <a:t> would be _____.</a:t>
            </a:r>
          </a:p>
          <a:p>
            <a:pPr marL="0" indent="0">
              <a:buNone/>
            </a:pPr>
            <a:r>
              <a:rPr lang="en-US" sz="4500" dirty="0"/>
              <a:t>A) </a:t>
            </a:r>
            <a:r>
              <a:rPr lang="en-US" sz="4500" dirty="0" smtClean="0"/>
              <a:t>5’—TTG-CTA-CAG-TAG—3’  </a:t>
            </a:r>
            <a:endParaRPr lang="en-US" sz="4500" dirty="0"/>
          </a:p>
          <a:p>
            <a:pPr marL="0" indent="0">
              <a:buNone/>
            </a:pPr>
            <a:r>
              <a:rPr lang="en-US" sz="4500" dirty="0"/>
              <a:t>B) </a:t>
            </a:r>
            <a:r>
              <a:rPr lang="en-US" sz="4500" dirty="0"/>
              <a:t>5</a:t>
            </a:r>
            <a:r>
              <a:rPr lang="en-US" sz="4500" dirty="0" smtClean="0"/>
              <a:t>’—AUG-CTG-CAG-TAT</a:t>
            </a:r>
            <a:r>
              <a:rPr lang="en-US" sz="4500" dirty="0"/>
              <a:t>—3’ </a:t>
            </a:r>
            <a:r>
              <a:rPr lang="en-US" sz="4500" dirty="0" smtClean="0"/>
              <a:t>  </a:t>
            </a:r>
            <a:endParaRPr lang="en-US" sz="4500" dirty="0"/>
          </a:p>
          <a:p>
            <a:pPr marL="0" indent="0">
              <a:buNone/>
            </a:pPr>
            <a:r>
              <a:rPr lang="en-US" sz="4500" dirty="0"/>
              <a:t>C) </a:t>
            </a:r>
            <a:r>
              <a:rPr lang="en-US" sz="4500" dirty="0" smtClean="0"/>
              <a:t>3’—AAA-AAT-ATA-ACA—5’   </a:t>
            </a:r>
            <a:endParaRPr lang="en-US" sz="4500" dirty="0"/>
          </a:p>
          <a:p>
            <a:pPr marL="0" indent="0">
              <a:buNone/>
            </a:pPr>
            <a:r>
              <a:rPr lang="en-US" sz="4500" dirty="0"/>
              <a:t>D) </a:t>
            </a:r>
            <a:r>
              <a:rPr lang="en-US" sz="4500" dirty="0" smtClean="0"/>
              <a:t>3’—AAA-GAA-TAA-CAA —5’  </a:t>
            </a:r>
            <a:endParaRPr lang="en-US" sz="4500" dirty="0"/>
          </a:p>
          <a:p>
            <a:pPr marL="0" indent="0">
              <a:buNone/>
            </a:pPr>
            <a:r>
              <a:rPr lang="en-US" sz="4500" dirty="0" smtClean="0"/>
              <a:t>Bloom's </a:t>
            </a:r>
            <a:r>
              <a:rPr lang="en-US" sz="4500" dirty="0"/>
              <a:t>Taxonomy:  Application/Analysis</a:t>
            </a:r>
          </a:p>
          <a:p>
            <a:pPr marL="0" indent="0">
              <a:buNone/>
            </a:pPr>
            <a:r>
              <a:rPr lang="en-US" sz="4500" dirty="0"/>
              <a:t>Section:  17.1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447800"/>
            <a:ext cx="4192588" cy="437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526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4343400" cy="42672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4500" dirty="0" smtClean="0"/>
              <a:t>A </a:t>
            </a:r>
            <a:r>
              <a:rPr lang="en-US" sz="4500" dirty="0"/>
              <a:t>possible sequence of nucleotides in the template strand of DNA that would code for the polypeptide sequence </a:t>
            </a:r>
            <a:r>
              <a:rPr lang="en-US" sz="4500" dirty="0" err="1"/>
              <a:t>phe-leu-ile-val</a:t>
            </a:r>
            <a:r>
              <a:rPr lang="en-US" sz="4500" dirty="0"/>
              <a:t> would be _____.</a:t>
            </a:r>
          </a:p>
          <a:p>
            <a:pPr marL="0" indent="0">
              <a:buNone/>
            </a:pPr>
            <a:r>
              <a:rPr lang="en-US" sz="4500" dirty="0"/>
              <a:t>A) </a:t>
            </a:r>
            <a:r>
              <a:rPr lang="en-US" sz="4500" dirty="0" smtClean="0"/>
              <a:t>5’—TTG-CTA-CAG-TAG—3’  </a:t>
            </a:r>
            <a:endParaRPr lang="en-US" sz="4500" dirty="0"/>
          </a:p>
          <a:p>
            <a:pPr marL="0" indent="0">
              <a:buNone/>
            </a:pPr>
            <a:r>
              <a:rPr lang="en-US" sz="4500" dirty="0"/>
              <a:t>B) </a:t>
            </a:r>
            <a:r>
              <a:rPr lang="en-US" sz="4500" dirty="0"/>
              <a:t>5</a:t>
            </a:r>
            <a:r>
              <a:rPr lang="en-US" sz="4500" dirty="0" smtClean="0"/>
              <a:t>’—AUG-CTG-CAG-TAT</a:t>
            </a:r>
            <a:r>
              <a:rPr lang="en-US" sz="4500" dirty="0"/>
              <a:t>—3’ </a:t>
            </a:r>
            <a:r>
              <a:rPr lang="en-US" sz="4500" dirty="0" smtClean="0"/>
              <a:t>  </a:t>
            </a:r>
            <a:endParaRPr lang="en-US" sz="4500" dirty="0"/>
          </a:p>
          <a:p>
            <a:pPr marL="0" indent="0">
              <a:buNone/>
            </a:pPr>
            <a:r>
              <a:rPr lang="en-US" sz="4500" dirty="0"/>
              <a:t>C) </a:t>
            </a:r>
            <a:r>
              <a:rPr lang="en-US" sz="4500" dirty="0" smtClean="0"/>
              <a:t>3’—AAA-AAT-ATA-ACA—5’   </a:t>
            </a:r>
            <a:endParaRPr lang="en-US" sz="4500" dirty="0"/>
          </a:p>
          <a:p>
            <a:pPr marL="0" indent="0">
              <a:buNone/>
            </a:pPr>
            <a:r>
              <a:rPr lang="en-US" sz="4500" b="1" dirty="0"/>
              <a:t>D) </a:t>
            </a:r>
            <a:r>
              <a:rPr lang="en-US" sz="4500" b="1" dirty="0" smtClean="0"/>
              <a:t>3’—AAA-GAA-TAA-CAA —5’  </a:t>
            </a:r>
            <a:endParaRPr lang="en-US" sz="4500" b="1" dirty="0"/>
          </a:p>
          <a:p>
            <a:pPr marL="0" indent="0">
              <a:buNone/>
            </a:pPr>
            <a:r>
              <a:rPr lang="en-US" sz="4500" dirty="0" smtClean="0"/>
              <a:t>Bloom's </a:t>
            </a:r>
            <a:r>
              <a:rPr lang="en-US" sz="4500" dirty="0"/>
              <a:t>Taxonomy:  Application/Analysis</a:t>
            </a:r>
          </a:p>
          <a:p>
            <a:pPr marL="0" indent="0">
              <a:buNone/>
            </a:pPr>
            <a:r>
              <a:rPr lang="en-US" sz="4500" dirty="0"/>
              <a:t>Section:  17.1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447800"/>
            <a:ext cx="4192588" cy="437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463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545</TotalTime>
  <Words>1540</Words>
  <Application>Microsoft Office PowerPoint</Application>
  <PresentationFormat>On-screen Show (4:3)</PresentationFormat>
  <Paragraphs>185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AP Biology – Ch. 16+17+18 –  DNA + Gene Expression + Gene Regulation</vt:lpstr>
      <vt:lpstr>Do Now</vt:lpstr>
      <vt:lpstr>Figure 18.UN06</vt:lpstr>
      <vt:lpstr>Overview</vt:lpstr>
      <vt:lpstr>Bloom’s taxonomy</vt:lpstr>
      <vt:lpstr>Question 1</vt:lpstr>
      <vt:lpstr>Question 1</vt:lpstr>
      <vt:lpstr>Question 2</vt:lpstr>
      <vt:lpstr>Question 2</vt:lpstr>
      <vt:lpstr>Question 3</vt:lpstr>
      <vt:lpstr>Question 3</vt:lpstr>
      <vt:lpstr>For the next 5 questions…</vt:lpstr>
      <vt:lpstr>Question 4</vt:lpstr>
      <vt:lpstr>Question 4</vt:lpstr>
      <vt:lpstr>Question 5</vt:lpstr>
      <vt:lpstr>Question 5</vt:lpstr>
      <vt:lpstr>Question 6</vt:lpstr>
      <vt:lpstr>Question 6</vt:lpstr>
      <vt:lpstr>Question 7</vt:lpstr>
      <vt:lpstr>Question 7</vt:lpstr>
      <vt:lpstr>Question 8</vt:lpstr>
      <vt:lpstr>Question 8</vt:lpstr>
      <vt:lpstr>Questions 9-20</vt:lpstr>
      <vt:lpstr>Questions 9-20 Answers</vt:lpstr>
      <vt:lpstr>Exit Ticket</vt:lpstr>
    </vt:vector>
  </TitlesOfParts>
  <Company>epsd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Biology – Ch. 8 – Metabolism</dc:title>
  <dc:creator>Crystal DiCosmo-Ponticello</dc:creator>
  <cp:lastModifiedBy>Crystal DiCosmo-Ponticello</cp:lastModifiedBy>
  <cp:revision>43</cp:revision>
  <dcterms:created xsi:type="dcterms:W3CDTF">2016-09-27T15:59:56Z</dcterms:created>
  <dcterms:modified xsi:type="dcterms:W3CDTF">2016-12-08T15:51:07Z</dcterms:modified>
</cp:coreProperties>
</file>