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slideLayouts/slideLayout24.xml" ContentType="application/vnd.openxmlformats-officedocument.presentationml.slideLayout+xml"/>
  <Override PartName="/ppt/theme/theme20.xml" ContentType="application/vnd.openxmlformats-officedocument.theme+xml"/>
  <Override PartName="/ppt/slideLayouts/slideLayout25.xml" ContentType="application/vnd.openxmlformats-officedocument.presentationml.slideLayout+xml"/>
  <Override PartName="/ppt/theme/theme21.xml" ContentType="application/vnd.openxmlformats-officedocument.theme+xml"/>
  <Override PartName="/ppt/slideLayouts/slideLayout26.xml" ContentType="application/vnd.openxmlformats-officedocument.presentationml.slideLayout+xml"/>
  <Override PartName="/ppt/theme/theme22.xml" ContentType="application/vnd.openxmlformats-officedocument.theme+xml"/>
  <Override PartName="/ppt/slideLayouts/slideLayout27.xml" ContentType="application/vnd.openxmlformats-officedocument.presentationml.slideLayout+xml"/>
  <Override PartName="/ppt/theme/theme23.xml" ContentType="application/vnd.openxmlformats-officedocument.theme+xml"/>
  <Override PartName="/ppt/slideLayouts/slideLayout28.xml" ContentType="application/vnd.openxmlformats-officedocument.presentationml.slideLayout+xml"/>
  <Override PartName="/ppt/theme/theme24.xml" ContentType="application/vnd.openxmlformats-officedocument.theme+xml"/>
  <Override PartName="/ppt/slideLayouts/slideLayout29.xml" ContentType="application/vnd.openxmlformats-officedocument.presentationml.slideLayout+xml"/>
  <Override PartName="/ppt/theme/theme25.xml" ContentType="application/vnd.openxmlformats-officedocument.theme+xml"/>
  <Override PartName="/ppt/slideLayouts/slideLayout30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720" r:id="rId2"/>
    <p:sldMasterId id="2147483758" r:id="rId3"/>
    <p:sldMasterId id="2147483760" r:id="rId4"/>
    <p:sldMasterId id="2147483768" r:id="rId5"/>
    <p:sldMasterId id="2147483770" r:id="rId6"/>
    <p:sldMasterId id="2147483772" r:id="rId7"/>
    <p:sldMasterId id="2147483774" r:id="rId8"/>
    <p:sldMasterId id="2147483776" r:id="rId9"/>
    <p:sldMasterId id="2147483778" r:id="rId10"/>
    <p:sldMasterId id="2147483780" r:id="rId11"/>
    <p:sldMasterId id="2147483786" r:id="rId12"/>
    <p:sldMasterId id="2147483788" r:id="rId13"/>
    <p:sldMasterId id="2147483794" r:id="rId14"/>
    <p:sldMasterId id="2147483796" r:id="rId15"/>
    <p:sldMasterId id="2147483798" r:id="rId16"/>
    <p:sldMasterId id="2147483804" r:id="rId17"/>
    <p:sldMasterId id="2147483806" r:id="rId18"/>
    <p:sldMasterId id="2147483808" r:id="rId19"/>
    <p:sldMasterId id="2147483810" r:id="rId20"/>
    <p:sldMasterId id="2147483812" r:id="rId21"/>
    <p:sldMasterId id="2147483814" r:id="rId22"/>
    <p:sldMasterId id="2147483816" r:id="rId23"/>
    <p:sldMasterId id="2147483818" r:id="rId24"/>
    <p:sldMasterId id="2147483820" r:id="rId25"/>
    <p:sldMasterId id="2147483878" r:id="rId26"/>
  </p:sldMasterIdLst>
  <p:notesMasterIdLst>
    <p:notesMasterId r:id="rId121"/>
  </p:notesMasterIdLst>
  <p:handoutMasterIdLst>
    <p:handoutMasterId r:id="rId122"/>
  </p:handoutMasterIdLst>
  <p:sldIdLst>
    <p:sldId id="256" r:id="rId27"/>
    <p:sldId id="450" r:id="rId28"/>
    <p:sldId id="300" r:id="rId29"/>
    <p:sldId id="451" r:id="rId30"/>
    <p:sldId id="452" r:id="rId31"/>
    <p:sldId id="305" r:id="rId32"/>
    <p:sldId id="302" r:id="rId33"/>
    <p:sldId id="310" r:id="rId34"/>
    <p:sldId id="311" r:id="rId35"/>
    <p:sldId id="312" r:id="rId36"/>
    <p:sldId id="386" r:id="rId37"/>
    <p:sldId id="453" r:id="rId38"/>
    <p:sldId id="456" r:id="rId39"/>
    <p:sldId id="315" r:id="rId40"/>
    <p:sldId id="454" r:id="rId41"/>
    <p:sldId id="387" r:id="rId42"/>
    <p:sldId id="316" r:id="rId43"/>
    <p:sldId id="474" r:id="rId44"/>
    <p:sldId id="475" r:id="rId45"/>
    <p:sldId id="477" r:id="rId46"/>
    <p:sldId id="476" r:id="rId47"/>
    <p:sldId id="470" r:id="rId48"/>
    <p:sldId id="471" r:id="rId49"/>
    <p:sldId id="472" r:id="rId50"/>
    <p:sldId id="473" r:id="rId51"/>
    <p:sldId id="455" r:id="rId52"/>
    <p:sldId id="468" r:id="rId53"/>
    <p:sldId id="318" r:id="rId54"/>
    <p:sldId id="319" r:id="rId55"/>
    <p:sldId id="317" r:id="rId56"/>
    <p:sldId id="321" r:id="rId57"/>
    <p:sldId id="394" r:id="rId58"/>
    <p:sldId id="478" r:id="rId59"/>
    <p:sldId id="479" r:id="rId60"/>
    <p:sldId id="322" r:id="rId61"/>
    <p:sldId id="395" r:id="rId62"/>
    <p:sldId id="323" r:id="rId63"/>
    <p:sldId id="391" r:id="rId64"/>
    <p:sldId id="392" r:id="rId65"/>
    <p:sldId id="393" r:id="rId66"/>
    <p:sldId id="457" r:id="rId67"/>
    <p:sldId id="324" r:id="rId68"/>
    <p:sldId id="325" r:id="rId69"/>
    <p:sldId id="396" r:id="rId70"/>
    <p:sldId id="480" r:id="rId71"/>
    <p:sldId id="481" r:id="rId72"/>
    <p:sldId id="326" r:id="rId73"/>
    <p:sldId id="467" r:id="rId74"/>
    <p:sldId id="397" r:id="rId75"/>
    <p:sldId id="482" r:id="rId76"/>
    <p:sldId id="458" r:id="rId77"/>
    <p:sldId id="469" r:id="rId78"/>
    <p:sldId id="332" r:id="rId79"/>
    <p:sldId id="333" r:id="rId80"/>
    <p:sldId id="400" r:id="rId81"/>
    <p:sldId id="334" r:id="rId82"/>
    <p:sldId id="401" r:id="rId83"/>
    <p:sldId id="483" r:id="rId84"/>
    <p:sldId id="337" r:id="rId85"/>
    <p:sldId id="404" r:id="rId86"/>
    <p:sldId id="405" r:id="rId87"/>
    <p:sldId id="406" r:id="rId88"/>
    <p:sldId id="484" r:id="rId89"/>
    <p:sldId id="338" r:id="rId90"/>
    <p:sldId id="409" r:id="rId91"/>
    <p:sldId id="339" r:id="rId92"/>
    <p:sldId id="410" r:id="rId93"/>
    <p:sldId id="342" r:id="rId94"/>
    <p:sldId id="341" r:id="rId95"/>
    <p:sldId id="411" r:id="rId96"/>
    <p:sldId id="485" r:id="rId97"/>
    <p:sldId id="340" r:id="rId98"/>
    <p:sldId id="412" r:id="rId99"/>
    <p:sldId id="413" r:id="rId100"/>
    <p:sldId id="414" r:id="rId101"/>
    <p:sldId id="343" r:id="rId102"/>
    <p:sldId id="415" r:id="rId103"/>
    <p:sldId id="416" r:id="rId104"/>
    <p:sldId id="417" r:id="rId105"/>
    <p:sldId id="486" r:id="rId106"/>
    <p:sldId id="344" r:id="rId107"/>
    <p:sldId id="466" r:id="rId108"/>
    <p:sldId id="358" r:id="rId109"/>
    <p:sldId id="488" r:id="rId110"/>
    <p:sldId id="489" r:id="rId111"/>
    <p:sldId id="446" r:id="rId112"/>
    <p:sldId id="487" r:id="rId113"/>
    <p:sldId id="459" r:id="rId114"/>
    <p:sldId id="460" r:id="rId115"/>
    <p:sldId id="461" r:id="rId116"/>
    <p:sldId id="462" r:id="rId117"/>
    <p:sldId id="463" r:id="rId118"/>
    <p:sldId id="464" r:id="rId119"/>
    <p:sldId id="465" r:id="rId120"/>
  </p:sldIdLst>
  <p:sldSz cx="9144000" cy="6858000" type="screen4x3"/>
  <p:notesSz cx="6858000" cy="9144000"/>
  <p:custDataLst>
    <p:tags r:id="rId1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1">
          <p15:clr>
            <a:srgbClr val="A4A3A4"/>
          </p15:clr>
        </p15:guide>
        <p15:guide id="2" orient="horz" pos="2168">
          <p15:clr>
            <a:srgbClr val="A4A3A4"/>
          </p15:clr>
        </p15:guide>
        <p15:guide id="3" pos="2883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0" autoAdjust="0"/>
    <p:restoredTop sz="94482" autoAdjust="0"/>
  </p:normalViewPr>
  <p:slideViewPr>
    <p:cSldViewPr snapToGrid="0" showGuides="1">
      <p:cViewPr>
        <p:scale>
          <a:sx n="76" d="100"/>
          <a:sy n="76" d="100"/>
        </p:scale>
        <p:origin x="-2488" y="-944"/>
      </p:cViewPr>
      <p:guideLst>
        <p:guide orient="horz" pos="1291"/>
        <p:guide orient="horz" pos="2168"/>
        <p:guide pos="2883"/>
        <p:guide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34.xml"/><Relationship Id="rId61" Type="http://schemas.openxmlformats.org/officeDocument/2006/relationships/slide" Target="slides/slide35.xml"/><Relationship Id="rId62" Type="http://schemas.openxmlformats.org/officeDocument/2006/relationships/slide" Target="slides/slide36.xml"/><Relationship Id="rId63" Type="http://schemas.openxmlformats.org/officeDocument/2006/relationships/slide" Target="slides/slide37.xml"/><Relationship Id="rId64" Type="http://schemas.openxmlformats.org/officeDocument/2006/relationships/slide" Target="slides/slide38.xml"/><Relationship Id="rId65" Type="http://schemas.openxmlformats.org/officeDocument/2006/relationships/slide" Target="slides/slide39.xml"/><Relationship Id="rId66" Type="http://schemas.openxmlformats.org/officeDocument/2006/relationships/slide" Target="slides/slide40.xml"/><Relationship Id="rId67" Type="http://schemas.openxmlformats.org/officeDocument/2006/relationships/slide" Target="slides/slide41.xml"/><Relationship Id="rId68" Type="http://schemas.openxmlformats.org/officeDocument/2006/relationships/slide" Target="slides/slide42.xml"/><Relationship Id="rId69" Type="http://schemas.openxmlformats.org/officeDocument/2006/relationships/slide" Target="slides/slide43.xml"/><Relationship Id="rId120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122" Type="http://schemas.openxmlformats.org/officeDocument/2006/relationships/handoutMaster" Target="handoutMasters/handoutMaster1.xml"/><Relationship Id="rId123" Type="http://schemas.openxmlformats.org/officeDocument/2006/relationships/printerSettings" Target="printerSettings/printerSettings1.bin"/><Relationship Id="rId124" Type="http://schemas.openxmlformats.org/officeDocument/2006/relationships/tags" Target="tags/tag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14.xml"/><Relationship Id="rId41" Type="http://schemas.openxmlformats.org/officeDocument/2006/relationships/slide" Target="slides/slide15.xml"/><Relationship Id="rId42" Type="http://schemas.openxmlformats.org/officeDocument/2006/relationships/slide" Target="slides/slide16.xml"/><Relationship Id="rId90" Type="http://schemas.openxmlformats.org/officeDocument/2006/relationships/slide" Target="slides/slide64.xml"/><Relationship Id="rId91" Type="http://schemas.openxmlformats.org/officeDocument/2006/relationships/slide" Target="slides/slide65.xml"/><Relationship Id="rId92" Type="http://schemas.openxmlformats.org/officeDocument/2006/relationships/slide" Target="slides/slide66.xml"/><Relationship Id="rId93" Type="http://schemas.openxmlformats.org/officeDocument/2006/relationships/slide" Target="slides/slide67.xml"/><Relationship Id="rId94" Type="http://schemas.openxmlformats.org/officeDocument/2006/relationships/slide" Target="slides/slide68.xml"/><Relationship Id="rId95" Type="http://schemas.openxmlformats.org/officeDocument/2006/relationships/slide" Target="slides/slide69.xml"/><Relationship Id="rId96" Type="http://schemas.openxmlformats.org/officeDocument/2006/relationships/slide" Target="slides/slide70.xml"/><Relationship Id="rId101" Type="http://schemas.openxmlformats.org/officeDocument/2006/relationships/slide" Target="slides/slide75.xml"/><Relationship Id="rId102" Type="http://schemas.openxmlformats.org/officeDocument/2006/relationships/slide" Target="slides/slide76.xml"/><Relationship Id="rId103" Type="http://schemas.openxmlformats.org/officeDocument/2006/relationships/slide" Target="slides/slide77.xml"/><Relationship Id="rId104" Type="http://schemas.openxmlformats.org/officeDocument/2006/relationships/slide" Target="slides/slide78.xml"/><Relationship Id="rId105" Type="http://schemas.openxmlformats.org/officeDocument/2006/relationships/slide" Target="slides/slide79.xml"/><Relationship Id="rId106" Type="http://schemas.openxmlformats.org/officeDocument/2006/relationships/slide" Target="slides/slide80.xml"/><Relationship Id="rId107" Type="http://schemas.openxmlformats.org/officeDocument/2006/relationships/slide" Target="slides/slide81.xml"/><Relationship Id="rId108" Type="http://schemas.openxmlformats.org/officeDocument/2006/relationships/slide" Target="slides/slide82.xml"/><Relationship Id="rId109" Type="http://schemas.openxmlformats.org/officeDocument/2006/relationships/slide" Target="slides/slide83.xml"/><Relationship Id="rId97" Type="http://schemas.openxmlformats.org/officeDocument/2006/relationships/slide" Target="slides/slide71.xml"/><Relationship Id="rId98" Type="http://schemas.openxmlformats.org/officeDocument/2006/relationships/slide" Target="slides/slide72.xml"/><Relationship Id="rId99" Type="http://schemas.openxmlformats.org/officeDocument/2006/relationships/slide" Target="slides/slide73.xml"/><Relationship Id="rId43" Type="http://schemas.openxmlformats.org/officeDocument/2006/relationships/slide" Target="slides/slide17.xml"/><Relationship Id="rId44" Type="http://schemas.openxmlformats.org/officeDocument/2006/relationships/slide" Target="slides/slide18.xml"/><Relationship Id="rId45" Type="http://schemas.openxmlformats.org/officeDocument/2006/relationships/slide" Target="slides/slide19.xml"/><Relationship Id="rId46" Type="http://schemas.openxmlformats.org/officeDocument/2006/relationships/slide" Target="slides/slide20.xml"/><Relationship Id="rId47" Type="http://schemas.openxmlformats.org/officeDocument/2006/relationships/slide" Target="slides/slide21.xml"/><Relationship Id="rId48" Type="http://schemas.openxmlformats.org/officeDocument/2006/relationships/slide" Target="slides/slide22.xml"/><Relationship Id="rId49" Type="http://schemas.openxmlformats.org/officeDocument/2006/relationships/slide" Target="slides/slide23.xml"/><Relationship Id="rId100" Type="http://schemas.openxmlformats.org/officeDocument/2006/relationships/slide" Target="slides/slide7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44.xml"/><Relationship Id="rId71" Type="http://schemas.openxmlformats.org/officeDocument/2006/relationships/slide" Target="slides/slide45.xml"/><Relationship Id="rId72" Type="http://schemas.openxmlformats.org/officeDocument/2006/relationships/slide" Target="slides/slide46.xml"/><Relationship Id="rId73" Type="http://schemas.openxmlformats.org/officeDocument/2006/relationships/slide" Target="slides/slide47.xml"/><Relationship Id="rId74" Type="http://schemas.openxmlformats.org/officeDocument/2006/relationships/slide" Target="slides/slide48.xml"/><Relationship Id="rId75" Type="http://schemas.openxmlformats.org/officeDocument/2006/relationships/slide" Target="slides/slide49.xml"/><Relationship Id="rId76" Type="http://schemas.openxmlformats.org/officeDocument/2006/relationships/slide" Target="slides/slide50.xml"/><Relationship Id="rId77" Type="http://schemas.openxmlformats.org/officeDocument/2006/relationships/slide" Target="slides/slide51.xml"/><Relationship Id="rId78" Type="http://schemas.openxmlformats.org/officeDocument/2006/relationships/slide" Target="slides/slide52.xml"/><Relationship Id="rId79" Type="http://schemas.openxmlformats.org/officeDocument/2006/relationships/slide" Target="slides/slide53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24.xml"/><Relationship Id="rId51" Type="http://schemas.openxmlformats.org/officeDocument/2006/relationships/slide" Target="slides/slide25.xml"/><Relationship Id="rId52" Type="http://schemas.openxmlformats.org/officeDocument/2006/relationships/slide" Target="slides/slide26.xml"/><Relationship Id="rId53" Type="http://schemas.openxmlformats.org/officeDocument/2006/relationships/slide" Target="slides/slide27.xml"/><Relationship Id="rId54" Type="http://schemas.openxmlformats.org/officeDocument/2006/relationships/slide" Target="slides/slide28.xml"/><Relationship Id="rId55" Type="http://schemas.openxmlformats.org/officeDocument/2006/relationships/slide" Target="slides/slide29.xml"/><Relationship Id="rId56" Type="http://schemas.openxmlformats.org/officeDocument/2006/relationships/slide" Target="slides/slide30.xml"/><Relationship Id="rId57" Type="http://schemas.openxmlformats.org/officeDocument/2006/relationships/slide" Target="slides/slide31.xml"/><Relationship Id="rId58" Type="http://schemas.openxmlformats.org/officeDocument/2006/relationships/slide" Target="slides/slide32.xml"/><Relationship Id="rId59" Type="http://schemas.openxmlformats.org/officeDocument/2006/relationships/slide" Target="slides/slide33.xml"/><Relationship Id="rId110" Type="http://schemas.openxmlformats.org/officeDocument/2006/relationships/slide" Target="slides/slide84.xml"/><Relationship Id="rId111" Type="http://schemas.openxmlformats.org/officeDocument/2006/relationships/slide" Target="slides/slide85.xml"/><Relationship Id="rId112" Type="http://schemas.openxmlformats.org/officeDocument/2006/relationships/slide" Target="slides/slide86.xml"/><Relationship Id="rId113" Type="http://schemas.openxmlformats.org/officeDocument/2006/relationships/slide" Target="slides/slide87.xml"/><Relationship Id="rId114" Type="http://schemas.openxmlformats.org/officeDocument/2006/relationships/slide" Target="slides/slide88.xml"/><Relationship Id="rId115" Type="http://schemas.openxmlformats.org/officeDocument/2006/relationships/slide" Target="slides/slide89.xml"/><Relationship Id="rId116" Type="http://schemas.openxmlformats.org/officeDocument/2006/relationships/slide" Target="slides/slide90.xml"/><Relationship Id="rId117" Type="http://schemas.openxmlformats.org/officeDocument/2006/relationships/slide" Target="slides/slide91.xml"/><Relationship Id="rId118" Type="http://schemas.openxmlformats.org/officeDocument/2006/relationships/slide" Target="slides/slide92.xml"/><Relationship Id="rId119" Type="http://schemas.openxmlformats.org/officeDocument/2006/relationships/slide" Target="slides/slide93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slide" Target="slides/slide10.xml"/><Relationship Id="rId37" Type="http://schemas.openxmlformats.org/officeDocument/2006/relationships/slide" Target="slides/slide11.xml"/><Relationship Id="rId38" Type="http://schemas.openxmlformats.org/officeDocument/2006/relationships/slide" Target="slides/slide12.xml"/><Relationship Id="rId39" Type="http://schemas.openxmlformats.org/officeDocument/2006/relationships/slide" Target="slides/slide13.xml"/><Relationship Id="rId80" Type="http://schemas.openxmlformats.org/officeDocument/2006/relationships/slide" Target="slides/slide54.xml"/><Relationship Id="rId81" Type="http://schemas.openxmlformats.org/officeDocument/2006/relationships/slide" Target="slides/slide55.xml"/><Relationship Id="rId82" Type="http://schemas.openxmlformats.org/officeDocument/2006/relationships/slide" Target="slides/slide56.xml"/><Relationship Id="rId83" Type="http://schemas.openxmlformats.org/officeDocument/2006/relationships/slide" Target="slides/slide57.xml"/><Relationship Id="rId84" Type="http://schemas.openxmlformats.org/officeDocument/2006/relationships/slide" Target="slides/slide58.xml"/><Relationship Id="rId85" Type="http://schemas.openxmlformats.org/officeDocument/2006/relationships/slide" Target="slides/slide59.xml"/><Relationship Id="rId86" Type="http://schemas.openxmlformats.org/officeDocument/2006/relationships/slide" Target="slides/slide60.xml"/><Relationship Id="rId87" Type="http://schemas.openxmlformats.org/officeDocument/2006/relationships/slide" Target="slides/slide61.xml"/><Relationship Id="rId88" Type="http://schemas.openxmlformats.org/officeDocument/2006/relationships/slide" Target="slides/slide62.xml"/><Relationship Id="rId89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6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10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17.4 The triplet code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10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17.4 The triplet code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2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21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17.5 The codon table for mRNA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68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the process of transcription, _____.</a:t>
            </a:r>
          </a:p>
          <a:p>
            <a:r>
              <a:rPr lang="en-US" smtClean="0"/>
              <a:t>https://www.polleverywhere.com/multiple_choice_polls/0hH9SKVBZdsQQ2I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69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Codons are part of the molecular structure of _____.</a:t>
            </a:r>
          </a:p>
          <a:p>
            <a:r>
              <a:rPr lang="en-US" smtClean="0"/>
              <a:t>https://www.polleverywhere.com/multiple_choice_polls/tqCF2qdS5WBT9Xu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 How does a single faulty gene result in the dramatic appearance of an albino deer?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7F8318-94F8-4202-B667-31C8B05D126B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828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occurs in prokaryotes but not in eukaryotes?</a:t>
            </a:r>
          </a:p>
          <a:p>
            <a:r>
              <a:rPr lang="en-US" smtClean="0"/>
              <a:t>https://www.polleverywhere.com/multiple_choice_polls/fmoUb19unsOc4DE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does it mean when we say the genetic code is redundant?</a:t>
            </a:r>
          </a:p>
          <a:p>
            <a:r>
              <a:rPr lang="en-US" smtClean="0"/>
              <a:t>https://www.polleverywhere.com/multiple_choice_polls/1klWjYBoEJOKCBL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6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particular triplet of bases in the template strand of DNA is 5' AGT 3'. The corresponding codon for the mRNA transcribed is _____.</a:t>
            </a:r>
          </a:p>
          <a:p>
            <a:r>
              <a:rPr lang="en-US" smtClean="0"/>
              <a:t>https://www.polleverywhere.com/multiple_choice_polls/DMNyZlRcqzYg7yl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9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genetic code is essentially the same for all organisms. From this, one can logically assume which of the following?</a:t>
            </a:r>
          </a:p>
          <a:p>
            <a:r>
              <a:rPr lang="en-US" smtClean="0"/>
              <a:t>https://www.polleverywhere.com/multiple_choice_polls/Li1KXG1wvGJ0MsA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5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possible sequence of nucleotides in the template strand of DNA that would code for the polypeptide sequence phe-leu-ile-val would be _____.</a:t>
            </a:r>
          </a:p>
          <a:p>
            <a:r>
              <a:rPr lang="en-US" smtClean="0"/>
              <a:t>https://www.polleverywhere.com/multiple_choice_polls/FLhA7zgbfqgWoq9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amino acid sequence will be generated, based on the following mRNA codon sequence? 5' AUG-UCU-UCG-UUA-UCC-UUG 3'</a:t>
            </a:r>
          </a:p>
          <a:p>
            <a:r>
              <a:rPr lang="en-US" smtClean="0"/>
              <a:t>https://www.polleverywhere.com/multiple_choice_polls/R0pX1FPD1ZXn2jc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9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1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9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70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9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64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2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71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17.8 The initiation of transcription at a eukaryotic promoter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best describes the significance of the TATA box in eukaryotic promoters?</a:t>
            </a:r>
          </a:p>
          <a:p>
            <a:r>
              <a:rPr lang="en-US" smtClean="0"/>
              <a:t>https://www.polleverywhere.com/multiple_choice_polls/anjKjt1WrH1xzIJ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0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Transcription in eukaryotes requires which of the following in addition to RNA polymerase?</a:t>
            </a:r>
          </a:p>
          <a:p>
            <a:r>
              <a:rPr lang="en-US" smtClean="0"/>
              <a:t>https://www.polleverywhere.com/multiple_choice_polls/NfRZptpeXBdMKq7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70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09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17.9 Transcription elongation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7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17.7-</a:t>
            </a:r>
            <a:r>
              <a:rPr lang="en-US" dirty="0">
                <a:ea typeface="ＭＳ Ｐゴシック" pitchFamily="34" charset="-128"/>
              </a:rPr>
              <a:t>1 The stages of transcription: initiation, elongation, and termination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17.7-</a:t>
            </a:r>
            <a:r>
              <a:rPr lang="en-US" dirty="0">
                <a:ea typeface="ＭＳ Ｐゴシック" pitchFamily="34" charset="-128"/>
              </a:rPr>
              <a:t>2 The stages of transcription: initiation, elongation, and termination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10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17.7-</a:t>
            </a:r>
            <a:r>
              <a:rPr lang="en-US" dirty="0">
                <a:ea typeface="ＭＳ Ｐゴシック" pitchFamily="34" charset="-128"/>
              </a:rPr>
              <a:t>3 The stages of transcription: initiation, elongation, and termination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25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30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9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17.10 RNA processing: Addition of the 5' cap and poly-A tail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does not occur in prokaryotic gene expression, but does occur in eukaryotic gene expression?</a:t>
            </a:r>
          </a:p>
          <a:p>
            <a:r>
              <a:rPr lang="en-US" smtClean="0"/>
              <a:t>https://www.polleverywhere.com/multiple_choice_polls/gENZbZZUKQrgc2m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362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an experimental situation, a student researcher inserts an mRNA molecule into a eukaryotic cell after she has removed its 5' cap and poly-A tail. Which of the following would you expect her to find?</a:t>
            </a:r>
          </a:p>
          <a:p>
            <a:r>
              <a:rPr lang="en-US" smtClean="0"/>
              <a:t>https://www.polleverywhere.com/multiple_choice_polls/boUY2d7tGLcrO2s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06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99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99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17.11 RNA processing: RNA splicing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966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primary transcript in the nucleus of a eukaryotic cell is _____ the functional mRNA, while a primary transcript in a prokaryotic cell is _____ the functional mRNA.</a:t>
            </a:r>
          </a:p>
          <a:p>
            <a:r>
              <a:rPr lang="en-US" smtClean="0"/>
              <a:t>https://www.polleverywhere.com/multiple_choice_polls/fy3d1TXYtKITxMo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22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27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684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963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27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17.14 Translation: the basic concept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282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17.15 The structure of transfer RNA (tRNA</a:t>
            </a:r>
            <a:r>
              <a:rPr lang="en-US" dirty="0" smtClean="0">
                <a:ea typeface="ＭＳ Ｐゴシック" pitchFamily="34" charset="-128"/>
              </a:rPr>
              <a:t>) (Holley at Cornell,</a:t>
            </a:r>
            <a:r>
              <a:rPr lang="en-US" baseline="0" dirty="0" smtClean="0">
                <a:ea typeface="ＭＳ Ｐゴシック" pitchFamily="34" charset="-128"/>
              </a:rPr>
              <a:t> NP in 1968)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particular triplet of bases in the coding sequence of DNA is AAA. The anticodon on the tRNA that binds the mRNA codon is _____.</a:t>
            </a:r>
          </a:p>
          <a:p>
            <a:r>
              <a:rPr lang="en-US" smtClean="0"/>
              <a:t>https://www.polleverywhere.com/multiple_choice_polls/xmfsB2NOZjRFGuG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335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7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89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1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2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3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Accuracy in the translation of mRNA into the primary structure of a polypeptide depends on specificity in the _____.</a:t>
            </a:r>
          </a:p>
          <a:p>
            <a:r>
              <a:rPr lang="en-US" smtClean="0"/>
              <a:t>https://www.polleverywhere.com/multiple_choice_polls/d8D1R9UD9ROCP2f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855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145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17.17b The anatomy of a functioning ribosome (part 2: binding sites)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072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17.17c The anatomy of a functioning ribosome (part 3: mRNA and </a:t>
            </a:r>
            <a:r>
              <a:rPr lang="en-US" dirty="0" err="1">
                <a:ea typeface="ＭＳ Ｐゴシック" pitchFamily="34" charset="-128"/>
              </a:rPr>
              <a:t>tRNA</a:t>
            </a:r>
            <a:r>
              <a:rPr lang="en-US" dirty="0">
                <a:ea typeface="ＭＳ Ｐゴシック" pitchFamily="34" charset="-128"/>
              </a:rPr>
              <a:t>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304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5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682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17.18 The initiation of translation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the first event to take place in translation in eukaryotes?</a:t>
            </a:r>
          </a:p>
          <a:p>
            <a:r>
              <a:rPr lang="en-US" smtClean="0"/>
              <a:t>https://www.polleverywhere.com/multiple_choice_polls/y2ED1L5KQcCiw6l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064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179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1 The elongation cycle of translation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2 The elongation cycle of translation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3 The elongation cycle of translation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24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1 The termination of translation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2 The termination of translation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3 The termination of translation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804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release factor (RF) _____.</a:t>
            </a:r>
          </a:p>
          <a:p>
            <a:r>
              <a:rPr lang="en-US" smtClean="0"/>
              <a:t>https://www.polleverywhere.com/multiple_choice_polls/IzZnKGdkZCCyaBn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874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551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192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852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38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079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11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45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17.3a-</a:t>
            </a:r>
            <a:r>
              <a:rPr lang="en-US" dirty="0">
                <a:ea typeface="ＭＳ Ｐゴシック" pitchFamily="34" charset="-128"/>
              </a:rPr>
              <a:t>1 Overview: the roles of transcription and translation in the flow of genetic information (part 1, 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17.3a-</a:t>
            </a:r>
            <a:r>
              <a:rPr lang="en-US" dirty="0">
                <a:ea typeface="ＭＳ Ｐゴシック" pitchFamily="34" charset="-128"/>
              </a:rPr>
              <a:t>2 Overview: the roles of transcription and translation in the flow of genetic information (part 1, 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8503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17.3b-</a:t>
            </a:r>
            <a:r>
              <a:rPr lang="en-US" dirty="0">
                <a:ea typeface="ＭＳ Ｐゴシック" pitchFamily="34" charset="-128"/>
              </a:rPr>
              <a:t>1 Overview: the roles of transcription and translation in the flow of genetic information (part 2, 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17.3b-</a:t>
            </a:r>
            <a:r>
              <a:rPr lang="en-US" dirty="0">
                <a:ea typeface="ＭＳ Ｐゴシック" pitchFamily="34" charset="-128"/>
              </a:rPr>
              <a:t>2 Overview: the roles of transcription and translation in the flow of genetic information (part 2, 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17.3b-</a:t>
            </a:r>
            <a:r>
              <a:rPr lang="en-US" dirty="0">
                <a:ea typeface="ＭＳ Ｐゴシック" pitchFamily="34" charset="-128"/>
              </a:rPr>
              <a:t>3 Overview: the roles of transcription and translation in the flow of genetic information (part 2, 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17.3 Overview: the roles of transcription and translation in the flow of genetic information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17.24 A summary of transcription and translation in a eukaryotic cell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2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1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6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3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2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4" r:id="rId3"/>
    <p:sldLayoutId id="2147483705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88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7493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2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3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6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6.xml"/><Relationship Id="rId5" Type="http://schemas.openxmlformats.org/officeDocument/2006/relationships/image" Target="../media/image4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BwWavExcFI" TargetMode="External"/><Relationship Id="rId4" Type="http://schemas.openxmlformats.org/officeDocument/2006/relationships/hyperlink" Target="https://www.youtube.com/watch?v=h_1QLdtF8d0" TargetMode="External"/><Relationship Id="rId5" Type="http://schemas.openxmlformats.org/officeDocument/2006/relationships/hyperlink" Target="https://www.youtube.com/watch?v=itsb2SqR-R0" TargetMode="External"/><Relationship Id="rId6" Type="http://schemas.openxmlformats.org/officeDocument/2006/relationships/hyperlink" Target="https://www.youtube.com/watch?v=h3b9ArupXZg" TargetMode="External"/><Relationship Id="rId7" Type="http://schemas.openxmlformats.org/officeDocument/2006/relationships/hyperlink" Target="https://www.youtube.com/watch?v=yqESR7E4b_8&amp;t=204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9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1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17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216275"/>
            <a:ext cx="4076700" cy="1712913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Gene Expression: From Gene to Protein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Basic Principles – The Genetic </a:t>
            </a:r>
            <a:r>
              <a:rPr lang="en-US" u="sng" dirty="0" smtClean="0"/>
              <a:t>Code – TXN </a:t>
            </a:r>
          </a:p>
          <a:p>
            <a:r>
              <a:rPr lang="en-US" sz="2500" dirty="0" smtClean="0"/>
              <a:t>The flow of information from gene to protein is based on a </a:t>
            </a:r>
            <a:r>
              <a:rPr lang="en-US" sz="2500" b="1" dirty="0" smtClean="0"/>
              <a:t>triplet code</a:t>
            </a:r>
            <a:r>
              <a:rPr lang="en-US" sz="2500" dirty="0" smtClean="0"/>
              <a:t>: a series of </a:t>
            </a:r>
            <a:r>
              <a:rPr lang="en-US" sz="2500" dirty="0" err="1" smtClean="0"/>
              <a:t>nonoverlapping</a:t>
            </a:r>
            <a:r>
              <a:rPr lang="en-US" sz="2500" dirty="0" smtClean="0"/>
              <a:t>, three-nucleotide words</a:t>
            </a:r>
          </a:p>
          <a:p>
            <a:r>
              <a:rPr lang="en-US" sz="2500" dirty="0" smtClean="0"/>
              <a:t>The words of a gene are </a:t>
            </a:r>
            <a:r>
              <a:rPr lang="en-US" sz="2500" b="1" u="sng" dirty="0" smtClean="0"/>
              <a:t>TRANSCRIBED</a:t>
            </a:r>
            <a:r>
              <a:rPr lang="en-US" sz="2500" dirty="0" smtClean="0"/>
              <a:t> into complementary </a:t>
            </a:r>
            <a:r>
              <a:rPr lang="en-US" sz="2500" dirty="0" err="1" smtClean="0"/>
              <a:t>nonoverlapping</a:t>
            </a:r>
            <a:r>
              <a:rPr lang="en-US" sz="2500" dirty="0" smtClean="0"/>
              <a:t> three-nucleotide words of mRNA (</a:t>
            </a:r>
            <a:r>
              <a:rPr lang="en-US" sz="2500" b="1" dirty="0" smtClean="0"/>
              <a:t>codons</a:t>
            </a:r>
            <a:r>
              <a:rPr lang="en-US" sz="2500" dirty="0" smtClean="0"/>
              <a:t>)</a:t>
            </a:r>
          </a:p>
          <a:p>
            <a:r>
              <a:rPr lang="en-US" sz="2500" dirty="0"/>
              <a:t>During transcription, one of the two DNA strands, called the </a:t>
            </a:r>
            <a:r>
              <a:rPr lang="en-US" sz="2500" b="1" dirty="0"/>
              <a:t>template strand</a:t>
            </a:r>
            <a:r>
              <a:rPr lang="en-US" sz="2500" dirty="0"/>
              <a:t>, provides a template for ordering the sequence of complementary nucleotides in an RNA </a:t>
            </a:r>
            <a:r>
              <a:rPr lang="en-US" sz="2500" dirty="0" smtClean="0"/>
              <a:t>transcript</a:t>
            </a:r>
            <a:endParaRPr lang="en-US" sz="25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6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17_04Triplet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/>
        </p:blipFill>
        <p:spPr>
          <a:xfrm>
            <a:off x="298704" y="246888"/>
            <a:ext cx="8546592" cy="634695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 bwMode="auto">
          <a:xfrm>
            <a:off x="344334" y="2450285"/>
            <a:ext cx="2363402" cy="453323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44334" y="4583928"/>
            <a:ext cx="2363402" cy="453323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1804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871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29008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71832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24240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185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24736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68032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15176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1904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5672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76720" y="73197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763300" y="1599402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19992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8292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8623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3861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86680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24760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67560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19472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19424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67016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3377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82419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26748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0504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670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242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07232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19944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57976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41564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32431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867584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782466" y="3478041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196829" y="5499502"/>
            <a:ext cx="4548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Ser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77464" y="5485126"/>
            <a:ext cx="4547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62733" y="5499502"/>
            <a:ext cx="5174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59664" y="5499502"/>
            <a:ext cx="4388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Trp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939210" y="4229505"/>
            <a:ext cx="933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9879" y="4593732"/>
            <a:ext cx="2084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31315" y="2465626"/>
            <a:ext cx="2434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32111" y="5465959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75239" y="3608145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143649" y="3651277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143649" y="18200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138857" y="570211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3220529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3" name="Left Brace 52"/>
          <p:cNvSpPr/>
          <p:nvPr/>
        </p:nvSpPr>
        <p:spPr bwMode="auto">
          <a:xfrm rot="16200000">
            <a:off x="4577274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4" name="Left Brace 53"/>
          <p:cNvSpPr/>
          <p:nvPr/>
        </p:nvSpPr>
        <p:spPr bwMode="auto">
          <a:xfrm rot="16200000">
            <a:off x="5925386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7277818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61243" y="6260767"/>
            <a:ext cx="16998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37541" y="199277"/>
            <a:ext cx="1306912" cy="10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strand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Left Brace 59"/>
          <p:cNvSpPr/>
          <p:nvPr/>
        </p:nvSpPr>
        <p:spPr bwMode="auto">
          <a:xfrm>
            <a:off x="1714741" y="661742"/>
            <a:ext cx="322052" cy="747624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1356264" y="1035553"/>
            <a:ext cx="4313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564769" y="4992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574929" y="175260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574929" y="365252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6675" y="4583928"/>
            <a:ext cx="8972550" cy="218834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8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Basic Principles – The Genetic </a:t>
            </a:r>
            <a:r>
              <a:rPr lang="en-US" u="sng" dirty="0" smtClean="0"/>
              <a:t>Code – TSN</a:t>
            </a:r>
          </a:p>
          <a:p>
            <a:r>
              <a:rPr lang="en-US" dirty="0" smtClean="0"/>
              <a:t>These words are then </a:t>
            </a:r>
            <a:r>
              <a:rPr lang="en-US" b="1" u="sng" dirty="0" smtClean="0"/>
              <a:t>TRANSLATED</a:t>
            </a:r>
            <a:r>
              <a:rPr lang="en-US" dirty="0" smtClean="0"/>
              <a:t> into a chain of amino acids, forming a polypeptide</a:t>
            </a:r>
          </a:p>
          <a:p>
            <a:r>
              <a:rPr lang="en-US" dirty="0" smtClean="0"/>
              <a:t>During translation, the mRNA base triplets, called </a:t>
            </a:r>
            <a:r>
              <a:rPr lang="en-US" b="1" dirty="0" smtClean="0"/>
              <a:t>codons</a:t>
            </a:r>
            <a:r>
              <a:rPr lang="en-US" dirty="0" smtClean="0"/>
              <a:t>, are read in the 5′ → 3′ direction</a:t>
            </a:r>
          </a:p>
          <a:p>
            <a:r>
              <a:rPr lang="en-US" dirty="0" smtClean="0"/>
              <a:t>Each codon specifies the amino acid (one of 20)</a:t>
            </a:r>
            <a:br>
              <a:rPr lang="en-US" dirty="0" smtClean="0"/>
            </a:br>
            <a:r>
              <a:rPr lang="en-US" dirty="0" smtClean="0"/>
              <a:t>to be placed at the corresponding position along</a:t>
            </a:r>
            <a:br>
              <a:rPr lang="en-US" dirty="0" smtClean="0"/>
            </a:br>
            <a:r>
              <a:rPr lang="en-US" dirty="0" smtClean="0"/>
              <a:t>a polypeptide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9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17_04Triplet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/>
        </p:blipFill>
        <p:spPr>
          <a:xfrm>
            <a:off x="298704" y="246888"/>
            <a:ext cx="8546592" cy="634695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 bwMode="auto">
          <a:xfrm>
            <a:off x="344334" y="2450285"/>
            <a:ext cx="2363402" cy="453323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44334" y="4583928"/>
            <a:ext cx="2363402" cy="453323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1804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871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29008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71832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24240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185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24736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68032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15176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1904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5672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76720" y="73197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763300" y="1599402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19992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8292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8623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3861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86680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24760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67560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19472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19424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67016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3377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82419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26748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0504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670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242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07232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19944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57976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41564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32431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867584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782466" y="3478041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196829" y="5499502"/>
            <a:ext cx="4548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Ser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77464" y="5485126"/>
            <a:ext cx="4547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62733" y="5499502"/>
            <a:ext cx="5174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59664" y="5499502"/>
            <a:ext cx="4388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Trp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939210" y="4229505"/>
            <a:ext cx="933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9879" y="4593732"/>
            <a:ext cx="2084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31315" y="2465626"/>
            <a:ext cx="2434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32111" y="5465959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75239" y="3608145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143649" y="3651277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143649" y="18200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138857" y="570211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3220529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3" name="Left Brace 52"/>
          <p:cNvSpPr/>
          <p:nvPr/>
        </p:nvSpPr>
        <p:spPr bwMode="auto">
          <a:xfrm rot="16200000">
            <a:off x="4577274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4" name="Left Brace 53"/>
          <p:cNvSpPr/>
          <p:nvPr/>
        </p:nvSpPr>
        <p:spPr bwMode="auto">
          <a:xfrm rot="16200000">
            <a:off x="5925386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7277818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61243" y="6260767"/>
            <a:ext cx="16998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37541" y="199277"/>
            <a:ext cx="1306912" cy="10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strand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Left Brace 59"/>
          <p:cNvSpPr/>
          <p:nvPr/>
        </p:nvSpPr>
        <p:spPr bwMode="auto">
          <a:xfrm>
            <a:off x="1714741" y="661742"/>
            <a:ext cx="322052" cy="747624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1356264" y="1035553"/>
            <a:ext cx="4313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564769" y="4992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574929" y="175260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574929" y="365252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191667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Basic </a:t>
            </a:r>
            <a:r>
              <a:rPr lang="en-US" u="sng" dirty="0"/>
              <a:t>Principles – </a:t>
            </a:r>
            <a:r>
              <a:rPr lang="en-US" u="sng" dirty="0" smtClean="0"/>
              <a:t>Cracking the Code</a:t>
            </a:r>
          </a:p>
          <a:p>
            <a:r>
              <a:rPr lang="en-US" dirty="0"/>
              <a:t>The genetic code is:</a:t>
            </a:r>
          </a:p>
          <a:p>
            <a:pPr lvl="1"/>
            <a:r>
              <a:rPr lang="en-US" sz="2800" b="1" dirty="0"/>
              <a:t>Redundant/degenerate</a:t>
            </a:r>
            <a:r>
              <a:rPr lang="en-US" sz="2800" dirty="0"/>
              <a:t>—more than one codon may specify a particular amino acid</a:t>
            </a:r>
          </a:p>
          <a:p>
            <a:pPr lvl="1"/>
            <a:r>
              <a:rPr lang="en-US" sz="2800" b="1" dirty="0" smtClean="0"/>
              <a:t>Unambiguous</a:t>
            </a:r>
            <a:r>
              <a:rPr lang="en-US" sz="2800" dirty="0" smtClean="0"/>
              <a:t>—no </a:t>
            </a:r>
            <a:r>
              <a:rPr lang="en-US" sz="2800" dirty="0"/>
              <a:t>codon specifies more </a:t>
            </a:r>
            <a:r>
              <a:rPr lang="en-US" sz="2800" dirty="0" smtClean="0"/>
              <a:t>than one </a:t>
            </a:r>
            <a:r>
              <a:rPr lang="en-US" sz="2800" dirty="0"/>
              <a:t>amino </a:t>
            </a:r>
            <a:r>
              <a:rPr lang="en-US" sz="2800" dirty="0" smtClean="0"/>
              <a:t>acid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6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Basic Principles – </a:t>
            </a:r>
            <a:r>
              <a:rPr lang="en-US" u="sng" dirty="0" smtClean="0"/>
              <a:t>Cracking the Code</a:t>
            </a:r>
          </a:p>
          <a:p>
            <a:r>
              <a:rPr lang="en-US" dirty="0" smtClean="0"/>
              <a:t>Of the 64 triplets:</a:t>
            </a:r>
          </a:p>
          <a:p>
            <a:pPr lvl="1"/>
            <a:r>
              <a:rPr lang="en-US" dirty="0" smtClean="0"/>
              <a:t>61 triplets code for amino acids</a:t>
            </a:r>
          </a:p>
          <a:p>
            <a:pPr lvl="1"/>
            <a:r>
              <a:rPr lang="en-US" dirty="0" smtClean="0"/>
              <a:t>3 triplets code for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stop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signals to end translation</a:t>
            </a:r>
          </a:p>
          <a:p>
            <a:r>
              <a:rPr lang="en-US" dirty="0" smtClean="0"/>
              <a:t>Codons must be read in the correct </a:t>
            </a:r>
            <a:r>
              <a:rPr lang="en-US" b="1" dirty="0" smtClean="0"/>
              <a:t>reading frame </a:t>
            </a:r>
            <a:r>
              <a:rPr lang="en-US" dirty="0" smtClean="0"/>
              <a:t>(correct groupings) in order for the correct polypeptide to be produced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7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75784" descr="17_05Genetic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630680" y="173444"/>
            <a:ext cx="5882640" cy="6421483"/>
          </a:xfrm>
          <a:prstGeom prst="rect">
            <a:avLst/>
          </a:prstGeom>
        </p:spPr>
      </p:pic>
      <p:sp>
        <p:nvSpPr>
          <p:cNvPr id="155" name="Rectangle 154"/>
          <p:cNvSpPr/>
          <p:nvPr/>
        </p:nvSpPr>
        <p:spPr bwMode="auto">
          <a:xfrm>
            <a:off x="2263105" y="4692353"/>
            <a:ext cx="1010275" cy="363114"/>
          </a:xfrm>
          <a:prstGeom prst="rect">
            <a:avLst/>
          </a:prstGeom>
          <a:solidFill>
            <a:srgbClr val="A9D6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4629239" y="1803192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5804793" y="1461902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84" name="Rectangle 75783"/>
          <p:cNvSpPr/>
          <p:nvPr/>
        </p:nvSpPr>
        <p:spPr bwMode="auto">
          <a:xfrm>
            <a:off x="4629239" y="1463694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549968" y="107404"/>
            <a:ext cx="235299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Second mRNA base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5355295" y="3314806"/>
            <a:ext cx="39645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Third mRNA base  (3</a:t>
            </a:r>
            <a:r>
              <a:rPr lang="en-US" sz="1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 end of codon)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16200000">
            <a:off x="-222545" y="3274168"/>
            <a:ext cx="39645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First mRNA base  (5</a:t>
            </a:r>
            <a:r>
              <a:rPr lang="en-US" sz="1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 end of codon)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90128" y="737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90128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90128" y="14129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90128" y="1763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09888" y="910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Phe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09888" y="1570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Leu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09888" y="27032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Leu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40368" y="4003764"/>
            <a:ext cx="585152" cy="3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55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le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09888" y="5675084"/>
            <a:ext cx="37179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Val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90128" y="2195284"/>
            <a:ext cx="41760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90128" y="2540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90128" y="2886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79968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79968" y="36735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79968" y="40088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79968" y="4349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10448" y="4699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69808" y="5146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79968" y="5492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79968" y="5822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69808" y="616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64560" y="737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64560" y="10776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464560" y="1418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464560" y="1753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64560" y="2205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464560" y="25458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464560" y="2891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464560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464560" y="3683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464560" y="4013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645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4645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464560" y="5146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54400" y="5482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454400" y="5827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454400" y="616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32960" y="6172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632960" y="5827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632960" y="54871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632960" y="51518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329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6329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632960" y="4029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632960" y="3678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632960" y="3221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632960" y="2891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643120" y="25508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632960" y="2205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104640" y="12504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Ser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104640" y="271852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Pro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104640" y="419172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Thr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114800" y="568016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Ala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273040" y="59748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283200" y="53194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Asp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5283200" y="45066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Lys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273040" y="38462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Asn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293360" y="30334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Gln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283200" y="23680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His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293360" y="9100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Tyr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451600" y="9100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Cys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492240" y="17482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461760" y="27236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Arg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471920" y="38412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Ser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71920" y="45066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Arg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451600" y="56700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Gly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801360" y="6172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5801360" y="58325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801360" y="5492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801360" y="5156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8013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8013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811520" y="40190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811520" y="3683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811520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811520" y="2886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811520" y="25458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5811520" y="2200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57175" y="1758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852160" y="14129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801360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5811520" y="732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638040" y="732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638040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678680" y="1418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668520" y="1758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252720" y="175840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5252720" y="141804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426200" y="141804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803569" y="4685075"/>
            <a:ext cx="589280" cy="3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12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Met or</a:t>
            </a:r>
          </a:p>
          <a:p>
            <a:pPr eaLnBrk="0" hangingPunct="0">
              <a:lnSpc>
                <a:spcPts val="112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start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82" name="Freeform 75781"/>
          <p:cNvSpPr/>
          <p:nvPr/>
        </p:nvSpPr>
        <p:spPr>
          <a:xfrm>
            <a:off x="2724150" y="2277834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3921125" y="2277834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5099050" y="22841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5099050" y="29445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6270625" y="2281009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6270625" y="37573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1" name="Freeform 110"/>
          <p:cNvSpPr/>
          <p:nvPr/>
        </p:nvSpPr>
        <p:spPr>
          <a:xfrm>
            <a:off x="6270625" y="441460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5095875" y="37573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5095875" y="441460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3921125" y="3754209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2720975" y="3754209"/>
            <a:ext cx="104775" cy="850900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2720975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2720975" y="1499959"/>
            <a:ext cx="104775" cy="5429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3921125" y="810984"/>
            <a:ext cx="104775" cy="1212850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0" name="Freeform 119"/>
          <p:cNvSpPr/>
          <p:nvPr/>
        </p:nvSpPr>
        <p:spPr>
          <a:xfrm>
            <a:off x="5099050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6267450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6972300" y="73859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6972300" y="108085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6972300" y="14174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6969125" y="17603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6976035" y="220873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6976035" y="255099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6976035" y="289128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6972860" y="323044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6972300" y="368144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6972300" y="40237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6972300" y="436399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6969125" y="470315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6976035" y="515165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976035" y="549391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976035" y="583420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6972860" y="617336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2728043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3903407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5076726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6246763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2002504" y="5613758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2002504" y="414452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2002504" y="2669691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2002504" y="1205503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2722971" y="5222873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3917952" y="5213801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6272893" y="5222873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5095875" y="5231492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5095875" y="5888717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4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10"/>
            <a:ext cx="4180163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Basic Principles – </a:t>
            </a:r>
            <a:r>
              <a:rPr lang="en-US" sz="2400" u="sng" dirty="0" smtClean="0"/>
              <a:t>Evolution of the Genetic Code</a:t>
            </a:r>
          </a:p>
          <a:p>
            <a:r>
              <a:rPr lang="en-US" sz="2200" dirty="0" smtClean="0"/>
              <a:t>The genetic code is nearly universal, shared by the simplest bacteria to the most complex animals</a:t>
            </a:r>
          </a:p>
          <a:p>
            <a:r>
              <a:rPr lang="en-US" sz="2200" dirty="0" smtClean="0"/>
              <a:t>Genes can be transcribed and translated after being transplanted from one species to another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12999" y="2132248"/>
            <a:ext cx="3739515" cy="3014180"/>
            <a:chOff x="1298448" y="725424"/>
            <a:chExt cx="6870192" cy="6579372"/>
          </a:xfrm>
        </p:grpSpPr>
        <p:pic>
          <p:nvPicPr>
            <p:cNvPr id="8" name="Picture 7" descr="17_06_CommonGeneticCode-U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8"/>
            <a:stretch/>
          </p:blipFill>
          <p:spPr>
            <a:xfrm>
              <a:off x="1298448" y="725424"/>
              <a:ext cx="6547104" cy="518769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670368" y="5384800"/>
              <a:ext cx="6498272" cy="1919996"/>
              <a:chOff x="1670368" y="5384800"/>
              <a:chExt cx="6498272" cy="1919996"/>
            </a:xfrm>
          </p:grpSpPr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5084128" y="5384800"/>
                <a:ext cx="3084512" cy="1332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eaLnBrk="0" hangingPunct="0">
                  <a:lnSpc>
                    <a:spcPts val="2060"/>
                  </a:lnSpc>
                </a:pPr>
                <a:r>
                  <a:rPr lang="en-US" sz="1400" b="1" dirty="0" smtClean="0">
                    <a:solidFill>
                      <a:srgbClr val="000000"/>
                    </a:solidFill>
                    <a:ea typeface="ＭＳ Ｐゴシック" pitchFamily="34" charset="-128"/>
                  </a:rPr>
                  <a:t>Pig expressing a jellyfish </a:t>
                </a:r>
                <a:r>
                  <a:rPr lang="en-US" sz="1600" b="1" dirty="0" smtClean="0">
                    <a:solidFill>
                      <a:srgbClr val="000000"/>
                    </a:solidFill>
                    <a:ea typeface="ＭＳ Ｐゴシック" pitchFamily="34" charset="-128"/>
                  </a:rPr>
                  <a:t>gene</a:t>
                </a:r>
                <a:endParaRPr lang="en-US" sz="1600" b="1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1670368" y="5384800"/>
                <a:ext cx="3084512" cy="1919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eaLnBrk="0" hangingPunct="0">
                  <a:lnSpc>
                    <a:spcPts val="2060"/>
                  </a:lnSpc>
                </a:pPr>
                <a:r>
                  <a:rPr lang="en-US" sz="1400" b="1" dirty="0" smtClean="0">
                    <a:solidFill>
                      <a:srgbClr val="000000"/>
                    </a:solidFill>
                    <a:ea typeface="ＭＳ Ｐゴシック" pitchFamily="34" charset="-128"/>
                  </a:rPr>
                  <a:t>Tobacco plant expressing</a:t>
                </a:r>
              </a:p>
              <a:p>
                <a:pPr eaLnBrk="0" hangingPunct="0">
                  <a:lnSpc>
                    <a:spcPts val="2060"/>
                  </a:lnSpc>
                </a:pPr>
                <a:r>
                  <a:rPr lang="en-US" sz="1400" b="1" dirty="0" smtClean="0">
                    <a:solidFill>
                      <a:srgbClr val="000000"/>
                    </a:solidFill>
                    <a:ea typeface="ＭＳ Ｐゴシック" pitchFamily="34" charset="-128"/>
                  </a:rPr>
                  <a:t>a firefly gene</a:t>
                </a:r>
                <a:endParaRPr lang="en-US" sz="1400" b="1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15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9EFD7F-5806-447A-BF2B-88DD174072D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3A9B58F-65D4-4106-ABAB-FC896EF32CA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0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_01_AlbinoAnimal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97992"/>
            <a:ext cx="8546592" cy="5462016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C7E1619-B955-4835-AB80-7D9FD2496C8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BB8CDF6-8D8C-4D79-B1AF-7581043A6D0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4538B85-9398-4EF1-8FEE-C6AE89D95E9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D20715D-CF29-42A6-99E7-9A83B5EAD99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4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FA78D50-7DFC-44F6-9C39-FB8D6833DD7A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0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D96E96B-A778-4BAD-9E2B-78DF0ECCC15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1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17.1: Genes specify proteins via transcription and </a:t>
            </a:r>
            <a:r>
              <a:rPr lang="en-US" sz="2400" strike="sngStrike" dirty="0" smtClean="0"/>
              <a:t>translation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17.2: Transcription is the DNA-directed synthesis of </a:t>
            </a:r>
            <a:r>
              <a:rPr lang="en-US" b="1" dirty="0" smtClean="0">
                <a:solidFill>
                  <a:srgbClr val="FF0000"/>
                </a:solidFill>
              </a:rPr>
              <a:t>RNA</a:t>
            </a:r>
          </a:p>
          <a:p>
            <a:r>
              <a:rPr lang="en-US" sz="2400" dirty="0" smtClean="0"/>
              <a:t>Concept </a:t>
            </a:r>
            <a:r>
              <a:rPr lang="en-US" sz="2400" dirty="0"/>
              <a:t>17.3: Eukaryotic cells modify RNA after </a:t>
            </a:r>
            <a:r>
              <a:rPr lang="en-US" sz="2400" dirty="0" smtClean="0"/>
              <a:t>transcription</a:t>
            </a:r>
          </a:p>
          <a:p>
            <a:r>
              <a:rPr lang="en-US" sz="2400" dirty="0"/>
              <a:t>Concept 17.4: Translation is the RNA-directed synthesis of a </a:t>
            </a:r>
            <a:r>
              <a:rPr lang="en-US" sz="2400" dirty="0" smtClean="0"/>
              <a:t>polypeptide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02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Concept </a:t>
            </a:r>
            <a:r>
              <a:rPr lang="en-US" b="1" dirty="0">
                <a:solidFill>
                  <a:srgbClr val="FF0000"/>
                </a:solidFill>
              </a:rPr>
              <a:t>17.2: Transcription is the DNA-directed synthesis of </a:t>
            </a:r>
            <a:r>
              <a:rPr lang="en-US" b="1" dirty="0" smtClean="0">
                <a:solidFill>
                  <a:srgbClr val="FF0000"/>
                </a:solidFill>
              </a:rPr>
              <a:t>RNA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2646" y="3676308"/>
            <a:ext cx="7936992" cy="955061"/>
            <a:chOff x="706692" y="4075536"/>
            <a:chExt cx="7936992" cy="955061"/>
          </a:xfrm>
        </p:grpSpPr>
        <p:grpSp>
          <p:nvGrpSpPr>
            <p:cNvPr id="5" name="Group 4"/>
            <p:cNvGrpSpPr/>
            <p:nvPr/>
          </p:nvGrpSpPr>
          <p:grpSpPr>
            <a:xfrm>
              <a:off x="706692" y="4091813"/>
              <a:ext cx="7936992" cy="938784"/>
              <a:chOff x="603504" y="2871216"/>
              <a:chExt cx="7936992" cy="938784"/>
            </a:xfrm>
          </p:grpSpPr>
          <p:pic>
            <p:nvPicPr>
              <p:cNvPr id="8" name="Picture 7" descr="17_UN01CentralDogma-U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47"/>
              <a:stretch/>
            </p:blipFill>
            <p:spPr>
              <a:xfrm>
                <a:off x="603504" y="2871216"/>
                <a:ext cx="7936992" cy="93878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1111568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DNA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4155440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RNA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6985000" y="3027680"/>
                <a:ext cx="1346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Protein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28900" y="409181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TXN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10225" y="4075536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TSN</a:t>
              </a:r>
              <a:endParaRPr lang="en-US" dirty="0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343154" y="3227393"/>
            <a:ext cx="5153025" cy="1704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5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Molecular Components of Transcription</a:t>
            </a:r>
            <a:endParaRPr lang="en-US" u="sng" dirty="0" smtClean="0"/>
          </a:p>
          <a:p>
            <a:r>
              <a:rPr lang="en-US" sz="2600" dirty="0" smtClean="0"/>
              <a:t>RNA synthesis is catalyzed by </a:t>
            </a:r>
            <a:r>
              <a:rPr lang="en-US" sz="2600" b="1" dirty="0" smtClean="0"/>
              <a:t>RNA polymerase</a:t>
            </a:r>
            <a:r>
              <a:rPr lang="en-US" sz="2600" dirty="0" smtClean="0"/>
              <a:t>, which pries the DNA strands apart and joins together the RNA nucleotides</a:t>
            </a:r>
          </a:p>
          <a:p>
            <a:r>
              <a:rPr lang="en-US" sz="2600" dirty="0" smtClean="0"/>
              <a:t>The RNA is </a:t>
            </a:r>
            <a:r>
              <a:rPr lang="en-US" sz="2600" i="1" dirty="0" smtClean="0"/>
              <a:t>complementary</a:t>
            </a:r>
            <a:r>
              <a:rPr lang="en-US" sz="2600" dirty="0" smtClean="0"/>
              <a:t> to the DNA template strand</a:t>
            </a:r>
          </a:p>
          <a:p>
            <a:r>
              <a:rPr lang="en-US" sz="2600" dirty="0" smtClean="0"/>
              <a:t>RNA polymerase does </a:t>
            </a:r>
            <a:r>
              <a:rPr lang="en-US" sz="2600" b="1" dirty="0" smtClean="0"/>
              <a:t>NOT</a:t>
            </a:r>
            <a:r>
              <a:rPr lang="en-US" sz="2600" dirty="0" smtClean="0"/>
              <a:t> need any primer!</a:t>
            </a:r>
          </a:p>
          <a:p>
            <a:r>
              <a:rPr lang="en-US" sz="2600" dirty="0" smtClean="0"/>
              <a:t>RNA synthesis follows the same base-pairing rules as DNA, except that uracil substitutes for thymine (A—U) + (C—G)</a:t>
            </a:r>
            <a:endParaRPr lang="en-US" sz="2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17.2: Transcription is the DNA-directed synthesis of RNA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642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u="sng" dirty="0">
                <a:solidFill>
                  <a:srgbClr val="000000"/>
                </a:solidFill>
              </a:rPr>
              <a:t>Molecular Components of </a:t>
            </a:r>
            <a:r>
              <a:rPr lang="en-US" u="sng" dirty="0" smtClean="0">
                <a:solidFill>
                  <a:srgbClr val="000000"/>
                </a:solidFill>
              </a:rPr>
              <a:t>Transcription</a:t>
            </a:r>
            <a:endParaRPr lang="en-US" dirty="0" smtClean="0"/>
          </a:p>
          <a:p>
            <a:r>
              <a:rPr lang="en-US" dirty="0" smtClean="0"/>
              <a:t>The DNA sequence where RNA polymerase attaches is called the </a:t>
            </a:r>
            <a:r>
              <a:rPr lang="en-US" b="1" dirty="0" smtClean="0"/>
              <a:t>promoter</a:t>
            </a:r>
            <a:r>
              <a:rPr lang="en-US" dirty="0" smtClean="0"/>
              <a:t>; in bacteria, the sequence signaling the end of transcription is called the </a:t>
            </a:r>
            <a:r>
              <a:rPr lang="en-US" b="1" dirty="0" smtClean="0"/>
              <a:t>terminator </a:t>
            </a:r>
            <a:r>
              <a:rPr lang="en-US" sz="1800" i="1" dirty="0"/>
              <a:t>*Arnold </a:t>
            </a:r>
            <a:r>
              <a:rPr lang="en-US" sz="1800" i="1" dirty="0" smtClean="0"/>
              <a:t>Schwarzenegger voice*</a:t>
            </a:r>
            <a:endParaRPr lang="en-US" sz="1800" b="1" i="1" dirty="0" smtClean="0"/>
          </a:p>
          <a:p>
            <a:r>
              <a:rPr lang="en-US" dirty="0" smtClean="0"/>
              <a:t>The stretch of DNA that is transcribed is called a </a:t>
            </a:r>
            <a:r>
              <a:rPr lang="en-US" b="1" dirty="0" smtClean="0"/>
              <a:t>transcription unit</a:t>
            </a:r>
            <a:endParaRPr lang="en-US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9713" y="3272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17.2: Transcription is the DNA-directed synthesis of RNA</a:t>
            </a:r>
            <a:endParaRPr lang="en-US" i="1" dirty="0"/>
          </a:p>
        </p:txBody>
      </p:sp>
      <p:pic>
        <p:nvPicPr>
          <p:cNvPr id="3" name="Picture 2" descr="arnold-terminator-sunglass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813300"/>
            <a:ext cx="381000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Genetic Information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54238" y="949060"/>
            <a:ext cx="8499249" cy="5073650"/>
          </a:xfrm>
        </p:spPr>
        <p:txBody>
          <a:bodyPr/>
          <a:lstStyle/>
          <a:p>
            <a:r>
              <a:rPr lang="en-US" dirty="0" smtClean="0"/>
              <a:t>The information content of genes is in the specific sequences of nucleotides</a:t>
            </a:r>
          </a:p>
          <a:p>
            <a:r>
              <a:rPr lang="en-US" dirty="0" smtClean="0"/>
              <a:t>The DNA inherited by an organism leads to</a:t>
            </a:r>
            <a:br>
              <a:rPr lang="en-US" dirty="0" smtClean="0"/>
            </a:br>
            <a:r>
              <a:rPr lang="en-US" dirty="0" smtClean="0"/>
              <a:t>specific traits by </a:t>
            </a:r>
            <a:r>
              <a:rPr lang="en-US" i="1" dirty="0" smtClean="0"/>
              <a:t>dictating</a:t>
            </a:r>
            <a:r>
              <a:rPr lang="en-US" dirty="0" smtClean="0"/>
              <a:t> the </a:t>
            </a:r>
            <a:r>
              <a:rPr lang="en-US" b="1" dirty="0" smtClean="0"/>
              <a:t>synthesis of proteins</a:t>
            </a:r>
          </a:p>
          <a:p>
            <a:r>
              <a:rPr lang="en-US" dirty="0" smtClean="0"/>
              <a:t>Proteins are the links between genotype and phenotype</a:t>
            </a:r>
          </a:p>
          <a:p>
            <a:r>
              <a:rPr lang="en-US" b="1" dirty="0" smtClean="0"/>
              <a:t>Gene expression</a:t>
            </a:r>
            <a:r>
              <a:rPr lang="en-US" dirty="0" smtClean="0"/>
              <a:t>, the process by which DNA directs protein synthesis, includes two stages: transcription (</a:t>
            </a:r>
            <a:r>
              <a:rPr lang="en-US" dirty="0" err="1" smtClean="0"/>
              <a:t>txn</a:t>
            </a:r>
            <a:r>
              <a:rPr lang="en-US" dirty="0" smtClean="0"/>
              <a:t>) and translation (</a:t>
            </a:r>
            <a:r>
              <a:rPr lang="en-US" dirty="0" err="1" smtClean="0"/>
              <a:t>tsn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17.2: Transcription is the DNA-directed synthesis of RNA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Transcription is the first step of gene expression that synthesis an RNA transcript (mRNA) via 3 stages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Initiation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Elongation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Termination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7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1a. Promoters signal the transcriptional </a:t>
            </a:r>
            <a:r>
              <a:rPr lang="en-US" b="1" dirty="0" smtClean="0"/>
              <a:t>start point </a:t>
            </a:r>
          </a:p>
          <a:p>
            <a:pPr lvl="1"/>
            <a:r>
              <a:rPr lang="en-US" dirty="0"/>
              <a:t>A promoter called a </a:t>
            </a:r>
            <a:r>
              <a:rPr lang="en-US" b="1" dirty="0"/>
              <a:t>TATA box </a:t>
            </a:r>
            <a:r>
              <a:rPr lang="en-US" dirty="0"/>
              <a:t>is crucial in forming the initiation complex in </a:t>
            </a:r>
            <a:r>
              <a:rPr lang="en-US" dirty="0" smtClean="0"/>
              <a:t>eukaryotes</a:t>
            </a:r>
            <a:endParaRPr lang="en-US" b="1" dirty="0" smtClean="0"/>
          </a:p>
          <a:p>
            <a:r>
              <a:rPr lang="en-US" dirty="0" smtClean="0"/>
              <a:t>1b. </a:t>
            </a:r>
            <a:r>
              <a:rPr lang="en-US" b="1" dirty="0" smtClean="0"/>
              <a:t>Transcription factors</a:t>
            </a:r>
            <a:r>
              <a:rPr lang="en-US" dirty="0" smtClean="0"/>
              <a:t> mediate the binding of RNA polymerase and the initiation of transcription</a:t>
            </a:r>
          </a:p>
          <a:p>
            <a:r>
              <a:rPr lang="en-US" dirty="0" smtClean="0"/>
              <a:t>1c. The completed assembly of transcription factors</a:t>
            </a:r>
            <a:r>
              <a:rPr lang="en-US" b="1" dirty="0" smtClean="0"/>
              <a:t> </a:t>
            </a:r>
            <a:r>
              <a:rPr lang="en-US" dirty="0" smtClean="0"/>
              <a:t>and RNA polymerase bound to a promoter is called a </a:t>
            </a:r>
            <a:r>
              <a:rPr lang="en-US" b="1" dirty="0" smtClean="0"/>
              <a:t>transcription initiation complex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9713" y="3272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17.2: Transcription is the DNA-directed synthesis of RNA – </a:t>
            </a:r>
            <a:r>
              <a:rPr lang="en-US" dirty="0" smtClean="0">
                <a:solidFill>
                  <a:srgbClr val="FF0000"/>
                </a:solidFill>
              </a:rPr>
              <a:t>1. Initiation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1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5782" descr="17_08TranscripIniti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298704" y="137160"/>
            <a:ext cx="8546592" cy="639426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17.8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23808" y="81280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52608" y="203200"/>
            <a:ext cx="2566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Nontemplate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strand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427785" y="535354"/>
            <a:ext cx="0" cy="1992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427785" y="1131276"/>
            <a:ext cx="0" cy="1992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7006909" y="742578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004443" y="7195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7105" y="605369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16136" y="1954508"/>
            <a:ext cx="396067" cy="426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311831" y="1945898"/>
            <a:ext cx="0" cy="5338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1410" y="851977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37105" y="2608020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1410" y="285462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04885" y="1243484"/>
            <a:ext cx="1154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558" y="3727269"/>
            <a:ext cx="2415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494118" y="4049059"/>
            <a:ext cx="601382" cy="4258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387167" y="4247029"/>
            <a:ext cx="1289421" cy="3391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4675097" y="4247029"/>
            <a:ext cx="0" cy="4467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4175312" y="5195047"/>
            <a:ext cx="258482" cy="5423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3970638" y="1149865"/>
            <a:ext cx="0" cy="1990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23454" y="1257215"/>
            <a:ext cx="1000274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strand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82" name="Left Brace 75781"/>
          <p:cNvSpPr/>
          <p:nvPr/>
        </p:nvSpPr>
        <p:spPr bwMode="auto">
          <a:xfrm rot="5400000">
            <a:off x="2926147" y="-701933"/>
            <a:ext cx="207665" cy="2363232"/>
          </a:xfrm>
          <a:prstGeom prst="leftBrace">
            <a:avLst>
              <a:gd name="adj1" fmla="val 4230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798508" y="1164540"/>
            <a:ext cx="1038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TATA box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129184" y="1648511"/>
            <a:ext cx="1462202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factors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62274" y="332005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31194" y="605369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227305" y="851977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31194" y="260718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27305" y="285379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231194" y="477601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227305" y="502262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015103" y="2745728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012637" y="272271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015103" y="4949795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7012637" y="4926784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708431" y="4022235"/>
            <a:ext cx="2415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factors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454433" y="5513458"/>
            <a:ext cx="170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transcript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1611272" y="6193523"/>
            <a:ext cx="3591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initiation complex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305712" y="490711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744661" y="4998045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37105" y="477601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41410" y="502262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341615" y="679409"/>
            <a:ext cx="1376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 eukaryotic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341615" y="2699773"/>
            <a:ext cx="1410805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Several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ranscription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actors bind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 DNA.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358003" y="4883351"/>
            <a:ext cx="1462202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forms.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877145" y="656224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002311" y="656224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143497" y="656224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268663" y="656224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397310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527796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657103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005792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871687" y="897028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133600" y="897028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269505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401788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531095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667000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79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92315E-DD3E-4B1C-8E86-575045299D7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0E2B80D-8617-438D-AC3D-87E2F9D30DD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8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RNA polymerase moves along the DNA, it untwists the double helix (no helicase needed!)</a:t>
            </a:r>
          </a:p>
          <a:p>
            <a:r>
              <a:rPr lang="en-US" dirty="0" smtClean="0"/>
              <a:t>RNA polymerase </a:t>
            </a:r>
            <a:r>
              <a:rPr lang="en-US" b="1" u="sng" dirty="0" smtClean="0"/>
              <a:t>READS</a:t>
            </a:r>
            <a:r>
              <a:rPr lang="en-US" dirty="0" smtClean="0"/>
              <a:t> the </a:t>
            </a:r>
            <a:r>
              <a:rPr lang="en-US" dirty="0"/>
              <a:t>template DNA strand </a:t>
            </a:r>
            <a:r>
              <a:rPr lang="en-US" dirty="0" smtClean="0"/>
              <a:t>in the 3’ </a:t>
            </a:r>
            <a:r>
              <a:rPr lang="en-US" dirty="0" smtClean="0">
                <a:sym typeface="Wingdings" pitchFamily="2" charset="2"/>
              </a:rPr>
              <a:t> 5’ direction</a:t>
            </a:r>
          </a:p>
          <a:p>
            <a:r>
              <a:rPr lang="en-US" dirty="0" smtClean="0">
                <a:sym typeface="Wingdings" pitchFamily="2" charset="2"/>
              </a:rPr>
              <a:t>RNA polymerase </a:t>
            </a:r>
            <a:r>
              <a:rPr lang="en-US" b="1" u="sng" dirty="0" smtClean="0">
                <a:sym typeface="Wingdings" pitchFamily="2" charset="2"/>
              </a:rPr>
              <a:t>SYNTHESIZES</a:t>
            </a:r>
            <a:r>
              <a:rPr lang="en-US" dirty="0" smtClean="0">
                <a:sym typeface="Wingdings" pitchFamily="2" charset="2"/>
              </a:rPr>
              <a:t> (elongates) a new RNA strand in the 5’  3’ direction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smtClean="0"/>
              <a:t>Nucleotides </a:t>
            </a:r>
            <a:r>
              <a:rPr lang="en-US" dirty="0"/>
              <a:t>are added to the 3</a:t>
            </a:r>
            <a:r>
              <a:rPr lang="en-US" dirty="0">
                <a:sym typeface="Symbol" charset="0"/>
              </a:rPr>
              <a:t>′</a:t>
            </a:r>
            <a:r>
              <a:rPr lang="en-US" dirty="0"/>
              <a:t> end of the</a:t>
            </a:r>
            <a:br>
              <a:rPr lang="en-US" dirty="0"/>
            </a:br>
            <a:r>
              <a:rPr lang="en-US" dirty="0"/>
              <a:t>growing RNA molecule</a:t>
            </a:r>
          </a:p>
          <a:p>
            <a:pPr lvl="1"/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9713" y="3272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17.2: Transcription is the DNA-directed synthesis of RNA –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. Elongation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2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09TranscripElong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"/>
          <a:stretch/>
        </p:blipFill>
        <p:spPr>
          <a:xfrm>
            <a:off x="923544" y="323088"/>
            <a:ext cx="7296912" cy="602691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17.9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943504" y="249082"/>
            <a:ext cx="1577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Nontemplate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3032" y="3932375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67338" y="2464483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79587" y="2734642"/>
            <a:ext cx="785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end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01596" y="4857524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95962" y="843472"/>
            <a:ext cx="718868" cy="1298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177472" y="1145396"/>
            <a:ext cx="311509" cy="13227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060830" y="1145396"/>
            <a:ext cx="1116642" cy="19601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458604" y="1140604"/>
            <a:ext cx="718868" cy="18115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576792" y="3052792"/>
            <a:ext cx="257834" cy="2674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994066" y="3917418"/>
            <a:ext cx="22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26014" y="2469138"/>
            <a:ext cx="22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682890" y="4456022"/>
            <a:ext cx="595223" cy="8012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99689" y="4860478"/>
            <a:ext cx="2834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 transcription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693391" y="5391152"/>
            <a:ext cx="186134" cy="6286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45863" y="1202964"/>
            <a:ext cx="1486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62866" y="5171506"/>
            <a:ext cx="1639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trand of DNA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26686" y="5853501"/>
            <a:ext cx="1639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Newly made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51489" y="830977"/>
            <a:ext cx="1832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nucleotides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299562" y="34385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655163" y="426305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757133" y="336819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rot="21129071">
            <a:off x="5061932" y="310638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780580" y="219588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55719" y="2195888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76119" y="228576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rot="20774094">
            <a:off x="5558209" y="4106750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 rot="19647029">
            <a:off x="5823933" y="383712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19647029">
            <a:off x="6074027" y="350887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19647029">
            <a:off x="6300676" y="330958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014671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394204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775200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169876" y="429822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302001" y="416927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 rot="21062569">
            <a:off x="2922956" y="3485429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018579" y="336452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382480" y="336843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663466" y="339969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410205" y="293077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026395" y="216290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405928" y="216290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57602" y="219198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 rot="19643605">
            <a:off x="2700220" y="276641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 rot="20196753">
            <a:off x="2930774" y="249678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 rot="19606858">
            <a:off x="2481389" y="306730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 rot="695969">
            <a:off x="5533296" y="229749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 rot="1479659">
            <a:off x="5806836" y="252804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 rot="2776687">
            <a:off x="6013942" y="280549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 rot="3002248">
            <a:off x="6221048" y="312202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 rot="956147">
            <a:off x="6379315" y="245012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050038" y="4872179"/>
            <a:ext cx="244763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135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17.2: Transcription is the DNA-directed synthesis of RNA – </a:t>
            </a:r>
            <a:r>
              <a:rPr lang="en-US" dirty="0" smtClean="0">
                <a:solidFill>
                  <a:srgbClr val="FF0000"/>
                </a:solidFill>
              </a:rPr>
              <a:t>3. Termination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mechanisms of termination are different in bacteria and eukaryotes</a:t>
            </a:r>
          </a:p>
          <a:p>
            <a:pPr lvl="1"/>
            <a:r>
              <a:rPr lang="en-US" dirty="0" smtClean="0"/>
              <a:t>In bacteria, the polymerase stops transcription at the end of the terminator and the mRNA can be immediately translated </a:t>
            </a:r>
            <a:r>
              <a:rPr lang="en-US" b="1" u="sng" dirty="0" smtClean="0"/>
              <a:t>WITHOUT</a:t>
            </a:r>
            <a:r>
              <a:rPr lang="en-US" dirty="0" smtClean="0"/>
              <a:t> further modification</a:t>
            </a:r>
          </a:p>
          <a:p>
            <a:pPr lvl="1"/>
            <a:r>
              <a:rPr lang="en-US" dirty="0" smtClean="0"/>
              <a:t>In eukaryotes, RNA polymerase transcribes the </a:t>
            </a:r>
            <a:r>
              <a:rPr lang="en-US" dirty="0" err="1" smtClean="0"/>
              <a:t>polyadenylation</a:t>
            </a:r>
            <a:r>
              <a:rPr lang="en-US" dirty="0" smtClean="0"/>
              <a:t> signal sequence</a:t>
            </a:r>
            <a:r>
              <a:rPr lang="en-US" dirty="0"/>
              <a:t> </a:t>
            </a:r>
            <a:r>
              <a:rPr lang="en-US" dirty="0" smtClean="0"/>
              <a:t>and later falls off the template as </a:t>
            </a:r>
            <a:r>
              <a:rPr lang="en-US" b="1" dirty="0" smtClean="0"/>
              <a:t>pre-mRNA </a:t>
            </a:r>
            <a:r>
              <a:rPr lang="en-US" dirty="0" smtClean="0"/>
              <a:t>(immature)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5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7TranscripStages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"/>
          <a:stretch/>
        </p:blipFill>
        <p:spPr>
          <a:xfrm>
            <a:off x="807720" y="187960"/>
            <a:ext cx="7528560" cy="616204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17.7-1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32929" y="121885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80841" y="125189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03266" y="1340762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09552" y="1095835"/>
            <a:ext cx="1297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536207" y="436748"/>
            <a:ext cx="1" cy="40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573152" y="1222498"/>
            <a:ext cx="0" cy="220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638468" y="1023917"/>
            <a:ext cx="222331" cy="2249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331614" y="2469052"/>
            <a:ext cx="0" cy="2038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776352" y="2453421"/>
            <a:ext cx="80540" cy="360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259015" y="2547206"/>
            <a:ext cx="165645" cy="2819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 rot="5400000">
            <a:off x="5258778" y="-1177192"/>
            <a:ext cx="181706" cy="3415326"/>
          </a:xfrm>
          <a:prstGeom prst="leftBrace">
            <a:avLst>
              <a:gd name="adj1" fmla="val 36631"/>
              <a:gd name="adj2" fmla="val 529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 bwMode="auto">
          <a:xfrm flipH="1">
            <a:off x="7053385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3638060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9"/>
          <p:cNvSpPr/>
          <p:nvPr/>
        </p:nvSpPr>
        <p:spPr bwMode="auto">
          <a:xfrm>
            <a:off x="855505" y="158840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853039" y="1565396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6979" y="2574479"/>
            <a:ext cx="279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 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00475" y="2637978"/>
            <a:ext cx="12793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67832" y="2647051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Unwound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24405" y="1531265"/>
            <a:ext cx="10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42577" y="208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42577" y="2320467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642577" y="62411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42577" y="857228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520212" y="232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525729" y="208330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0212" y="86063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525729" y="61658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394229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7TranscripStages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"/>
          <a:stretch/>
        </p:blipFill>
        <p:spPr>
          <a:xfrm>
            <a:off x="807720" y="187960"/>
            <a:ext cx="7528560" cy="634492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17.7-2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32929" y="121885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80841" y="125189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03266" y="1340762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09552" y="1095835"/>
            <a:ext cx="1297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536207" y="436748"/>
            <a:ext cx="1" cy="40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573152" y="1222498"/>
            <a:ext cx="0" cy="220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638468" y="1023917"/>
            <a:ext cx="222331" cy="2249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331614" y="2469052"/>
            <a:ext cx="0" cy="2038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776352" y="2453421"/>
            <a:ext cx="80540" cy="360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259015" y="2547206"/>
            <a:ext cx="165645" cy="2819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3849078" y="3872523"/>
            <a:ext cx="15630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841262" y="4411785"/>
            <a:ext cx="17193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 rot="5400000">
            <a:off x="5258778" y="-1177192"/>
            <a:ext cx="181706" cy="3415326"/>
          </a:xfrm>
          <a:prstGeom prst="leftBrace">
            <a:avLst>
              <a:gd name="adj1" fmla="val 36631"/>
              <a:gd name="adj2" fmla="val 529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 bwMode="auto">
          <a:xfrm flipH="1">
            <a:off x="7053385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3638060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9"/>
          <p:cNvSpPr/>
          <p:nvPr/>
        </p:nvSpPr>
        <p:spPr bwMode="auto">
          <a:xfrm>
            <a:off x="855505" y="158840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853039" y="1565396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6979" y="2574479"/>
            <a:ext cx="279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 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00475" y="2637978"/>
            <a:ext cx="12793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67832" y="2647051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Unwound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310830" y="3436266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28974" y="4443198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23187" y="4252701"/>
            <a:ext cx="1859883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(“downstream”)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24405" y="1531265"/>
            <a:ext cx="10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24404" y="3227617"/>
            <a:ext cx="144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Elongation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855505" y="328328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853039" y="326027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638042" y="382000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642578" y="40630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81683" y="422821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42577" y="208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42577" y="2320467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642577" y="62411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42577" y="857228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520212" y="40621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45007" y="394695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7525729" y="3818139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520212" y="232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525729" y="208330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0212" y="86063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525729" y="61658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194836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Concept 17.1: Genes specify proteins via transcription and </a:t>
            </a:r>
            <a:r>
              <a:rPr lang="en-US" sz="2400" dirty="0" smtClean="0"/>
              <a:t>translation</a:t>
            </a:r>
          </a:p>
          <a:p>
            <a:r>
              <a:rPr lang="en-US" sz="2400" dirty="0"/>
              <a:t>Concept 17.2: Transcription is the DNA-directed synthesis of </a:t>
            </a:r>
            <a:r>
              <a:rPr lang="en-US" sz="2400" dirty="0" smtClean="0"/>
              <a:t>RNA</a:t>
            </a:r>
          </a:p>
          <a:p>
            <a:r>
              <a:rPr lang="en-US" sz="2400" dirty="0" smtClean="0"/>
              <a:t>Concept </a:t>
            </a:r>
            <a:r>
              <a:rPr lang="en-US" sz="2400" dirty="0"/>
              <a:t>17.3: Eukaryotic cells modify RNA after </a:t>
            </a:r>
            <a:r>
              <a:rPr lang="en-US" sz="2400" dirty="0" smtClean="0"/>
              <a:t>transcription</a:t>
            </a:r>
          </a:p>
          <a:p>
            <a:r>
              <a:rPr lang="en-US" sz="2400" dirty="0"/>
              <a:t>Concept 17.4: Translation is the RNA-directed synthesis of a </a:t>
            </a:r>
            <a:r>
              <a:rPr lang="en-US" sz="2400" dirty="0" smtClean="0"/>
              <a:t>polypeptide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9019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7_07TranscripStages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/>
        </p:blipFill>
        <p:spPr>
          <a:xfrm>
            <a:off x="807720" y="187960"/>
            <a:ext cx="7528560" cy="639572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17.7-3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032929" y="121885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0841" y="125189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03266" y="1340762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09552" y="1095835"/>
            <a:ext cx="1297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36207" y="436748"/>
            <a:ext cx="1" cy="40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73152" y="1222498"/>
            <a:ext cx="0" cy="220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638468" y="1023917"/>
            <a:ext cx="222331" cy="2249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331614" y="2469052"/>
            <a:ext cx="0" cy="2038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776352" y="2453421"/>
            <a:ext cx="80540" cy="360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259015" y="2547206"/>
            <a:ext cx="165645" cy="2819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 flipV="1">
            <a:off x="3849078" y="3872523"/>
            <a:ext cx="15630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3841262" y="4411785"/>
            <a:ext cx="17193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e 25"/>
          <p:cNvSpPr/>
          <p:nvPr/>
        </p:nvSpPr>
        <p:spPr bwMode="auto">
          <a:xfrm rot="5400000">
            <a:off x="5258778" y="-1177192"/>
            <a:ext cx="181706" cy="3415326"/>
          </a:xfrm>
          <a:prstGeom prst="leftBrace">
            <a:avLst>
              <a:gd name="adj1" fmla="val 36631"/>
              <a:gd name="adj2" fmla="val 529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8" name="Straight Connector 27"/>
          <p:cNvCxnSpPr>
            <a:stCxn id="26" idx="0"/>
          </p:cNvCxnSpPr>
          <p:nvPr/>
        </p:nvCxnSpPr>
        <p:spPr bwMode="auto">
          <a:xfrm flipH="1">
            <a:off x="7053385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3638060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855505" y="158840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853039" y="1565396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106979" y="2574479"/>
            <a:ext cx="279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 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00475" y="2637978"/>
            <a:ext cx="12793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167832" y="2647051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Unwound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310830" y="3436266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328974" y="4443198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023187" y="4252701"/>
            <a:ext cx="1859883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(“downstream”)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719049" y="5930908"/>
            <a:ext cx="3293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Completed RNA 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224405" y="1531265"/>
            <a:ext cx="10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224404" y="3227617"/>
            <a:ext cx="144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Elongation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233475" y="4900388"/>
            <a:ext cx="144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Termination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55505" y="328328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853039" y="326027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55505" y="494426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853039" y="492125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638042" y="382000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642578" y="40630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481683" y="422821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642577" y="208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642577" y="2320467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642577" y="62411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42577" y="857228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638042" y="5259616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642578" y="550270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481686" y="577215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520212" y="40621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745007" y="394695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525729" y="3818139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520212" y="549913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525729" y="525508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7112981" y="5767616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520212" y="232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525729" y="208330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520212" y="86063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7525729" y="61658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96085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17.1: Genes specify proteins via transcription and </a:t>
            </a:r>
            <a:r>
              <a:rPr lang="en-US" sz="2400" strike="sngStrike" dirty="0" smtClean="0"/>
              <a:t>translation</a:t>
            </a:r>
          </a:p>
          <a:p>
            <a:r>
              <a:rPr lang="en-US" sz="2400" strike="sngStrike" dirty="0"/>
              <a:t>Concept 17.2: Transcription is the DNA-directed synthesis of </a:t>
            </a:r>
            <a:r>
              <a:rPr lang="en-US" sz="2400" strike="sngStrike" dirty="0" smtClean="0"/>
              <a:t>RNA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Concept </a:t>
            </a:r>
            <a:r>
              <a:rPr lang="en-US" b="1" dirty="0">
                <a:solidFill>
                  <a:srgbClr val="FF0000"/>
                </a:solidFill>
              </a:rPr>
              <a:t>17.3: Eukaryotic cells modify RNA after </a:t>
            </a:r>
            <a:r>
              <a:rPr lang="en-US" b="1" dirty="0" smtClean="0">
                <a:solidFill>
                  <a:srgbClr val="FF0000"/>
                </a:solidFill>
              </a:rPr>
              <a:t>transcription</a:t>
            </a:r>
          </a:p>
          <a:p>
            <a:r>
              <a:rPr lang="en-US" sz="2400" dirty="0"/>
              <a:t>Concept 17.4: Translation is the RNA-directed synthesis of a </a:t>
            </a:r>
            <a:r>
              <a:rPr lang="en-US" sz="2400" dirty="0" smtClean="0"/>
              <a:t>polypeptide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51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17.3: Eukaryotic cells modify RNA after transcription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Enzymes in the eukaryotic nucleus </a:t>
            </a:r>
            <a:r>
              <a:rPr lang="en-US" i="1" dirty="0" smtClean="0"/>
              <a:t>modify</a:t>
            </a:r>
            <a:r>
              <a:rPr lang="en-US" dirty="0" smtClean="0"/>
              <a:t> pre-mRNA (</a:t>
            </a:r>
            <a:r>
              <a:rPr lang="en-US" b="1" dirty="0" smtClean="0"/>
              <a:t>RNA processing</a:t>
            </a:r>
            <a:r>
              <a:rPr lang="en-US" dirty="0" smtClean="0"/>
              <a:t>) before the genetic messages are dispatched to the cytoplasm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oth ends (5’ + 3’) of the primary transcript are usually altered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ertain interior sections of the molecule are cut out (“excised”), and the remaining parts “spliced”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1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17.3: Eukaryotic cells modify RNA after transcription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09"/>
            <a:ext cx="8499249" cy="523266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Alteration of mRNA Ends</a:t>
            </a:r>
          </a:p>
          <a:p>
            <a:r>
              <a:rPr lang="en-US" dirty="0" smtClean="0"/>
              <a:t>Each end of a pre-mRNA molecule is modified </a:t>
            </a:r>
          </a:p>
          <a:p>
            <a:pPr lvl="1"/>
            <a:r>
              <a:rPr lang="en-US" sz="2200" dirty="0" smtClean="0"/>
              <a:t>The 5</a:t>
            </a:r>
            <a:r>
              <a:rPr lang="en-US" sz="2200" dirty="0" smtClean="0">
                <a:sym typeface="Symbol" charset="0"/>
              </a:rPr>
              <a:t>′</a:t>
            </a:r>
            <a:r>
              <a:rPr lang="en-US" sz="2200" dirty="0" smtClean="0"/>
              <a:t> end receives a modified nucleotide </a:t>
            </a:r>
            <a:r>
              <a:rPr lang="en-US" sz="2200" b="1" dirty="0" smtClean="0"/>
              <a:t>5</a:t>
            </a:r>
            <a:r>
              <a:rPr lang="en-US" sz="2200" b="1" dirty="0" smtClean="0">
                <a:sym typeface="Symbol" charset="0"/>
              </a:rPr>
              <a:t>′</a:t>
            </a:r>
            <a:r>
              <a:rPr lang="en-US" sz="2200" b="1" dirty="0" smtClean="0"/>
              <a:t> cap</a:t>
            </a:r>
          </a:p>
          <a:p>
            <a:pPr lvl="1"/>
            <a:r>
              <a:rPr lang="en-US" sz="2200" dirty="0" smtClean="0"/>
              <a:t>The 3</a:t>
            </a:r>
            <a:r>
              <a:rPr lang="en-US" sz="2200" dirty="0" smtClean="0">
                <a:sym typeface="Symbol" charset="0"/>
              </a:rPr>
              <a:t>′</a:t>
            </a:r>
            <a:r>
              <a:rPr lang="en-US" sz="2200" dirty="0" smtClean="0"/>
              <a:t> end gets a </a:t>
            </a:r>
            <a:r>
              <a:rPr lang="en-US" sz="2200" b="1" dirty="0" smtClean="0"/>
              <a:t>poly-A tail</a:t>
            </a:r>
          </a:p>
          <a:p>
            <a:r>
              <a:rPr lang="en-US" dirty="0" smtClean="0"/>
              <a:t>These modifications share several functions</a:t>
            </a:r>
          </a:p>
          <a:p>
            <a:pPr lvl="1"/>
            <a:r>
              <a:rPr lang="en-US" sz="2200" b="1" dirty="0"/>
              <a:t>F</a:t>
            </a:r>
            <a:r>
              <a:rPr lang="en-US" sz="2200" b="1" dirty="0" smtClean="0"/>
              <a:t>acilitate</a:t>
            </a:r>
            <a:r>
              <a:rPr lang="en-US" sz="2200" dirty="0" smtClean="0"/>
              <a:t> the export of mRNA to the cytoplasm</a:t>
            </a:r>
          </a:p>
          <a:p>
            <a:pPr lvl="1"/>
            <a:r>
              <a:rPr lang="en-US" sz="2200" b="1" dirty="0" smtClean="0"/>
              <a:t>Protect</a:t>
            </a:r>
            <a:r>
              <a:rPr lang="en-US" sz="2200" dirty="0" smtClean="0"/>
              <a:t> mRNA from hydrolytic enzymes</a:t>
            </a:r>
          </a:p>
          <a:p>
            <a:pPr lvl="1"/>
            <a:r>
              <a:rPr lang="en-US" sz="2200" dirty="0" smtClean="0"/>
              <a:t>Help ribosomes </a:t>
            </a:r>
            <a:r>
              <a:rPr lang="en-US" sz="2200" b="1" dirty="0" smtClean="0"/>
              <a:t>attach</a:t>
            </a:r>
            <a:r>
              <a:rPr lang="en-US" sz="2200" dirty="0" smtClean="0"/>
              <a:t> to the 5</a:t>
            </a:r>
            <a:r>
              <a:rPr lang="en-US" sz="2200" dirty="0" smtClean="0">
                <a:sym typeface="Symbol" charset="0"/>
              </a:rPr>
              <a:t>′</a:t>
            </a:r>
            <a:r>
              <a:rPr lang="en-US" sz="2200" dirty="0" smtClean="0"/>
              <a:t> end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2499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10ProcessingCapTai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3"/>
          <a:stretch/>
        </p:blipFill>
        <p:spPr>
          <a:xfrm>
            <a:off x="298704" y="2106168"/>
            <a:ext cx="8546592" cy="247599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41467" y="2067071"/>
            <a:ext cx="2180172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 modified guanine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ucleotide added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he 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end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4542" y="2878667"/>
            <a:ext cx="21484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941917" y="2878667"/>
            <a:ext cx="0" cy="87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300817" y="3983567"/>
            <a:ext cx="270933" cy="180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4487334" y="3974042"/>
            <a:ext cx="248708" cy="206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Left Brace 12"/>
          <p:cNvSpPr/>
          <p:nvPr/>
        </p:nvSpPr>
        <p:spPr bwMode="auto">
          <a:xfrm rot="5400000">
            <a:off x="3368147" y="2426231"/>
            <a:ext cx="190498" cy="2418292"/>
          </a:xfrm>
          <a:prstGeom prst="leftBrace">
            <a:avLst>
              <a:gd name="adj1" fmla="val 36538"/>
              <a:gd name="adj2" fmla="val 4781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862014" y="3512081"/>
            <a:ext cx="190498" cy="1207559"/>
          </a:xfrm>
          <a:prstGeom prst="leftBrace">
            <a:avLst>
              <a:gd name="adj1" fmla="val 36538"/>
              <a:gd name="adj2" fmla="val 5088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7" name="Left Brace 16"/>
          <p:cNvSpPr/>
          <p:nvPr/>
        </p:nvSpPr>
        <p:spPr bwMode="auto">
          <a:xfrm rot="16200000">
            <a:off x="1816103" y="3778251"/>
            <a:ext cx="190498" cy="675220"/>
          </a:xfrm>
          <a:prstGeom prst="leftBrace">
            <a:avLst>
              <a:gd name="adj1" fmla="val 36538"/>
              <a:gd name="adj2" fmla="val 5088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5903383" y="2875493"/>
            <a:ext cx="190498" cy="2480736"/>
          </a:xfrm>
          <a:prstGeom prst="leftBrace">
            <a:avLst>
              <a:gd name="adj1" fmla="val 36538"/>
              <a:gd name="adj2" fmla="val 5152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6200000">
            <a:off x="7886172" y="3394606"/>
            <a:ext cx="190498" cy="1442509"/>
          </a:xfrm>
          <a:prstGeom prst="leftBrace">
            <a:avLst>
              <a:gd name="adj1" fmla="val 36538"/>
              <a:gd name="adj2" fmla="val 4968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5400000">
            <a:off x="6030913" y="3289831"/>
            <a:ext cx="190498" cy="691092"/>
          </a:xfrm>
          <a:prstGeom prst="leftBrace">
            <a:avLst>
              <a:gd name="adj1" fmla="val 36538"/>
              <a:gd name="adj2" fmla="val 508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731000" y="2878667"/>
            <a:ext cx="20055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598833" y="2878667"/>
            <a:ext cx="375709" cy="8837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31244" y="2993112"/>
            <a:ext cx="275736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Region that includes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rotein-coding segments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486460" y="3421736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34504" y="4162568"/>
            <a:ext cx="68841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29292" y="4162568"/>
            <a:ext cx="788458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603499" y="4046151"/>
            <a:ext cx="78845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944406" y="4046151"/>
            <a:ext cx="78845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8560" y="3665155"/>
            <a:ext cx="139649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55583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9756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305984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43036" y="4162568"/>
            <a:ext cx="788458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156453" y="3421735"/>
            <a:ext cx="23071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3802" y="3681031"/>
            <a:ext cx="771270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AAUAAA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552015" y="3681031"/>
            <a:ext cx="382304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8066616" y="3681031"/>
            <a:ext cx="382304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30560" y="4162568"/>
            <a:ext cx="132715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217782" y="2987818"/>
            <a:ext cx="177012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Polyadenylation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735433" y="2060716"/>
            <a:ext cx="2138693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50–250 adenine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nucleotides added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to the 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end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924770" y="3613298"/>
            <a:ext cx="141064" cy="3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200" b="1" kern="700" spc="-100" dirty="0" smtClean="0">
                <a:solidFill>
                  <a:srgbClr val="000000"/>
                </a:solidFill>
                <a:ea typeface="ＭＳ Ｐゴシック" pitchFamily="34" charset="-128"/>
              </a:rPr>
              <a:t>…</a:t>
            </a:r>
            <a:endParaRPr lang="en-US" sz="1200" b="1" kern="700" spc="-1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96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759B763-1FE0-4FC8-8BEA-86A0B467DE95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1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003D757-8069-4DDA-9A91-10443E2FF9A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3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17.3: Eukaryotic cells modify RNA after </a:t>
            </a:r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Split Genes and RNA Splicing</a:t>
            </a:r>
            <a:endParaRPr lang="en-US" u="sng" dirty="0" smtClean="0"/>
          </a:p>
          <a:p>
            <a:r>
              <a:rPr lang="en-US" dirty="0" smtClean="0"/>
              <a:t>Most </a:t>
            </a:r>
            <a:r>
              <a:rPr lang="en-US" b="1" dirty="0" smtClean="0"/>
              <a:t>EUKARYOTIC</a:t>
            </a:r>
            <a:r>
              <a:rPr lang="en-US" dirty="0" smtClean="0"/>
              <a:t> genes and their RNA transcripts have long </a:t>
            </a:r>
            <a:r>
              <a:rPr lang="en-US" i="1" dirty="0" smtClean="0"/>
              <a:t>noncoding</a:t>
            </a:r>
            <a:r>
              <a:rPr lang="en-US" dirty="0" smtClean="0"/>
              <a:t> stretches of nucleotides that lie between </a:t>
            </a:r>
            <a:r>
              <a:rPr lang="en-US" i="1" dirty="0" smtClean="0"/>
              <a:t>coding</a:t>
            </a:r>
            <a:r>
              <a:rPr lang="en-US" dirty="0" smtClean="0"/>
              <a:t> regions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oncoding regions = </a:t>
            </a:r>
            <a:r>
              <a:rPr lang="en-US" b="1" u="sng" dirty="0" smtClean="0"/>
              <a:t>int</a:t>
            </a:r>
            <a:r>
              <a:rPr lang="en-US" dirty="0" smtClean="0"/>
              <a:t>ervening sequences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b="1" u="sng" dirty="0" smtClean="0"/>
              <a:t>int</a:t>
            </a:r>
            <a:r>
              <a:rPr lang="en-US" b="1" dirty="0" smtClean="0"/>
              <a:t>rons</a:t>
            </a:r>
          </a:p>
          <a:p>
            <a:pPr lvl="1"/>
            <a:r>
              <a:rPr lang="en-US" dirty="0" smtClean="0"/>
              <a:t>Coding regions = expressed sequences = </a:t>
            </a:r>
            <a:r>
              <a:rPr lang="en-US" b="1" u="sng" dirty="0" smtClean="0"/>
              <a:t>ex</a:t>
            </a:r>
            <a:r>
              <a:rPr lang="en-US" b="1" dirty="0" smtClean="0"/>
              <a:t>ons</a:t>
            </a:r>
            <a:r>
              <a:rPr lang="en-US" dirty="0" smtClean="0"/>
              <a:t> </a:t>
            </a:r>
          </a:p>
          <a:p>
            <a:pPr lvl="2"/>
            <a:r>
              <a:rPr lang="en-US" sz="2600" dirty="0" smtClean="0"/>
              <a:t>Eventually translated into amino acid sequences of polypeptide</a:t>
            </a:r>
          </a:p>
        </p:txBody>
      </p:sp>
    </p:spTree>
    <p:extLst>
      <p:ext uri="{BB962C8B-B14F-4D97-AF65-F5344CB8AC3E}">
        <p14:creationId xmlns:p14="http://schemas.microsoft.com/office/powerpoint/2010/main" val="3130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17.3: Eukaryotic cells modify RNA after </a:t>
            </a:r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Split Genes and RNA Splicing</a:t>
            </a:r>
            <a:endParaRPr lang="en-US" u="sng" dirty="0" smtClean="0"/>
          </a:p>
          <a:p>
            <a:r>
              <a:rPr lang="en-US" b="1" dirty="0" smtClean="0"/>
              <a:t>RNA splicing…</a:t>
            </a:r>
          </a:p>
          <a:p>
            <a:pPr lvl="1"/>
            <a:r>
              <a:rPr lang="en-US" dirty="0" smtClean="0"/>
              <a:t>REMOVES introns</a:t>
            </a:r>
          </a:p>
          <a:p>
            <a:pPr lvl="1"/>
            <a:r>
              <a:rPr lang="en-US" dirty="0" smtClean="0"/>
              <a:t>JOINS exons</a:t>
            </a:r>
          </a:p>
          <a:p>
            <a:pPr lvl="1"/>
            <a:r>
              <a:rPr lang="en-US" dirty="0" smtClean="0"/>
              <a:t>Creates an mRNA molecule with a </a:t>
            </a:r>
            <a:r>
              <a:rPr lang="en-US" i="1" dirty="0" smtClean="0"/>
              <a:t>continuous</a:t>
            </a:r>
            <a:r>
              <a:rPr lang="en-US" dirty="0" smtClean="0"/>
              <a:t> coding sequence</a:t>
            </a:r>
          </a:p>
          <a:p>
            <a:pPr lvl="1"/>
            <a:r>
              <a:rPr lang="en-US" b="1" dirty="0" smtClean="0"/>
              <a:t>Only done in eukaryotes!!!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044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2" name="Picture 75791" descr="17_11RNASplicing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6"/>
          <a:stretch/>
        </p:blipFill>
        <p:spPr>
          <a:xfrm>
            <a:off x="298704" y="1664208"/>
            <a:ext cx="8546592" cy="311643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39408" y="1615440"/>
            <a:ext cx="1154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29728" y="1696720"/>
            <a:ext cx="65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1696720"/>
            <a:ext cx="65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05960" y="2509520"/>
            <a:ext cx="1905000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Introns cut out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and exons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spliced together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45400" y="1981200"/>
            <a:ext cx="109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1320" y="1971040"/>
            <a:ext cx="726440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1336595" y="2362477"/>
            <a:ext cx="177468" cy="377133"/>
          </a:xfrm>
          <a:prstGeom prst="leftBrace">
            <a:avLst>
              <a:gd name="adj1" fmla="val 34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2581677" y="2076862"/>
            <a:ext cx="177468" cy="948365"/>
          </a:xfrm>
          <a:prstGeom prst="leftBrace">
            <a:avLst>
              <a:gd name="adj1" fmla="val 34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>
            <a:stCxn id="3" idx="0"/>
          </p:cNvCxnSpPr>
          <p:nvPr/>
        </p:nvCxnSpPr>
        <p:spPr bwMode="auto">
          <a:xfrm flipH="1" flipV="1">
            <a:off x="1231216" y="2345848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1608117" y="2345848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stCxn id="11" idx="0"/>
          </p:cNvCxnSpPr>
          <p:nvPr/>
        </p:nvCxnSpPr>
        <p:spPr bwMode="auto">
          <a:xfrm flipV="1">
            <a:off x="2196229" y="2346326"/>
            <a:ext cx="871" cy="1159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11" idx="2"/>
          </p:cNvCxnSpPr>
          <p:nvPr/>
        </p:nvCxnSpPr>
        <p:spPr bwMode="auto">
          <a:xfrm flipH="1" flipV="1">
            <a:off x="3144121" y="2346327"/>
            <a:ext cx="473" cy="1159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Left Brace 22"/>
          <p:cNvSpPr/>
          <p:nvPr/>
        </p:nvSpPr>
        <p:spPr bwMode="auto">
          <a:xfrm rot="16200000">
            <a:off x="4208948" y="3343525"/>
            <a:ext cx="177468" cy="1879603"/>
          </a:xfrm>
          <a:prstGeom prst="leftBrace">
            <a:avLst>
              <a:gd name="adj1" fmla="val 34333"/>
              <a:gd name="adj2" fmla="val 5108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 bwMode="auto">
          <a:xfrm flipH="1">
            <a:off x="3352801" y="4194593"/>
            <a:ext cx="5080" cy="12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23" idx="2"/>
          </p:cNvCxnSpPr>
          <p:nvPr/>
        </p:nvCxnSpPr>
        <p:spPr bwMode="auto">
          <a:xfrm flipH="1">
            <a:off x="5230620" y="4194593"/>
            <a:ext cx="6864" cy="13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781" name="Straight Connector 75780"/>
          <p:cNvCxnSpPr/>
          <p:nvPr/>
        </p:nvCxnSpPr>
        <p:spPr bwMode="auto">
          <a:xfrm>
            <a:off x="5394960" y="3911600"/>
            <a:ext cx="111760" cy="294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3088640" y="3916680"/>
            <a:ext cx="162560" cy="294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Left Brace 40"/>
          <p:cNvSpPr/>
          <p:nvPr/>
        </p:nvSpPr>
        <p:spPr bwMode="auto">
          <a:xfrm rot="16200000">
            <a:off x="7013372" y="2277251"/>
            <a:ext cx="177468" cy="547587"/>
          </a:xfrm>
          <a:prstGeom prst="leftBrace">
            <a:avLst>
              <a:gd name="adj1" fmla="val 34333"/>
              <a:gd name="adj2" fmla="val 5301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42" name="Straight Connector 41"/>
          <p:cNvCxnSpPr>
            <a:stCxn id="41" idx="0"/>
          </p:cNvCxnSpPr>
          <p:nvPr/>
        </p:nvCxnSpPr>
        <p:spPr bwMode="auto">
          <a:xfrm>
            <a:off x="6828313" y="2462311"/>
            <a:ext cx="0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 flipV="1">
            <a:off x="7371529" y="2345849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>
            <a:stCxn id="41" idx="0"/>
          </p:cNvCxnSpPr>
          <p:nvPr/>
        </p:nvCxnSpPr>
        <p:spPr bwMode="auto">
          <a:xfrm flipH="1" flipV="1">
            <a:off x="6825011" y="2345850"/>
            <a:ext cx="3302" cy="1164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531289" y="3656513"/>
            <a:ext cx="726440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584366" y="3675743"/>
            <a:ext cx="109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147130" y="2565764"/>
            <a:ext cx="513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1–30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275113" y="2565764"/>
            <a:ext cx="77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31–104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638470" y="2565764"/>
            <a:ext cx="898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105–146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989611" y="3926479"/>
            <a:ext cx="641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1–146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482772" y="4146005"/>
            <a:ext cx="718145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396672" y="4146005"/>
            <a:ext cx="718145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775529" y="4318364"/>
            <a:ext cx="1113971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segment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2297" y="3327214"/>
            <a:ext cx="121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mRNA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5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Concept 17.1: Genes specify proteins via transcription and </a:t>
            </a:r>
            <a:r>
              <a:rPr lang="en-US" b="1" dirty="0" smtClean="0">
                <a:solidFill>
                  <a:srgbClr val="FF0000"/>
                </a:solidFill>
              </a:rPr>
              <a:t>translation</a:t>
            </a:r>
          </a:p>
          <a:p>
            <a:r>
              <a:rPr lang="en-US" sz="2400" dirty="0"/>
              <a:t>Concept 17.2: Transcription is the DNA-directed synthesis of </a:t>
            </a:r>
            <a:r>
              <a:rPr lang="en-US" sz="2400" dirty="0" smtClean="0"/>
              <a:t>RNA</a:t>
            </a:r>
          </a:p>
          <a:p>
            <a:r>
              <a:rPr lang="en-US" sz="2400" dirty="0" smtClean="0"/>
              <a:t>Concept </a:t>
            </a:r>
            <a:r>
              <a:rPr lang="en-US" sz="2400" dirty="0"/>
              <a:t>17.3: Eukaryotic cells modify RNA after </a:t>
            </a:r>
            <a:r>
              <a:rPr lang="en-US" sz="2400" dirty="0" smtClean="0"/>
              <a:t>transcription</a:t>
            </a:r>
          </a:p>
          <a:p>
            <a:r>
              <a:rPr lang="en-US" sz="2400" dirty="0"/>
              <a:t>Concept 17.4: Translation is the RNA-directed synthesis of a </a:t>
            </a:r>
            <a:r>
              <a:rPr lang="en-US" sz="2400" dirty="0" smtClean="0"/>
              <a:t>polypeptide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098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E1A872-7248-4D65-8E09-10921EC2CD1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17.1: Genes specify proteins via transcription and </a:t>
            </a:r>
            <a:r>
              <a:rPr lang="en-US" sz="2400" strike="sngStrike" dirty="0" smtClean="0"/>
              <a:t>translation</a:t>
            </a:r>
          </a:p>
          <a:p>
            <a:r>
              <a:rPr lang="en-US" sz="2400" strike="sngStrike" dirty="0"/>
              <a:t>Concept 17.2: Transcription is the DNA-directed synthesis of </a:t>
            </a:r>
            <a:r>
              <a:rPr lang="en-US" sz="2400" strike="sngStrike" dirty="0" smtClean="0"/>
              <a:t>RNA</a:t>
            </a:r>
          </a:p>
          <a:p>
            <a:r>
              <a:rPr lang="en-US" sz="2400" strike="sngStrike" dirty="0" smtClean="0"/>
              <a:t>Concept </a:t>
            </a:r>
            <a:r>
              <a:rPr lang="en-US" sz="2400" strike="sngStrike" dirty="0"/>
              <a:t>17.3: Eukaryotic cells modify RNA after </a:t>
            </a:r>
            <a:r>
              <a:rPr lang="en-US" sz="2400" strike="sngStrike" dirty="0" smtClean="0"/>
              <a:t>transcription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17.4: Translation is the RNA-directed synthesis of a </a:t>
            </a:r>
            <a:r>
              <a:rPr lang="en-US" b="1" dirty="0" smtClean="0">
                <a:solidFill>
                  <a:srgbClr val="FF0000"/>
                </a:solidFill>
              </a:rPr>
              <a:t>polypeptide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Concept 17.4: Translation is the RNA-directed synthesis of a polypeptide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2646" y="3676308"/>
            <a:ext cx="7936992" cy="955061"/>
            <a:chOff x="706692" y="4075536"/>
            <a:chExt cx="7936992" cy="955061"/>
          </a:xfrm>
        </p:grpSpPr>
        <p:grpSp>
          <p:nvGrpSpPr>
            <p:cNvPr id="5" name="Group 4"/>
            <p:cNvGrpSpPr/>
            <p:nvPr/>
          </p:nvGrpSpPr>
          <p:grpSpPr>
            <a:xfrm>
              <a:off x="706692" y="4091813"/>
              <a:ext cx="7936992" cy="938784"/>
              <a:chOff x="603504" y="2871216"/>
              <a:chExt cx="7936992" cy="938784"/>
            </a:xfrm>
          </p:grpSpPr>
          <p:pic>
            <p:nvPicPr>
              <p:cNvPr id="8" name="Picture 7" descr="17_UN01CentralDogma-U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47"/>
              <a:stretch/>
            </p:blipFill>
            <p:spPr>
              <a:xfrm>
                <a:off x="603504" y="2871216"/>
                <a:ext cx="7936992" cy="93878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1111568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DNA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4155440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RNA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6985000" y="3027680"/>
                <a:ext cx="1346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Protein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28900" y="409181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TXN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10225" y="4075536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TSN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3429254" y="3219450"/>
            <a:ext cx="5153025" cy="170339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98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17.4: Translation is the RNA-directed synthesis of a polypeptide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 information flows from mRNA to protein through the process of translation</a:t>
            </a:r>
          </a:p>
          <a:p>
            <a:r>
              <a:rPr lang="en-US" dirty="0" smtClean="0"/>
              <a:t>Genetic information is translated from the language of nucleotides to the language of amino acids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7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17.4: Translation is the RNA-directed synthesis of a </a:t>
            </a:r>
            <a:r>
              <a:rPr lang="en-US" dirty="0" smtClean="0"/>
              <a:t>polypeptide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Molecular Components of Translation</a:t>
            </a:r>
            <a:endParaRPr lang="en-US" u="sng" dirty="0"/>
          </a:p>
          <a:p>
            <a:r>
              <a:rPr lang="en-US" dirty="0" smtClean="0"/>
              <a:t>A cell translates an mRNA message into protein with the help of </a:t>
            </a:r>
            <a:r>
              <a:rPr lang="en-US" b="1" dirty="0" smtClean="0"/>
              <a:t>transfer RNA (</a:t>
            </a:r>
            <a:r>
              <a:rPr lang="en-US" b="1" dirty="0" err="1" smtClean="0"/>
              <a:t>tRNA</a:t>
            </a:r>
            <a:r>
              <a:rPr lang="en-US" b="1" dirty="0" smtClean="0"/>
              <a:t>)</a:t>
            </a:r>
          </a:p>
          <a:p>
            <a:r>
              <a:rPr lang="en-US" dirty="0" err="1" smtClean="0"/>
              <a:t>tRNAs</a:t>
            </a:r>
            <a:r>
              <a:rPr lang="en-US" dirty="0" smtClean="0"/>
              <a:t> </a:t>
            </a:r>
            <a:r>
              <a:rPr lang="en-US" i="1" dirty="0" smtClean="0"/>
              <a:t>transfer</a:t>
            </a:r>
            <a:r>
              <a:rPr lang="en-US" dirty="0" smtClean="0"/>
              <a:t> amino acids to the growing polypeptide in a ribosome</a:t>
            </a:r>
          </a:p>
        </p:txBody>
      </p:sp>
    </p:spTree>
    <p:extLst>
      <p:ext uri="{BB962C8B-B14F-4D97-AF65-F5344CB8AC3E}">
        <p14:creationId xmlns:p14="http://schemas.microsoft.com/office/powerpoint/2010/main" val="119414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7_14Transl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825752" y="155302"/>
            <a:ext cx="5492496" cy="6421483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52736" y="1557562"/>
            <a:ext cx="1308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95346" y="1289955"/>
            <a:ext cx="71814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946071" y="1864178"/>
            <a:ext cx="140608" cy="1950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391149" y="2084614"/>
            <a:ext cx="523422" cy="2603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5955393" y="1748970"/>
            <a:ext cx="297542" cy="381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173107" y="1741714"/>
            <a:ext cx="77107" cy="2948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243286" y="3171371"/>
            <a:ext cx="118835" cy="2939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5735866" y="4261757"/>
            <a:ext cx="509813" cy="18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5289553" y="4835978"/>
            <a:ext cx="7474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426607" y="5555342"/>
            <a:ext cx="171455" cy="468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76031" y="2145392"/>
            <a:ext cx="1308326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with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attached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75878" y="2854776"/>
            <a:ext cx="1115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04414" y="4056740"/>
            <a:ext cx="577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59485" y="4646383"/>
            <a:ext cx="1224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05953" y="5523136"/>
            <a:ext cx="93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Left Brace 29"/>
          <p:cNvSpPr/>
          <p:nvPr/>
        </p:nvSpPr>
        <p:spPr bwMode="auto">
          <a:xfrm rot="16200000">
            <a:off x="4026866" y="52908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4455484" y="53035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16200000">
            <a:off x="4899992" y="53035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099353" y="5954936"/>
            <a:ext cx="831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21717" y="5533207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905394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34340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485903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34681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44207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9100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80483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926608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07934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20245581">
            <a:off x="3792220" y="4718790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 rot="20245581">
            <a:off x="3916045" y="4667990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20245581">
            <a:off x="4033520" y="4620365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342333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489450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35500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2066735">
            <a:off x="5020947" y="4521938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 rot="2066735">
            <a:off x="5113023" y="4614013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 rot="2066735">
            <a:off x="5220973" y="4696563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20858212">
            <a:off x="4381498" y="3574651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 rot="20581238">
            <a:off x="4283073" y="3111101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Trp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812848" y="5629155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939362" y="3563363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44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17.4: Translation is the RNA-directed synthesis of </a:t>
            </a:r>
            <a:r>
              <a:rPr lang="en-US" dirty="0" smtClean="0"/>
              <a:t>a polypeptide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The Structure and Function of Transfer RNA</a:t>
            </a:r>
          </a:p>
          <a:p>
            <a:r>
              <a:rPr lang="en-US" dirty="0"/>
              <a:t>A </a:t>
            </a:r>
            <a:r>
              <a:rPr lang="en-US" dirty="0" err="1"/>
              <a:t>tRNA</a:t>
            </a:r>
            <a:r>
              <a:rPr lang="en-US" dirty="0"/>
              <a:t> molecule consists of a </a:t>
            </a:r>
            <a:r>
              <a:rPr lang="en-US" i="1" dirty="0"/>
              <a:t>single RNA strand </a:t>
            </a:r>
            <a:endParaRPr lang="en-US" i="1" dirty="0" smtClean="0"/>
          </a:p>
          <a:p>
            <a:r>
              <a:rPr lang="en-US" dirty="0" smtClean="0"/>
              <a:t>Individual molecules of </a:t>
            </a:r>
            <a:r>
              <a:rPr lang="en-US" dirty="0" err="1" smtClean="0"/>
              <a:t>tRNA</a:t>
            </a:r>
            <a:r>
              <a:rPr lang="en-US" dirty="0" smtClean="0"/>
              <a:t> are NOT identical</a:t>
            </a:r>
          </a:p>
          <a:p>
            <a:pPr lvl="1"/>
            <a:r>
              <a:rPr lang="en-US" dirty="0" smtClean="0"/>
              <a:t>Each carries a </a:t>
            </a:r>
            <a:r>
              <a:rPr lang="en-US" i="1" dirty="0" smtClean="0"/>
              <a:t>specific</a:t>
            </a:r>
            <a:r>
              <a:rPr lang="en-US" dirty="0" smtClean="0"/>
              <a:t> amino acid on one end</a:t>
            </a:r>
          </a:p>
          <a:p>
            <a:pPr lvl="1"/>
            <a:r>
              <a:rPr lang="en-US" dirty="0" smtClean="0"/>
              <a:t>Each has a specific </a:t>
            </a:r>
            <a:r>
              <a:rPr lang="en-US" b="1" dirty="0" smtClean="0"/>
              <a:t>anticodon</a:t>
            </a:r>
            <a:r>
              <a:rPr lang="en-US" dirty="0" smtClean="0"/>
              <a:t> on the other end; the anticodon base-pairs with a complementary codon on mRNA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6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75778" descr="17_15_TransferRNAStruc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298704" y="548640"/>
            <a:ext cx="8546592" cy="555752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2631" y="700317"/>
            <a:ext cx="1244106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ttachment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19031" y="1360720"/>
            <a:ext cx="1743754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attachment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8308814" y="1920068"/>
            <a:ext cx="146372" cy="645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038814" y="1917484"/>
            <a:ext cx="152399" cy="3254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33390" y="2336800"/>
            <a:ext cx="218698" cy="814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656881" y="2815525"/>
            <a:ext cx="178231" cy="3375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92513" y="1239349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11619" y="502750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9892" y="7463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49892" y="9300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49892" y="11156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49892" y="12993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49892" y="149273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45984" y="167444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49892" y="186201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49892" y="204567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49892" y="221761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49892" y="23915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31246" y="1492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027338" y="186201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027338" y="167249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27338" y="204567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27338" y="222152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27338" y="238955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031246" y="256149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62508" y="270217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52386" y="279595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753800" y="255758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79554" y="269435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46692" y="27432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89896" y="275101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369648" y="275101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14048" y="27353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73370" y="262206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74078" y="257126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98235" y="26728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5560" y="318477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50638" y="32199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66970" y="312224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90016" y="288974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991800" y="30538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193801" y="3016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566988" y="3016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367692" y="30226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662724" y="322775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1346" y="309489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315316" y="284089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378210" y="27314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468087" y="28917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465002" y="284285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835032" y="283112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37691" y="283894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992538" y="26982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180107" y="266700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453646" y="306558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355953" y="32297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64478" y="330786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973000" y="323361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816693" y="311247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644756" y="31085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457940" y="31085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256691" y="311638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088661" y="35735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084753" y="37494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12118" y="33215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1477111" y="33176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1463443" y="346612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563076" y="348370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713526" y="348175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1817076" y="35853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817076" y="374552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820988" y="391941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1846397" y="411480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1815137" y="429846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1666646" y="461108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1697895" y="443522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135557" y="431018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2084757" y="39194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2080849" y="41187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244968" y="446453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291860" y="465992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2190259" y="483576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1963612" y="492173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725242" y="48045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510163" y="3630330"/>
            <a:ext cx="1077293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2015613" y="3814097"/>
            <a:ext cx="471129" cy="2826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778" name="Straight Connector 75777"/>
          <p:cNvCxnSpPr/>
          <p:nvPr/>
        </p:nvCxnSpPr>
        <p:spPr bwMode="auto">
          <a:xfrm flipH="1">
            <a:off x="2019710" y="3810000"/>
            <a:ext cx="467032" cy="4834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Left Brace 96"/>
          <p:cNvSpPr/>
          <p:nvPr/>
        </p:nvSpPr>
        <p:spPr bwMode="auto">
          <a:xfrm rot="16200000">
            <a:off x="1916270" y="4920663"/>
            <a:ext cx="190500" cy="630904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8" name="Left Brace 97"/>
          <p:cNvSpPr/>
          <p:nvPr/>
        </p:nvSpPr>
        <p:spPr bwMode="auto">
          <a:xfrm rot="10800000">
            <a:off x="5255960" y="5051323"/>
            <a:ext cx="190500" cy="365870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9" name="Left Brace 98"/>
          <p:cNvSpPr/>
          <p:nvPr/>
        </p:nvSpPr>
        <p:spPr bwMode="auto">
          <a:xfrm rot="16200000">
            <a:off x="7872976" y="4648419"/>
            <a:ext cx="190500" cy="794774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585959" y="3102435"/>
            <a:ext cx="1208541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5440816" y="5070937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7409318" y="5061866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7382104" y="5597082"/>
            <a:ext cx="1589539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Symbol used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 this book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432076" y="5604341"/>
            <a:ext cx="217192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Three-dimensional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40859" y="5595270"/>
            <a:ext cx="3460069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 Two-dimensional 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098471" y="5595270"/>
            <a:ext cx="42817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033983" y="5595270"/>
            <a:ext cx="42817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(c)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1467528" y="5243294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8408216" y="47893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7320644" y="47893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7635001" y="4544128"/>
            <a:ext cx="122993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7904800" y="4544128"/>
            <a:ext cx="122993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167984" y="4544128"/>
            <a:ext cx="139649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7178404" y="21985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6406696" y="186326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03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96D8D9A-7975-4A1D-80CD-5594E4737E7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084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Accurate translation requires two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orrect match between a </a:t>
            </a:r>
            <a:r>
              <a:rPr lang="en-US" dirty="0" err="1" smtClean="0"/>
              <a:t>tRNA</a:t>
            </a:r>
            <a:r>
              <a:rPr lang="en-US" dirty="0" smtClean="0"/>
              <a:t> and an amino acid, done by the enzyme </a:t>
            </a:r>
            <a:r>
              <a:rPr lang="en-US" b="1" dirty="0" err="1" smtClean="0"/>
              <a:t>aminoacyl-tRNA</a:t>
            </a:r>
            <a:r>
              <a:rPr lang="en-US" b="1" dirty="0" smtClean="0"/>
              <a:t> </a:t>
            </a:r>
            <a:r>
              <a:rPr lang="en-US" b="1" dirty="0" err="1" smtClean="0"/>
              <a:t>synthetase</a:t>
            </a:r>
            <a:r>
              <a:rPr lang="en-US" b="1" dirty="0" smtClean="0"/>
              <a:t> </a:t>
            </a:r>
          </a:p>
          <a:p>
            <a:pPr marL="1373886" lvl="2" indent="-514350"/>
            <a:r>
              <a:rPr lang="en-US" b="1" dirty="0" err="1" smtClean="0"/>
              <a:t>tRNA</a:t>
            </a:r>
            <a:r>
              <a:rPr lang="en-US" b="1" dirty="0" smtClean="0"/>
              <a:t> + AA</a:t>
            </a:r>
            <a:r>
              <a:rPr lang="en-US" dirty="0"/>
              <a:t> </a:t>
            </a:r>
            <a:r>
              <a:rPr lang="en-US" dirty="0" smtClean="0"/>
              <a:t>= correct</a:t>
            </a:r>
            <a:endParaRPr lang="en-US" b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orrect match between the </a:t>
            </a:r>
            <a:r>
              <a:rPr lang="en-US" dirty="0" err="1" smtClean="0"/>
              <a:t>tRNA</a:t>
            </a:r>
            <a:r>
              <a:rPr lang="en-US" dirty="0" smtClean="0"/>
              <a:t> anticodon and an mRNA codon </a:t>
            </a:r>
          </a:p>
          <a:p>
            <a:pPr marL="1373886" lvl="2" indent="-514350"/>
            <a:r>
              <a:rPr lang="en-US" b="1" dirty="0" smtClean="0"/>
              <a:t>anticodon + codon</a:t>
            </a:r>
            <a:r>
              <a:rPr lang="en-US" dirty="0"/>
              <a:t> </a:t>
            </a:r>
            <a:r>
              <a:rPr lang="en-US" dirty="0" smtClean="0"/>
              <a:t>= correct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8763" y="31772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Concept 17.4: Translation is the RNA-directed synthesis of a polypeptide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37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Basic Principles </a:t>
            </a:r>
            <a:r>
              <a:rPr lang="en-US" u="sng" dirty="0" smtClean="0"/>
              <a:t>– Transcription &amp; Translation</a:t>
            </a:r>
          </a:p>
          <a:p>
            <a:r>
              <a:rPr lang="en-US" sz="2600" dirty="0"/>
              <a:t>RNA is the bridge between genes and the proteins for which they code</a:t>
            </a:r>
          </a:p>
          <a:p>
            <a:r>
              <a:rPr lang="en-US" sz="2600" b="1" dirty="0"/>
              <a:t>Transcription</a:t>
            </a:r>
            <a:r>
              <a:rPr lang="en-US" sz="2600" dirty="0"/>
              <a:t> is the synthesis of RNA using information in DNA</a:t>
            </a:r>
          </a:p>
          <a:p>
            <a:r>
              <a:rPr lang="en-US" sz="2600" dirty="0"/>
              <a:t>Transcription produces </a:t>
            </a:r>
            <a:r>
              <a:rPr lang="en-US" sz="2600" b="1" dirty="0"/>
              <a:t>messenger RNA (mRNA)</a:t>
            </a:r>
          </a:p>
          <a:p>
            <a:r>
              <a:rPr lang="en-US" sz="2600" b="1" dirty="0"/>
              <a:t>Translation</a:t>
            </a:r>
            <a:r>
              <a:rPr lang="en-US" sz="2600" dirty="0"/>
              <a:t> is the synthesis of a polypeptide, using information in the mRNA</a:t>
            </a:r>
          </a:p>
          <a:p>
            <a:r>
              <a:rPr lang="en-US" sz="2600" b="1" dirty="0"/>
              <a:t>Ribosomes</a:t>
            </a:r>
            <a:r>
              <a:rPr lang="en-US" sz="2600" dirty="0"/>
              <a:t> are the sites of translation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6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16AminoAcidLink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>
          <a:xfrm>
            <a:off x="298704" y="221824"/>
            <a:ext cx="8546592" cy="636100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17.16-1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3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16AminoAcidLink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298704" y="221824"/>
            <a:ext cx="8546592" cy="642450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17.16-2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93876" y="2594230"/>
            <a:ext cx="192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7709958" y="3169706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576483" y="4078814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95378" y="3747812"/>
            <a:ext cx="641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094544" y="4594473"/>
            <a:ext cx="83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633758" y="4464047"/>
            <a:ext cx="446617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591050" y="4728631"/>
            <a:ext cx="0" cy="12721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276725" y="5358339"/>
            <a:ext cx="311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020086" y="4647391"/>
            <a:ext cx="1695039" cy="14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Using ATP,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ynthetase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atalyzes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ovalent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bonding.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65203" y="470760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658639" y="46886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269425" y="3028145"/>
            <a:ext cx="53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85967" y="3688544"/>
            <a:ext cx="1360906" cy="429942"/>
            <a:chOff x="4185967" y="3603880"/>
            <a:chExt cx="1360906" cy="429942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4185967" y="3603880"/>
              <a:ext cx="9605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AMP </a:t>
              </a:r>
              <a:r>
                <a:rPr lang="en-US" sz="1800" b="1" dirty="0" smtClean="0">
                  <a:solidFill>
                    <a:srgbClr val="000000"/>
                  </a:solidFill>
                  <a:latin typeface="Symbol Std"/>
                  <a:ea typeface="ＭＳ Ｐゴシック" pitchFamily="34" charset="-128"/>
                  <a:cs typeface="Symbol Std"/>
                </a:rPr>
                <a:t>+</a:t>
              </a:r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 2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5148943" y="3603880"/>
              <a:ext cx="197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P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TextBox 37"/>
            <p:cNvSpPr txBox="1">
              <a:spLocks noChangeArrowheads="1"/>
            </p:cNvSpPr>
            <p:nvPr/>
          </p:nvSpPr>
          <p:spPr bwMode="auto">
            <a:xfrm>
              <a:off x="5349721" y="3726045"/>
              <a:ext cx="197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400" b="1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i</a:t>
              </a:r>
              <a:endParaRPr lang="en-US" sz="1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531235" y="6269669"/>
            <a:ext cx="1959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Computer model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08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17_16AminoAcidLink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"/>
          <a:stretch/>
        </p:blipFill>
        <p:spPr>
          <a:xfrm>
            <a:off x="298704" y="221824"/>
            <a:ext cx="8546592" cy="6413923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93876" y="2594230"/>
            <a:ext cx="192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709958" y="3169706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576483" y="4078814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95378" y="3747812"/>
            <a:ext cx="641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094544" y="4594473"/>
            <a:ext cx="83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7633758" y="4464047"/>
            <a:ext cx="446617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4591050" y="4728631"/>
            <a:ext cx="0" cy="12721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4276725" y="5358339"/>
            <a:ext cx="311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020086" y="4647391"/>
            <a:ext cx="1695039" cy="14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Using ATP,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ynthetase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atalyzes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ovalent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bonding.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665203" y="470760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658639" y="46886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45388" y="462717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338824" y="460826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351519" y="5429095"/>
            <a:ext cx="152929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1090538" y="5436352"/>
            <a:ext cx="917272" cy="2846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269425" y="3028145"/>
            <a:ext cx="53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185967" y="3688544"/>
            <a:ext cx="1360906" cy="429942"/>
            <a:chOff x="4185967" y="3603880"/>
            <a:chExt cx="1360906" cy="429942"/>
          </a:xfrm>
        </p:grpSpPr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4185967" y="3603880"/>
              <a:ext cx="9605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AMP </a:t>
              </a:r>
              <a:r>
                <a:rPr lang="en-US" sz="1800" b="1" dirty="0" smtClean="0">
                  <a:solidFill>
                    <a:srgbClr val="000000"/>
                  </a:solidFill>
                  <a:latin typeface="Symbol Std"/>
                  <a:ea typeface="ＭＳ Ｐゴシック" pitchFamily="34" charset="-128"/>
                  <a:cs typeface="Symbol Std"/>
                </a:rPr>
                <a:t>+</a:t>
              </a:r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 2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5148943" y="3603880"/>
              <a:ext cx="197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P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5349721" y="3726045"/>
              <a:ext cx="197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400" b="1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i</a:t>
              </a:r>
              <a:endParaRPr lang="en-US" sz="1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716208" y="4650669"/>
            <a:ext cx="1339985" cy="79823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Aminoacyl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released.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531235" y="6269669"/>
            <a:ext cx="1959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Computer model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195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BCFB9F1-917E-466F-80B1-6EF08A531F8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30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</a:t>
            </a:r>
            <a:r>
              <a:rPr lang="en-US" dirty="0"/>
              <a:t>17.4: Translation is the RNA-directed synthesis of a polypeptide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Ribosomes</a:t>
            </a:r>
          </a:p>
          <a:p>
            <a:r>
              <a:rPr lang="en-US" sz="2600" dirty="0" smtClean="0"/>
              <a:t>Ribosomes facilitate specific coupling of </a:t>
            </a:r>
            <a:r>
              <a:rPr lang="en-US" sz="2600" dirty="0" err="1" smtClean="0"/>
              <a:t>tRNA</a:t>
            </a:r>
            <a:r>
              <a:rPr lang="en-US" sz="2600" dirty="0" smtClean="0"/>
              <a:t> anticodons with mRNA codons in protein synthesis</a:t>
            </a:r>
          </a:p>
          <a:p>
            <a:r>
              <a:rPr lang="en-US" sz="2600" dirty="0" smtClean="0"/>
              <a:t>The two ribosomal subunits (large and small) are made of proteins and </a:t>
            </a:r>
            <a:r>
              <a:rPr lang="en-US" sz="2600" b="1" dirty="0" smtClean="0"/>
              <a:t>ribosomal RNA (</a:t>
            </a:r>
            <a:r>
              <a:rPr lang="en-US" sz="2600" b="1" dirty="0" err="1" smtClean="0"/>
              <a:t>rRNA</a:t>
            </a:r>
            <a:r>
              <a:rPr lang="en-US" sz="2600" b="1" dirty="0" smtClean="0"/>
              <a:t>)</a:t>
            </a:r>
          </a:p>
          <a:p>
            <a:r>
              <a:rPr lang="en-US" sz="2600" dirty="0" smtClean="0"/>
              <a:t>Bacterial and eukaryotic ribosomes are somewhat similar but have significant differences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ome antibiotic drugs specifically target bacterial ribosomes without harming eukaryotic ribosomes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964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17_17b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"/>
          <a:stretch/>
        </p:blipFill>
        <p:spPr>
          <a:xfrm>
            <a:off x="579120" y="646176"/>
            <a:ext cx="7985760" cy="5384276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479920" y="1181087"/>
            <a:ext cx="1731564" cy="1662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7513" y="2484681"/>
            <a:ext cx="1960164" cy="514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621236" y="4263501"/>
            <a:ext cx="1369409" cy="12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379452" y="1114323"/>
            <a:ext cx="1425677" cy="10979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760452" y="2004143"/>
            <a:ext cx="1029109" cy="9209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493506" y="3354837"/>
            <a:ext cx="7909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5792839" y="4551914"/>
            <a:ext cx="4883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1647" y="5598569"/>
            <a:ext cx="6643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(b) Schematic model showing binding sites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343609" y="4281522"/>
            <a:ext cx="1312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43609" y="3074390"/>
            <a:ext cx="1312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74640" y="833534"/>
            <a:ext cx="1972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Exit tunnel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868732" y="1658404"/>
            <a:ext cx="28307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 site (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eaLnBrk="0" hangingPunct="0"/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5319" y="558524"/>
            <a:ext cx="3184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 site (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Peptidyl-tRNA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5722" y="2221472"/>
            <a:ext cx="1578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 site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(Exit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5668" y="4038100"/>
            <a:ext cx="1332829" cy="11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6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binding site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37650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51084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60903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626419" y="954548"/>
            <a:ext cx="17206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745612" y="2974258"/>
            <a:ext cx="17206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6886752" y="2064476"/>
            <a:ext cx="19638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119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ribosome has three binding sites for </a:t>
            </a:r>
            <a:r>
              <a:rPr lang="en-US" dirty="0" err="1" smtClean="0"/>
              <a:t>tRNA</a:t>
            </a:r>
            <a:endParaRPr lang="en-US" dirty="0" smtClean="0"/>
          </a:p>
          <a:p>
            <a:pPr lvl="1"/>
            <a:r>
              <a:rPr lang="en-US" dirty="0"/>
              <a:t>The </a:t>
            </a:r>
            <a:r>
              <a:rPr lang="en-US" b="1" dirty="0"/>
              <a:t>E site </a:t>
            </a:r>
            <a:r>
              <a:rPr lang="en-US" dirty="0"/>
              <a:t>is the exit site, where discharged </a:t>
            </a:r>
            <a:r>
              <a:rPr lang="en-US" dirty="0" err="1"/>
              <a:t>tRNAs</a:t>
            </a:r>
            <a:r>
              <a:rPr lang="en-US" dirty="0"/>
              <a:t> leave the </a:t>
            </a:r>
            <a:r>
              <a:rPr lang="en-US" dirty="0" smtClean="0"/>
              <a:t>ribosome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P site </a:t>
            </a:r>
            <a:r>
              <a:rPr lang="en-US" dirty="0" smtClean="0"/>
              <a:t>holds the </a:t>
            </a:r>
            <a:r>
              <a:rPr lang="en-US" dirty="0" err="1" smtClean="0"/>
              <a:t>tRNA</a:t>
            </a:r>
            <a:r>
              <a:rPr lang="en-US" dirty="0" smtClean="0"/>
              <a:t> that carries the growing polypeptide chain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A site </a:t>
            </a:r>
            <a:r>
              <a:rPr lang="en-US" dirty="0" smtClean="0"/>
              <a:t>holds the </a:t>
            </a:r>
            <a:r>
              <a:rPr lang="en-US" dirty="0" err="1" smtClean="0"/>
              <a:t>tRNA</a:t>
            </a:r>
            <a:r>
              <a:rPr lang="en-US" dirty="0" smtClean="0"/>
              <a:t> that carries the next amino acid to be added to the chain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3038" y="3463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Concept 17.4: Translation is the RNA-directed synthesis of a polypeptide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424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7_17c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"/>
          <a:stretch/>
        </p:blipFill>
        <p:spPr>
          <a:xfrm>
            <a:off x="1011936" y="344424"/>
            <a:ext cx="7120128" cy="597836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17.17c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956102" y="1061032"/>
            <a:ext cx="470502" cy="1658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1511714" y="4047433"/>
            <a:ext cx="410060" cy="6587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4303867" y="1059132"/>
            <a:ext cx="512548" cy="4223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285406" y="2174897"/>
            <a:ext cx="10337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140645" y="3531500"/>
            <a:ext cx="117503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Left Brace 8"/>
          <p:cNvSpPr/>
          <p:nvPr/>
        </p:nvSpPr>
        <p:spPr bwMode="auto">
          <a:xfrm rot="8130000">
            <a:off x="4162028" y="648574"/>
            <a:ext cx="198293" cy="1769167"/>
          </a:xfrm>
          <a:prstGeom prst="leftBrace">
            <a:avLst>
              <a:gd name="adj1" fmla="val 4835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5400000">
            <a:off x="4953159" y="4382878"/>
            <a:ext cx="222605" cy="55967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" name="Right Brace 13"/>
          <p:cNvSpPr/>
          <p:nvPr/>
        </p:nvSpPr>
        <p:spPr bwMode="auto">
          <a:xfrm rot="5400000">
            <a:off x="4359532" y="4382879"/>
            <a:ext cx="222605" cy="55967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32709" y="266979"/>
            <a:ext cx="18451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7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>
              <a:lnSpc>
                <a:spcPts val="27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79262" y="953239"/>
            <a:ext cx="1727035" cy="181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Next amino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acid to be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added to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87913" y="3281555"/>
            <a:ext cx="1041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344160" y="3900150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37597" y="4853073"/>
            <a:ext cx="49418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55811" y="3637028"/>
            <a:ext cx="1021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26686" y="813706"/>
            <a:ext cx="18392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186934" y="4700707"/>
            <a:ext cx="1337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Codons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24708" y="3236619"/>
            <a:ext cx="177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48723" y="5897926"/>
            <a:ext cx="6407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(c) Schematic model with mRNA and 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942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19075" y="1272910"/>
            <a:ext cx="8524875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Building a </a:t>
            </a:r>
            <a:r>
              <a:rPr lang="en-US" sz="2600" u="sng" dirty="0" smtClean="0"/>
              <a:t>Polypeptide –</a:t>
            </a:r>
            <a:r>
              <a:rPr lang="en-US" sz="2600" u="sng" dirty="0"/>
              <a:t> </a:t>
            </a:r>
            <a:r>
              <a:rPr lang="en-US" sz="2600" u="sng" dirty="0" smtClean="0"/>
              <a:t>Three </a:t>
            </a:r>
            <a:r>
              <a:rPr lang="en-US" sz="2600" u="sng" dirty="0"/>
              <a:t>S</a:t>
            </a:r>
            <a:r>
              <a:rPr lang="en-US" sz="2600" u="sng" dirty="0" smtClean="0"/>
              <a:t>tages of Translation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Initiation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Elongation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Termination</a:t>
            </a:r>
          </a:p>
          <a:p>
            <a:r>
              <a:rPr lang="en-US" sz="2400" dirty="0" smtClean="0"/>
              <a:t>All three stages require protein </a:t>
            </a:r>
            <a:r>
              <a:rPr lang="ja-JP" altLang="en-US" sz="2400" dirty="0" smtClean="0"/>
              <a:t>“</a:t>
            </a:r>
            <a:r>
              <a:rPr lang="en-US" altLang="ja-JP" sz="2400" dirty="0" smtClean="0"/>
              <a:t>factors</a:t>
            </a:r>
            <a:r>
              <a:rPr lang="ja-JP" altLang="en-US" sz="2400" dirty="0" smtClean="0"/>
              <a:t>”</a:t>
            </a:r>
            <a:r>
              <a:rPr lang="en-US" altLang="ja-JP" sz="2400" dirty="0" smtClean="0"/>
              <a:t> that aid in the translation process</a:t>
            </a:r>
          </a:p>
          <a:p>
            <a:r>
              <a:rPr lang="en-US" altLang="ja-JP" sz="2400" dirty="0" smtClean="0"/>
              <a:t>Energy, in the form of </a:t>
            </a:r>
            <a:r>
              <a:rPr lang="en-US" altLang="ja-JP" sz="2400" b="1" dirty="0" smtClean="0"/>
              <a:t>GTP</a:t>
            </a:r>
            <a:r>
              <a:rPr lang="en-US" altLang="ja-JP" sz="2400" dirty="0" smtClean="0"/>
              <a:t>, is required for some steps</a:t>
            </a:r>
          </a:p>
          <a:p>
            <a:r>
              <a:rPr lang="en-US" sz="2400" b="1" dirty="0"/>
              <a:t>Translation proceeds along the mRNA in a</a:t>
            </a:r>
            <a:br>
              <a:rPr lang="en-US" sz="2400" b="1" dirty="0"/>
            </a:br>
            <a:r>
              <a:rPr lang="en-US" sz="2400" b="1" dirty="0"/>
              <a:t>5′ </a:t>
            </a:r>
            <a:r>
              <a:rPr lang="en-US" sz="2400" b="1" dirty="0">
                <a:sym typeface="Symbol" charset="0"/>
              </a:rPr>
              <a:t>→</a:t>
            </a:r>
            <a:r>
              <a:rPr lang="en-US" sz="2400" b="1" dirty="0"/>
              <a:t> 3′ direction (mRNA is “read” 5’ </a:t>
            </a:r>
            <a:r>
              <a:rPr lang="en-US" sz="2400" b="1" dirty="0">
                <a:sym typeface="Wingdings" pitchFamily="2" charset="2"/>
              </a:rPr>
              <a:t> 3’ by ribosome)</a:t>
            </a:r>
            <a:endParaRPr lang="en-US" sz="2400" b="1" dirty="0"/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Concept </a:t>
            </a:r>
            <a:r>
              <a:rPr lang="en-US" dirty="0"/>
              <a:t>17.4: Translation is the RNA-directed synthesis of a polypeptide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704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Initiation brings together mRNA, a </a:t>
            </a:r>
            <a:r>
              <a:rPr lang="en-US" dirty="0" err="1" smtClean="0"/>
              <a:t>tRNA</a:t>
            </a:r>
            <a:r>
              <a:rPr lang="en-US" dirty="0" smtClean="0"/>
              <a:t> with the first amino acid, and the two ribosomal subunits</a:t>
            </a:r>
          </a:p>
          <a:p>
            <a:pPr lvl="1"/>
            <a:r>
              <a:rPr lang="en-US" dirty="0" smtClean="0"/>
              <a:t>1a. </a:t>
            </a:r>
            <a:r>
              <a:rPr lang="en-US" dirty="0"/>
              <a:t>S</a:t>
            </a:r>
            <a:r>
              <a:rPr lang="en-US" dirty="0" smtClean="0"/>
              <a:t>mall ribosomal subunit binds with mRNA and a special initiator </a:t>
            </a:r>
            <a:r>
              <a:rPr lang="en-US" dirty="0" err="1" smtClean="0"/>
              <a:t>tRNA</a:t>
            </a:r>
            <a:endParaRPr lang="en-US" dirty="0" smtClean="0"/>
          </a:p>
          <a:p>
            <a:pPr lvl="1"/>
            <a:r>
              <a:rPr lang="en-US" dirty="0" smtClean="0"/>
              <a:t>1b. </a:t>
            </a:r>
            <a:r>
              <a:rPr lang="en-US" dirty="0"/>
              <a:t>S</a:t>
            </a:r>
            <a:r>
              <a:rPr lang="en-US" dirty="0" smtClean="0"/>
              <a:t>mall subunit moves along the mRNA until it reaches the start codon (AUG)</a:t>
            </a:r>
          </a:p>
          <a:p>
            <a:pPr lvl="1"/>
            <a:r>
              <a:rPr lang="en-US" dirty="0" smtClean="0"/>
              <a:t>1c. Proteins called </a:t>
            </a:r>
            <a:r>
              <a:rPr lang="en-US" b="1" dirty="0" smtClean="0"/>
              <a:t>initiation factors </a:t>
            </a:r>
            <a:r>
              <a:rPr lang="en-US" dirty="0" smtClean="0"/>
              <a:t>bring in the large subunit that completes the </a:t>
            </a:r>
            <a:r>
              <a:rPr lang="en-US" i="1" dirty="0" smtClean="0"/>
              <a:t>translation initiation complex</a:t>
            </a:r>
            <a:endParaRPr lang="en-US" i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Concept </a:t>
            </a:r>
            <a:r>
              <a:rPr lang="en-US" dirty="0"/>
              <a:t>17.4: Translation is the RNA-directed synthesis of a </a:t>
            </a:r>
            <a:r>
              <a:rPr lang="en-US" dirty="0" smtClean="0"/>
              <a:t>polypeptide – </a:t>
            </a:r>
            <a:r>
              <a:rPr lang="en-US" dirty="0" smtClean="0">
                <a:solidFill>
                  <a:srgbClr val="FF0000"/>
                </a:solidFill>
              </a:rPr>
              <a:t>1. Initiation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7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Basic Principles – Prokaryotes vs. Eukaryotes</a:t>
            </a:r>
          </a:p>
          <a:p>
            <a:r>
              <a:rPr lang="en-US" sz="2500" dirty="0" smtClean="0"/>
              <a:t>In prokaryotes: </a:t>
            </a:r>
          </a:p>
          <a:p>
            <a:pPr lvl="1"/>
            <a:r>
              <a:rPr lang="en-US" sz="2500" dirty="0"/>
              <a:t>T</a:t>
            </a:r>
            <a:r>
              <a:rPr lang="en-US" sz="2500" dirty="0" smtClean="0"/>
              <a:t>ranslation of mRNA can begin </a:t>
            </a:r>
            <a:r>
              <a:rPr lang="en-US" sz="2500" i="1" dirty="0" smtClean="0"/>
              <a:t>before</a:t>
            </a:r>
            <a:r>
              <a:rPr lang="en-US" sz="2500" dirty="0" smtClean="0"/>
              <a:t> transcription has finished (</a:t>
            </a:r>
            <a:r>
              <a:rPr lang="en-US" sz="2500" dirty="0" err="1" smtClean="0"/>
              <a:t>txn</a:t>
            </a:r>
            <a:r>
              <a:rPr lang="en-US" sz="2500" dirty="0" smtClean="0"/>
              <a:t> + </a:t>
            </a:r>
            <a:r>
              <a:rPr lang="en-US" sz="2500" dirty="0" err="1" smtClean="0"/>
              <a:t>tsn</a:t>
            </a:r>
            <a:r>
              <a:rPr lang="en-US" sz="2500" dirty="0" smtClean="0"/>
              <a:t> = simultaneous)</a:t>
            </a:r>
          </a:p>
          <a:p>
            <a:r>
              <a:rPr lang="en-US" sz="2500" dirty="0" smtClean="0"/>
              <a:t>In a eukaryotes: </a:t>
            </a:r>
          </a:p>
          <a:p>
            <a:pPr lvl="1"/>
            <a:r>
              <a:rPr lang="en-US" sz="2500" dirty="0"/>
              <a:t>N</a:t>
            </a:r>
            <a:r>
              <a:rPr lang="en-US" sz="2500" dirty="0" smtClean="0"/>
              <a:t>uclear envelope </a:t>
            </a:r>
            <a:r>
              <a:rPr lang="en-US" sz="2500" i="1" dirty="0" smtClean="0"/>
              <a:t>separates</a:t>
            </a:r>
            <a:r>
              <a:rPr lang="en-US" sz="2500" dirty="0" smtClean="0"/>
              <a:t> transcription from translation (</a:t>
            </a:r>
            <a:r>
              <a:rPr lang="en-US" sz="2500" dirty="0" err="1" smtClean="0"/>
              <a:t>txn</a:t>
            </a:r>
            <a:r>
              <a:rPr lang="en-US" sz="2500" dirty="0" smtClean="0"/>
              <a:t> </a:t>
            </a:r>
            <a:r>
              <a:rPr lang="en-US" sz="2500" dirty="0"/>
              <a:t>+ </a:t>
            </a:r>
            <a:r>
              <a:rPr lang="en-US" sz="2500" dirty="0" err="1"/>
              <a:t>tsn</a:t>
            </a:r>
            <a:r>
              <a:rPr lang="en-US" sz="2500" dirty="0"/>
              <a:t> </a:t>
            </a:r>
            <a:r>
              <a:rPr lang="en-US" sz="2500" dirty="0" smtClean="0"/>
              <a:t>NOT simultaneous)</a:t>
            </a:r>
          </a:p>
          <a:p>
            <a:pPr lvl="1"/>
            <a:r>
              <a:rPr lang="en-US" sz="2500" b="1" dirty="0" smtClean="0"/>
              <a:t>Primary RNA transcripts </a:t>
            </a:r>
            <a:r>
              <a:rPr lang="en-US" sz="2500" dirty="0" smtClean="0"/>
              <a:t>(immature) are modified through RNA processing to yield the (mature) mRNA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7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7_18TranslateIniti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"/>
          <a:stretch/>
        </p:blipFill>
        <p:spPr>
          <a:xfrm>
            <a:off x="298704" y="786384"/>
            <a:ext cx="8546592" cy="504714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17.18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214063" y="2694094"/>
            <a:ext cx="87678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ight Brace 5"/>
          <p:cNvSpPr/>
          <p:nvPr/>
        </p:nvSpPr>
        <p:spPr bwMode="auto">
          <a:xfrm rot="5400000">
            <a:off x="1942587" y="3563061"/>
            <a:ext cx="188545" cy="44748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89677" y="3665734"/>
            <a:ext cx="208607" cy="8222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099478" y="4052586"/>
            <a:ext cx="344600" cy="512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880692" y="1670583"/>
            <a:ext cx="940912" cy="1030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7542587" y="1731586"/>
            <a:ext cx="201567" cy="2815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345388" y="509072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38824" y="507181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343739" y="509389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337175" y="507498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44269" y="1349341"/>
            <a:ext cx="724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24118" y="1518141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47240" y="921169"/>
            <a:ext cx="1306473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62410" y="4524341"/>
            <a:ext cx="3372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Translation initiation complex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689410" y="5041415"/>
            <a:ext cx="3372945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Large ribosomal subunit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completes the initiation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complex.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1052" y="5050488"/>
            <a:ext cx="3518090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Small ribosomal subunit binds to mRNA.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55410" y="4460845"/>
            <a:ext cx="2311591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 binding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66910" y="3925632"/>
            <a:ext cx="1331876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1266" y="2247417"/>
            <a:ext cx="987163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Initiator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07695" y="3744205"/>
            <a:ext cx="1395377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Start codon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50870" y="351007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48442" y="341029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507768" y="282790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384142" y="282790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425301" y="353729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50085" y="3410296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929554" y="2592127"/>
            <a:ext cx="55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666342" y="2592127"/>
            <a:ext cx="55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GDP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803926" y="2034991"/>
            <a:ext cx="232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994427" y="2161990"/>
            <a:ext cx="232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851551" y="2310155"/>
            <a:ext cx="232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61035" y="120063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4119" y="1195345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676910" y="1512842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99161" y="1200633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158454" y="1290591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407165" y="1237676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401875" y="1565759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904460" y="1534009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153170" y="1608093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 rot="21011863">
            <a:off x="1886973" y="1502045"/>
            <a:ext cx="478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21011863">
            <a:off x="6846377" y="1652130"/>
            <a:ext cx="478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128" y="2993193"/>
            <a:ext cx="96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mRNA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5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7FB2DDC-2317-4310-A6D3-EC7620D93C25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81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17.4: Translation is the RNA-directed synthesis of a polypeptide – </a:t>
            </a:r>
            <a:r>
              <a:rPr lang="en-US" dirty="0" smtClean="0">
                <a:solidFill>
                  <a:srgbClr val="FF0000"/>
                </a:solidFill>
              </a:rPr>
              <a:t>2. Elongation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elongation, amino acids are added one</a:t>
            </a:r>
            <a:br>
              <a:rPr lang="en-US" dirty="0" smtClean="0"/>
            </a:br>
            <a:r>
              <a:rPr lang="en-US" dirty="0" smtClean="0"/>
              <a:t>by one to the </a:t>
            </a:r>
            <a:r>
              <a:rPr lang="en-US" i="1" dirty="0" smtClean="0"/>
              <a:t>C-terminus</a:t>
            </a:r>
            <a:r>
              <a:rPr lang="en-US" dirty="0" smtClean="0"/>
              <a:t> of the growing chain</a:t>
            </a:r>
          </a:p>
          <a:p>
            <a:r>
              <a:rPr lang="en-US" dirty="0" smtClean="0"/>
              <a:t>Each addition involves proteins called elongation factors and occurs in three steps: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odon recognition (requires GTP 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eptide bond 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Translocation (requires GTP E)</a:t>
            </a:r>
          </a:p>
        </p:txBody>
      </p:sp>
    </p:spTree>
    <p:extLst>
      <p:ext uri="{BB962C8B-B14F-4D97-AF65-F5344CB8AC3E}">
        <p14:creationId xmlns:p14="http://schemas.microsoft.com/office/powerpoint/2010/main" val="368656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7_19TranslationElong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539496" y="182515"/>
            <a:ext cx="8065008" cy="639426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283641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_19TranslationElong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539496" y="182515"/>
            <a:ext cx="8065008" cy="641241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37721" y="46280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731157" y="46091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728525" y="4560388"/>
            <a:ext cx="18439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836475" y="2795088"/>
            <a:ext cx="561275" cy="1765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40064" y="5251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393480" y="5832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41745" y="5837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098320" y="4552384"/>
            <a:ext cx="1594829" cy="63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 bond</a:t>
            </a:r>
          </a:p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64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17_19TranslationElong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539496" y="182515"/>
            <a:ext cx="8065008" cy="641241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737721" y="46280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731157" y="46091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728525" y="4560388"/>
            <a:ext cx="18439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Oval 34"/>
          <p:cNvSpPr/>
          <p:nvPr/>
        </p:nvSpPr>
        <p:spPr bwMode="auto">
          <a:xfrm>
            <a:off x="625211" y="46534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18647" y="46345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H="1">
            <a:off x="1766360" y="3944255"/>
            <a:ext cx="779990" cy="6552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6836475" y="2795088"/>
            <a:ext cx="561275" cy="1765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645225" y="4598488"/>
            <a:ext cx="1799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378192" y="470947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1726" y="425597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775902" y="434985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971800" y="42496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945170" y="4577784"/>
            <a:ext cx="1594829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Translocation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40064" y="5251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393480" y="5832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641745" y="5837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098320" y="4552384"/>
            <a:ext cx="1594829" cy="63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 bond</a:t>
            </a:r>
          </a:p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076314" y="3092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348780" y="367985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597045" y="368485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78532" y="1490124"/>
            <a:ext cx="2424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ready for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next 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3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17.4: Translation is the RNA-directed synthesis of a polypeptide – </a:t>
            </a:r>
            <a:r>
              <a:rPr lang="en-US" dirty="0" smtClean="0">
                <a:solidFill>
                  <a:srgbClr val="FF0000"/>
                </a:solidFill>
              </a:rPr>
              <a:t>3. Termination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Termination occurs when a </a:t>
            </a:r>
            <a:r>
              <a:rPr lang="en-US" b="1" dirty="0" smtClean="0"/>
              <a:t>stop codon</a:t>
            </a:r>
            <a:r>
              <a:rPr lang="en-US" dirty="0" smtClean="0"/>
              <a:t> in the mRNA reaches the A site of the ribosome</a:t>
            </a:r>
          </a:p>
          <a:p>
            <a:pPr lvl="1"/>
            <a:r>
              <a:rPr lang="en-US" dirty="0" smtClean="0"/>
              <a:t>The A site accepts a protein called a </a:t>
            </a:r>
            <a:r>
              <a:rPr lang="en-US" b="1" dirty="0"/>
              <a:t>release factor</a:t>
            </a:r>
          </a:p>
          <a:p>
            <a:pPr lvl="2"/>
            <a:r>
              <a:rPr lang="en-US" dirty="0" smtClean="0"/>
              <a:t>The release factor causes the addition of a water molecule…NOT an amino acid! </a:t>
            </a:r>
          </a:p>
          <a:p>
            <a:pPr lvl="2"/>
            <a:r>
              <a:rPr lang="en-US" dirty="0" smtClean="0"/>
              <a:t>This </a:t>
            </a:r>
            <a:r>
              <a:rPr lang="en-US" i="1" dirty="0" smtClean="0"/>
              <a:t>(hydrolysis) </a:t>
            </a:r>
            <a:r>
              <a:rPr lang="en-US" dirty="0" smtClean="0"/>
              <a:t>reaction RELEASES the polypeptide, and the translation assembly subsequently comes apart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7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0TranslationTerm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/>
        </p:blipFill>
        <p:spPr>
          <a:xfrm>
            <a:off x="298704" y="1530096"/>
            <a:ext cx="8546592" cy="3577118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17.20-1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Right Brace 49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68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0TranslationTerm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/>
        </p:blipFill>
        <p:spPr>
          <a:xfrm>
            <a:off x="298704" y="1530096"/>
            <a:ext cx="8546592" cy="359526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575521" y="4465798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550652" y="445004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514151" y="321276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86418" y="282457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ight Brace 21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85209" y="4409855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 factor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promotes hydrolysis.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28684" y="1654507"/>
            <a:ext cx="1229316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Free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12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7_20TranslationTerm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2"/>
          <a:stretch/>
        </p:blipFill>
        <p:spPr>
          <a:xfrm>
            <a:off x="298704" y="1530096"/>
            <a:ext cx="8546592" cy="358619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17.20-3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87072" y="447484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262203" y="44590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75521" y="4465798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550652" y="445004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14151" y="321276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86418" y="282457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ight Brace 23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5209" y="4409855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 factor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promotes hydrolysis.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609359" y="4409855"/>
            <a:ext cx="23282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 subunits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and other components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dissociate.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28684" y="1654507"/>
            <a:ext cx="1229316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Free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639453" y="310315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320680" y="2586957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663723" y="3363594"/>
            <a:ext cx="199802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90908" y="3354986"/>
            <a:ext cx="578651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53144" y="3875901"/>
            <a:ext cx="66475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 GDP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517467" y="3880205"/>
            <a:ext cx="185549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690532" y="3875901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877373" y="3875901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052589" y="3944782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3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08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Basic Principles – </a:t>
            </a:r>
            <a:r>
              <a:rPr lang="en-US" u="sng" dirty="0" smtClean="0"/>
              <a:t>Crick’s Central Dogma (1958)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central dogma </a:t>
            </a:r>
            <a:r>
              <a:rPr lang="en-US" dirty="0" smtClean="0"/>
              <a:t>is the concept that cells are governed by a cellular chain of command</a:t>
            </a:r>
          </a:p>
          <a:p>
            <a:r>
              <a:rPr lang="en-US" dirty="0" smtClean="0"/>
              <a:t>Unidirectional flow of genetic information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06692" y="4537201"/>
            <a:ext cx="7936992" cy="955061"/>
            <a:chOff x="706692" y="4075536"/>
            <a:chExt cx="7936992" cy="955061"/>
          </a:xfrm>
        </p:grpSpPr>
        <p:grpSp>
          <p:nvGrpSpPr>
            <p:cNvPr id="6" name="Group 5"/>
            <p:cNvGrpSpPr/>
            <p:nvPr/>
          </p:nvGrpSpPr>
          <p:grpSpPr>
            <a:xfrm>
              <a:off x="706692" y="4091813"/>
              <a:ext cx="7936992" cy="938784"/>
              <a:chOff x="603504" y="2871216"/>
              <a:chExt cx="7936992" cy="938784"/>
            </a:xfrm>
          </p:grpSpPr>
          <p:pic>
            <p:nvPicPr>
              <p:cNvPr id="7" name="Picture 6" descr="17_UN01CentralDogma-U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47"/>
              <a:stretch/>
            </p:blipFill>
            <p:spPr>
              <a:xfrm>
                <a:off x="603504" y="2871216"/>
                <a:ext cx="7936992" cy="93878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1111568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DNA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4155440" y="3027680"/>
                <a:ext cx="6668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RNA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6985000" y="3027680"/>
                <a:ext cx="1346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FF"/>
                    </a:solidFill>
                    <a:ea typeface="ＭＳ Ｐゴシック" pitchFamily="34" charset="-128"/>
                  </a:rPr>
                  <a:t>Protein</a:t>
                </a:r>
                <a:endParaRPr lang="en-US" b="1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28900" y="409181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TXN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0225" y="4075536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745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ABD7798-0874-4353-BA8F-4D9A880C367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26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17.4: Translation is the RNA-directed synthesis of a polypeptide – </a:t>
            </a:r>
            <a:r>
              <a:rPr lang="en-US" dirty="0" smtClean="0">
                <a:solidFill>
                  <a:srgbClr val="FF0000"/>
                </a:solidFill>
              </a:rPr>
              <a:t>Post-translation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Translation alone is often not sufficient to make a functional protein…only get a </a:t>
            </a:r>
            <a:r>
              <a:rPr lang="en-US" sz="2600" b="1" dirty="0" smtClean="0"/>
              <a:t>primary</a:t>
            </a:r>
            <a:r>
              <a:rPr lang="en-US" sz="2600" dirty="0" smtClean="0"/>
              <a:t> structure</a:t>
            </a:r>
          </a:p>
          <a:p>
            <a:r>
              <a:rPr lang="en-US" sz="2600" b="1" dirty="0"/>
              <a:t>Post-translational modifications </a:t>
            </a:r>
            <a:r>
              <a:rPr lang="en-US" sz="2600" dirty="0"/>
              <a:t>may be required </a:t>
            </a:r>
            <a:endParaRPr lang="en-US" sz="2600" dirty="0" smtClean="0"/>
          </a:p>
          <a:p>
            <a:pPr lvl="1"/>
            <a:r>
              <a:rPr lang="en-US" sz="2400" dirty="0" smtClean="0"/>
              <a:t>Polypeptide chains are </a:t>
            </a:r>
            <a:r>
              <a:rPr lang="en-US" sz="2400" i="1" dirty="0" smtClean="0"/>
              <a:t>modified </a:t>
            </a:r>
            <a:r>
              <a:rPr lang="en-US" sz="2400" dirty="0" smtClean="0"/>
              <a:t>AFTER translation or targeted to specific sites in the cell</a:t>
            </a:r>
          </a:p>
          <a:p>
            <a:pPr lvl="1"/>
            <a:r>
              <a:rPr lang="en-US" sz="2400" dirty="0"/>
              <a:t>During its synthesis, a polypeptide chain begins </a:t>
            </a:r>
            <a:r>
              <a:rPr lang="en-US" sz="2400" dirty="0" smtClean="0"/>
              <a:t>to…</a:t>
            </a:r>
          </a:p>
          <a:p>
            <a:pPr lvl="2"/>
            <a:r>
              <a:rPr lang="en-US" sz="2200" b="1" dirty="0"/>
              <a:t>C</a:t>
            </a:r>
            <a:r>
              <a:rPr lang="en-US" sz="2200" b="1" dirty="0" smtClean="0"/>
              <a:t>oil </a:t>
            </a:r>
            <a:r>
              <a:rPr lang="en-US" sz="2200" b="1" dirty="0"/>
              <a:t>and fold </a:t>
            </a:r>
            <a:r>
              <a:rPr lang="en-US" sz="2200" dirty="0"/>
              <a:t>spontaneously to form a protein with a </a:t>
            </a:r>
            <a:r>
              <a:rPr lang="en-US" sz="2200" b="1" dirty="0" smtClean="0"/>
              <a:t>SPECIFIC</a:t>
            </a:r>
            <a:r>
              <a:rPr lang="en-US" sz="2200" dirty="0" smtClean="0"/>
              <a:t> shape—a </a:t>
            </a:r>
            <a:r>
              <a:rPr lang="en-US" sz="2200" dirty="0"/>
              <a:t>three-dimensional molecule with </a:t>
            </a:r>
            <a:r>
              <a:rPr lang="en-US" sz="2200" b="1" dirty="0"/>
              <a:t>secondary and tertiary </a:t>
            </a:r>
            <a:r>
              <a:rPr lang="en-US" sz="2200" dirty="0" smtClean="0"/>
              <a:t>structure (functional!)</a:t>
            </a:r>
            <a:endParaRPr lang="en-US" sz="2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0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17.1: Genes specify proteins via transcription and </a:t>
            </a:r>
            <a:r>
              <a:rPr lang="en-US" sz="2400" strike="sngStrike" dirty="0" smtClean="0"/>
              <a:t>translation</a:t>
            </a:r>
          </a:p>
          <a:p>
            <a:r>
              <a:rPr lang="en-US" sz="2400" strike="sngStrike" dirty="0"/>
              <a:t>Concept 17.2: Transcription is the DNA-directed synthesis of </a:t>
            </a:r>
            <a:r>
              <a:rPr lang="en-US" sz="2400" strike="sngStrike" dirty="0" smtClean="0"/>
              <a:t>RNA</a:t>
            </a:r>
          </a:p>
          <a:p>
            <a:r>
              <a:rPr lang="en-US" sz="2400" strike="sngStrike" dirty="0" smtClean="0"/>
              <a:t>Concept </a:t>
            </a:r>
            <a:r>
              <a:rPr lang="en-US" sz="2400" strike="sngStrike" dirty="0"/>
              <a:t>17.3: Eukaryotic cells modify RNA after </a:t>
            </a:r>
            <a:r>
              <a:rPr lang="en-US" sz="2400" strike="sngStrike" dirty="0" smtClean="0"/>
              <a:t>transcription</a:t>
            </a:r>
          </a:p>
          <a:p>
            <a:r>
              <a:rPr lang="en-US" sz="2400" strike="sngStrike" dirty="0"/>
              <a:t>Concept 17.4: Translation is the RNA-directed synthesis of a </a:t>
            </a:r>
            <a:r>
              <a:rPr lang="en-US" sz="2400" strike="sngStrike" dirty="0" smtClean="0"/>
              <a:t>polypeptide</a:t>
            </a:r>
            <a:endParaRPr lang="en-US" sz="2400" strike="sngStrike" dirty="0"/>
          </a:p>
        </p:txBody>
      </p:sp>
    </p:spTree>
    <p:extLst>
      <p:ext uri="{BB962C8B-B14F-4D97-AF65-F5344CB8AC3E}">
        <p14:creationId xmlns:p14="http://schemas.microsoft.com/office/powerpoint/2010/main" val="846263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Gene? </a:t>
            </a:r>
            <a:r>
              <a:rPr lang="en-US" i="1" dirty="0" smtClean="0"/>
              <a:t>Revisiting the Question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idea of the gene has evolved through the history of genetics</a:t>
            </a:r>
          </a:p>
          <a:p>
            <a:pPr lvl="1"/>
            <a:r>
              <a:rPr lang="en-US" sz="2400" dirty="0" smtClean="0"/>
              <a:t>A discrete unit of inheritance </a:t>
            </a:r>
          </a:p>
          <a:p>
            <a:pPr lvl="1"/>
            <a:r>
              <a:rPr lang="en-US" sz="2400" dirty="0" smtClean="0"/>
              <a:t>A region of specific nucleotide sequence in</a:t>
            </a:r>
            <a:br>
              <a:rPr lang="en-US" sz="2400" dirty="0" smtClean="0"/>
            </a:br>
            <a:r>
              <a:rPr lang="en-US" sz="2400" dirty="0" smtClean="0"/>
              <a:t>a chromosome</a:t>
            </a:r>
          </a:p>
          <a:p>
            <a:pPr lvl="1"/>
            <a:r>
              <a:rPr lang="en-US" sz="2400" dirty="0" smtClean="0"/>
              <a:t>A DNA sequence that codes for a specific polypeptide chain</a:t>
            </a:r>
          </a:p>
          <a:p>
            <a:pPr lvl="1"/>
            <a:r>
              <a:rPr lang="en-US" sz="2400" b="1" dirty="0"/>
              <a:t>A gene can </a:t>
            </a:r>
            <a:r>
              <a:rPr lang="en-US" sz="2400" b="1" dirty="0" smtClean="0"/>
              <a:t>now be </a:t>
            </a:r>
            <a:r>
              <a:rPr lang="en-US" sz="2400" b="1" dirty="0"/>
              <a:t>defined as a region of DNA that can be expressed to produce a final functional product that is either a polypeptide or an RNA molecule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08" y="467923"/>
            <a:ext cx="5732060" cy="57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22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62" y="772170"/>
            <a:ext cx="5434080" cy="54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858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BioFlix</a:t>
            </a:r>
            <a:r>
              <a:rPr lang="en-US" dirty="0"/>
              <a:t>: Protein Synthesis</a:t>
            </a:r>
          </a:p>
        </p:txBody>
      </p:sp>
      <p:pic>
        <p:nvPicPr>
          <p:cNvPr id="4" name="ProteinSynthesi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3957" y="1108386"/>
            <a:ext cx="840776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2BwWavExcFI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h_1QLdtF8d0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https://www.youtube.com/watch?v=itsb2SqR-</a:t>
            </a:r>
            <a:r>
              <a:rPr lang="en-US" dirty="0" smtClean="0">
                <a:hlinkClick r:id="rId5"/>
              </a:rPr>
              <a:t>R0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https://www.youtube.com/watch?v=</a:t>
            </a:r>
            <a:r>
              <a:rPr lang="en-US" dirty="0" smtClean="0">
                <a:hlinkClick r:id="rId6"/>
              </a:rPr>
              <a:t>h3b9ArupXZg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https://www.youtube.com/watch?v=yqESR7E4b_8&amp;t=</a:t>
            </a:r>
            <a:r>
              <a:rPr lang="en-US" dirty="0" smtClean="0">
                <a:hlinkClick r:id="rId7"/>
              </a:rPr>
              <a:t>204s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73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3aGeneticInfoFlow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8"/>
          <a:stretch/>
        </p:blipFill>
        <p:spPr>
          <a:xfrm>
            <a:off x="2014728" y="1511808"/>
            <a:ext cx="5114544" cy="365963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17.3a-1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575958" y="2417522"/>
            <a:ext cx="1996042" cy="302736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059938" y="4820198"/>
            <a:ext cx="1912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 Bacterial cell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80017" y="2217788"/>
            <a:ext cx="645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79526" y="2942034"/>
            <a:ext cx="844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410306" y="2876158"/>
            <a:ext cx="1672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42441" y="2364540"/>
            <a:ext cx="207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25138524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17_03aGeneticInfoFlow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>
          <a:xfrm>
            <a:off x="2014728" y="1511808"/>
            <a:ext cx="5114544" cy="36697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2575958" y="2417522"/>
            <a:ext cx="1996042" cy="302736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17.3a-2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697470" y="3508844"/>
            <a:ext cx="1763917" cy="374897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5446797" y="3543710"/>
            <a:ext cx="157590" cy="1791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5096715" y="4013422"/>
            <a:ext cx="1" cy="1693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59938" y="4820198"/>
            <a:ext cx="1912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 Bacterial cell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45857" y="4067984"/>
            <a:ext cx="1441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580017" y="2217788"/>
            <a:ext cx="645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79526" y="2942034"/>
            <a:ext cx="844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83356" y="3232811"/>
            <a:ext cx="1309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410306" y="2876158"/>
            <a:ext cx="1672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642441" y="2364540"/>
            <a:ext cx="207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772705" y="3521435"/>
            <a:ext cx="1840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832356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Basic Principles – The Genetic Code</a:t>
            </a:r>
          </a:p>
          <a:p>
            <a:r>
              <a:rPr lang="en-US" dirty="0" smtClean="0"/>
              <a:t>How are the instructions for assembling amino acids into proteins encoded into DNA? </a:t>
            </a:r>
          </a:p>
          <a:p>
            <a:r>
              <a:rPr lang="en-US" dirty="0"/>
              <a:t>How many nucleotides correspond to an</a:t>
            </a:r>
            <a:br>
              <a:rPr lang="en-US" dirty="0"/>
            </a:br>
            <a:r>
              <a:rPr lang="en-US" dirty="0"/>
              <a:t>amino acid?</a:t>
            </a:r>
          </a:p>
          <a:p>
            <a:r>
              <a:rPr lang="en-US" dirty="0" smtClean="0"/>
              <a:t>There are 20 amino acids, but there are only four nucleotide bases in DNA…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01613" y="2701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17.1: Genes specify proteins via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3bGeneticInfoFlow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>
          <a:xfrm>
            <a:off x="2008632" y="171795"/>
            <a:ext cx="5126736" cy="638602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17.3b-1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663776" y="1766502"/>
            <a:ext cx="1991351" cy="308096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89910" y="327512"/>
            <a:ext cx="1042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Nuclear 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envelope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37557" y="3960996"/>
            <a:ext cx="1795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5186405" y="543183"/>
            <a:ext cx="176702" cy="311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035346" y="1591441"/>
            <a:ext cx="611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036170" y="2391618"/>
            <a:ext cx="1358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068782" y="6242395"/>
            <a:ext cx="2279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(b) Eukaryotic cell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215832" y="3243275"/>
            <a:ext cx="1215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21344" y="1716508"/>
            <a:ext cx="2023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1568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ps15\IRDVD\52789_campbell_bio_10e_irdvd\production\ART\final_jpeg_files\chap017\unlabeled\17_03bGeneticInfoFlow_2-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"/>
          <a:stretch/>
        </p:blipFill>
        <p:spPr bwMode="auto">
          <a:xfrm>
            <a:off x="1997788" y="165250"/>
            <a:ext cx="5126037" cy="64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17.3b-2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65498" y="2600987"/>
            <a:ext cx="2179632" cy="313596"/>
          </a:xfrm>
          <a:prstGeom prst="rect">
            <a:avLst/>
          </a:prstGeom>
          <a:solidFill>
            <a:srgbClr val="E33D1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63776" y="1766502"/>
            <a:ext cx="1991351" cy="308096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89910" y="327512"/>
            <a:ext cx="1042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Nuclear 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envelope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37557" y="3960996"/>
            <a:ext cx="1795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5186405" y="543183"/>
            <a:ext cx="176702" cy="311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35346" y="1591441"/>
            <a:ext cx="611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36170" y="2391618"/>
            <a:ext cx="1358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6283" y="3188347"/>
            <a:ext cx="765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68782" y="6242395"/>
            <a:ext cx="2279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(b) Eukaryotic cell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15832" y="3243275"/>
            <a:ext cx="1215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27655" y="2559423"/>
            <a:ext cx="2212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RNA PROCESSING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21344" y="1716508"/>
            <a:ext cx="2023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5486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7_03bGeneticInfoFlow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"/>
          <a:stretch/>
        </p:blipFill>
        <p:spPr>
          <a:xfrm>
            <a:off x="2008632" y="171795"/>
            <a:ext cx="5126736" cy="6397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39919" y="4535620"/>
            <a:ext cx="1708973" cy="304419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17.3b-3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65498" y="2600987"/>
            <a:ext cx="2179632" cy="313596"/>
          </a:xfrm>
          <a:prstGeom prst="rect">
            <a:avLst/>
          </a:prstGeom>
          <a:solidFill>
            <a:srgbClr val="E33D1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63776" y="1766502"/>
            <a:ext cx="1991351" cy="308096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89910" y="327512"/>
            <a:ext cx="1042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Nuclear 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envelope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37557" y="3960996"/>
            <a:ext cx="1795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5186405" y="543183"/>
            <a:ext cx="176702" cy="311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4953138" y="4771392"/>
            <a:ext cx="144024" cy="1802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522299" y="5329368"/>
            <a:ext cx="193863" cy="2108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35346" y="1591441"/>
            <a:ext cx="611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36170" y="2391618"/>
            <a:ext cx="1358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6283" y="3188347"/>
            <a:ext cx="765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16421" y="4555850"/>
            <a:ext cx="1267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85949" y="4486416"/>
            <a:ext cx="1800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68782" y="6242395"/>
            <a:ext cx="2279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(b) Eukaryotic cell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15832" y="3243275"/>
            <a:ext cx="1215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27655" y="2559423"/>
            <a:ext cx="2212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RNA PROCESSING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21344" y="1716508"/>
            <a:ext cx="2023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45083" y="5365738"/>
            <a:ext cx="1513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680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17_03_GeneticInfoFlow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4"/>
          <a:stretch/>
        </p:blipFill>
        <p:spPr>
          <a:xfrm>
            <a:off x="298704" y="746760"/>
            <a:ext cx="8546592" cy="517652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870472" y="4627592"/>
            <a:ext cx="1376229" cy="249848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55516" y="3698174"/>
            <a:ext cx="1613023" cy="249848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203809" y="4278702"/>
            <a:ext cx="1376229" cy="249848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146298" y="2718077"/>
            <a:ext cx="1754753" cy="249848"/>
          </a:xfrm>
          <a:prstGeom prst="rect">
            <a:avLst/>
          </a:prstGeom>
          <a:solidFill>
            <a:srgbClr val="E33D1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213457" y="2036152"/>
            <a:ext cx="1613023" cy="249848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18752" y="882834"/>
            <a:ext cx="1042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Nuclear 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envelope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8747" y="3716020"/>
            <a:ext cx="14168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7259595" y="1043459"/>
            <a:ext cx="147594" cy="267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075617" y="4472459"/>
            <a:ext cx="108464" cy="1489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28941" y="4923481"/>
            <a:ext cx="153086" cy="1668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078206" y="4613189"/>
            <a:ext cx="120821" cy="1400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2794000" y="4994189"/>
            <a:ext cx="687" cy="1414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35723" y="1906090"/>
            <a:ext cx="611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135723" y="2539999"/>
            <a:ext cx="983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135723" y="3191328"/>
            <a:ext cx="7654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99222" y="4301671"/>
            <a:ext cx="9106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67005" y="4236358"/>
            <a:ext cx="1273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40862" y="5653316"/>
            <a:ext cx="178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(b) Eukaryotic cell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67960" y="3225800"/>
            <a:ext cx="9904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23457" y="2681514"/>
            <a:ext cx="18522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RNA PROCESSING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96025" y="2001159"/>
            <a:ext cx="18522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2898" y="5653318"/>
            <a:ext cx="178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(a) Bacterial cell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66043" y="5036463"/>
            <a:ext cx="1199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182257" y="3548748"/>
            <a:ext cx="645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182257" y="4123871"/>
            <a:ext cx="645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09684" y="4363358"/>
            <a:ext cx="1026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112" y="4073072"/>
            <a:ext cx="13988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1824" y="3664858"/>
            <a:ext cx="16981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41608" y="4599216"/>
            <a:ext cx="1516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919323" y="4945023"/>
            <a:ext cx="1199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2909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17_24_GeneExpressSummar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1679448" y="137160"/>
            <a:ext cx="5785104" cy="642587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 bwMode="auto">
          <a:xfrm>
            <a:off x="6043055" y="2818290"/>
            <a:ext cx="991105" cy="419100"/>
          </a:xfrm>
          <a:prstGeom prst="rect">
            <a:avLst/>
          </a:prstGeom>
          <a:solidFill>
            <a:srgbClr val="008F9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1732429" y="1526989"/>
            <a:ext cx="1098924" cy="419100"/>
          </a:xfrm>
          <a:prstGeom prst="rect">
            <a:avLst/>
          </a:prstGeom>
          <a:solidFill>
            <a:srgbClr val="DE3F1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785471" y="261470"/>
            <a:ext cx="1307353" cy="261471"/>
          </a:xfrm>
          <a:prstGeom prst="rect">
            <a:avLst/>
          </a:prstGeom>
          <a:solidFill>
            <a:srgbClr val="942C0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17.24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92471" y="116026"/>
            <a:ext cx="30777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49966" y="999310"/>
            <a:ext cx="784119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8382" y="1606031"/>
            <a:ext cx="1000274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 transcript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(pre-mRNA)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71423" y="1977607"/>
            <a:ext cx="39956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77738" y="1300050"/>
            <a:ext cx="34487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Exon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99442" y="2040518"/>
            <a:ext cx="1248206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1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12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70851" y="2596988"/>
            <a:ext cx="560162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23260" y="2960571"/>
            <a:ext cx="427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00659" y="3912364"/>
            <a:ext cx="771731" cy="57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endParaRPr lang="en-US" sz="11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(charged)</a:t>
            </a:r>
          </a:p>
          <a:p>
            <a:pPr eaLnBrk="0" hangingPunct="0">
              <a:lnSpc>
                <a:spcPts val="125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70252" y="3351850"/>
            <a:ext cx="556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59916" y="2874300"/>
            <a:ext cx="998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15026" y="2327588"/>
            <a:ext cx="8440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58146" y="1081439"/>
            <a:ext cx="770117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81510" y="579883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40044" y="916708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313459" y="1094947"/>
            <a:ext cx="116703" cy="961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449595" y="1527432"/>
            <a:ext cx="0" cy="1167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3880021" y="1041402"/>
            <a:ext cx="177114" cy="810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239054" y="1537046"/>
            <a:ext cx="71394" cy="1173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4170405" y="356973"/>
            <a:ext cx="120136" cy="1201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3917778" y="1950994"/>
            <a:ext cx="129060" cy="1702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553676" y="2393095"/>
            <a:ext cx="72767" cy="1297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129427" y="2694459"/>
            <a:ext cx="269789" cy="356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5093044" y="2996514"/>
            <a:ext cx="254686" cy="9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3933567" y="3497648"/>
            <a:ext cx="1167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4834237" y="3952102"/>
            <a:ext cx="242331" cy="913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3072027" y="3926703"/>
            <a:ext cx="102973" cy="2780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2869514" y="4494427"/>
            <a:ext cx="255373" cy="6851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4998997" y="5448644"/>
            <a:ext cx="293814" cy="101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 rot="19048060">
            <a:off x="4886280" y="649988"/>
            <a:ext cx="378148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 rot="20442647">
            <a:off x="1759206" y="4607009"/>
            <a:ext cx="369915" cy="3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 rot="18937225">
            <a:off x="3687542" y="3630942"/>
            <a:ext cx="327419" cy="23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86630" y="239017"/>
            <a:ext cx="13053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737506" y="1532966"/>
            <a:ext cx="1075172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RNA</a:t>
            </a:r>
            <a:b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PROCESSING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 rot="20284500">
            <a:off x="4333555" y="2081787"/>
            <a:ext cx="378148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 rot="19048060">
            <a:off x="6954407" y="3872014"/>
            <a:ext cx="353375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025622" y="2817907"/>
            <a:ext cx="996730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AMINO ACID</a:t>
            </a:r>
            <a:b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5675164" y="5051851"/>
            <a:ext cx="1162351" cy="241181"/>
          </a:xfrm>
          <a:prstGeom prst="rect">
            <a:avLst/>
          </a:prstGeom>
          <a:solidFill>
            <a:srgbClr val="4C417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667793" y="5047371"/>
            <a:ext cx="1167120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913092" y="4126140"/>
            <a:ext cx="757619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261706" y="4015529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487029" y="3941789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675482" y="3822984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4166706" y="5293723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696542" y="5306014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 rot="19999316">
            <a:off x="3929693" y="5210163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 rot="19999316">
            <a:off x="4012243" y="5172063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 rot="19999316">
            <a:off x="4094793" y="5137138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077806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3656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4457700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5561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47466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484187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42640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165600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368800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460875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552950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316559" y="5426839"/>
            <a:ext cx="77173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554559" y="5833239"/>
            <a:ext cx="48734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Codon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033859" y="6049139"/>
            <a:ext cx="72864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7" name="Left Brace 96"/>
          <p:cNvSpPr/>
          <p:nvPr/>
        </p:nvSpPr>
        <p:spPr bwMode="auto">
          <a:xfrm rot="16200000">
            <a:off x="4726609" y="5703268"/>
            <a:ext cx="94013" cy="263526"/>
          </a:xfrm>
          <a:prstGeom prst="leftBrace">
            <a:avLst>
              <a:gd name="adj1" fmla="val 33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 rot="1928312">
            <a:off x="4963687" y="5291433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 rot="1928312">
            <a:off x="4897012" y="5243807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 rot="1928312">
            <a:off x="4839863" y="5177131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7271741" y="3678377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4651387" y="5489622"/>
            <a:ext cx="56106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92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Campbell_Lecture_Template</Template>
  <TotalTime>4763</TotalTime>
  <Words>5001</Words>
  <Application>Microsoft Macintosh PowerPoint</Application>
  <PresentationFormat>On-screen Show (4:3)</PresentationFormat>
  <Paragraphs>1464</Paragraphs>
  <Slides>94</Slides>
  <Notes>94</Notes>
  <HiddenSlides>0</HiddenSlides>
  <MMClips>1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94</vt:i4>
      </vt:variant>
    </vt:vector>
  </HeadingPairs>
  <TitlesOfParts>
    <vt:vector size="120" baseType="lpstr">
      <vt:lpstr>Campbell_Lecture_Template</vt:lpstr>
      <vt:lpstr>7_Blank</vt:lpstr>
      <vt:lpstr>14_Blank</vt:lpstr>
      <vt:lpstr>15_Blank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28_Blank</vt:lpstr>
      <vt:lpstr>29_Blank</vt:lpstr>
      <vt:lpstr>32_Blank</vt:lpstr>
      <vt:lpstr>33_Blank</vt:lpstr>
      <vt:lpstr>34_Blank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74_Blank</vt:lpstr>
      <vt:lpstr>PowerPoint Presentation</vt:lpstr>
      <vt:lpstr>Figure 17.1</vt:lpstr>
      <vt:lpstr>The Flow of Genetic Information</vt:lpstr>
      <vt:lpstr>Overview</vt:lpstr>
      <vt:lpstr>Overview</vt:lpstr>
      <vt:lpstr>Concept 17.1: Genes specify proteins via transcription and translation</vt:lpstr>
      <vt:lpstr> </vt:lpstr>
      <vt:lpstr> </vt:lpstr>
      <vt:lpstr>PowerPoint Presentation</vt:lpstr>
      <vt:lpstr>PowerPoint Presentation</vt:lpstr>
      <vt:lpstr>Figure 17.4</vt:lpstr>
      <vt:lpstr>PowerPoint Presentation</vt:lpstr>
      <vt:lpstr>Figure 17.4</vt:lpstr>
      <vt:lpstr>PowerPoint Presentation</vt:lpstr>
      <vt:lpstr>PowerPoint Presentation</vt:lpstr>
      <vt:lpstr>Figure 17.5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Overview</vt:lpstr>
      <vt:lpstr>PowerPoint Presentation</vt:lpstr>
      <vt:lpstr> </vt:lpstr>
      <vt:lpstr>Concept 17.2: Transcription is the DNA-directed synthesis of RNA</vt:lpstr>
      <vt:lpstr>PowerPoint Presentation</vt:lpstr>
      <vt:lpstr>Figure 17.8</vt:lpstr>
      <vt:lpstr>PowerPoint Presentation</vt:lpstr>
      <vt:lpstr>PowerPoint Presentation</vt:lpstr>
      <vt:lpstr>PowerPoint Presentation</vt:lpstr>
      <vt:lpstr>Figure 17.9</vt:lpstr>
      <vt:lpstr>Concept 17.2: Transcription is the DNA-directed synthesis of RNA – 3. Termination</vt:lpstr>
      <vt:lpstr>Figure 17.7-1</vt:lpstr>
      <vt:lpstr>Figure 17.7-2</vt:lpstr>
      <vt:lpstr>Figure 17.7-3</vt:lpstr>
      <vt:lpstr>Overview</vt:lpstr>
      <vt:lpstr>Concept 17.3: Eukaryotic cells modify RNA after transcription</vt:lpstr>
      <vt:lpstr>Concept 17.3: Eukaryotic cells modify RNA after transcription</vt:lpstr>
      <vt:lpstr>Figure 17.10</vt:lpstr>
      <vt:lpstr>PowerPoint Presentation</vt:lpstr>
      <vt:lpstr>PowerPoint Presentation</vt:lpstr>
      <vt:lpstr>Concept 17.3: Eukaryotic cells modify RNA after transcription</vt:lpstr>
      <vt:lpstr>Concept 17.3: Eukaryotic cells modify RNA after transcription</vt:lpstr>
      <vt:lpstr>Figure 17.11</vt:lpstr>
      <vt:lpstr>PowerPoint Presentation</vt:lpstr>
      <vt:lpstr>Overview</vt:lpstr>
      <vt:lpstr>Overview</vt:lpstr>
      <vt:lpstr>Concept 17.4: Translation is the RNA-directed synthesis of a polypeptide</vt:lpstr>
      <vt:lpstr>Concept 17.4: Translation is the RNA-directed synthesis of a polypeptide</vt:lpstr>
      <vt:lpstr>Figure 17.14</vt:lpstr>
      <vt:lpstr>Concept 17.4: Translation is the RNA-directed synthesis of a polypeptide</vt:lpstr>
      <vt:lpstr>Figure 17.15</vt:lpstr>
      <vt:lpstr>PowerPoint Presentation</vt:lpstr>
      <vt:lpstr> </vt:lpstr>
      <vt:lpstr>Figure 17.16-1</vt:lpstr>
      <vt:lpstr>Figure 17.16-2</vt:lpstr>
      <vt:lpstr>Figure 17.16-3</vt:lpstr>
      <vt:lpstr>PowerPoint Presentation</vt:lpstr>
      <vt:lpstr>Concept 17.4: Translation is the RNA-directed synthesis of a polypeptide</vt:lpstr>
      <vt:lpstr>Figure 17.17b</vt:lpstr>
      <vt:lpstr> </vt:lpstr>
      <vt:lpstr>Figure 17.17c</vt:lpstr>
      <vt:lpstr>Concept 17.4: Translation is the RNA-directed synthesis of a polypeptide</vt:lpstr>
      <vt:lpstr>Concept 17.4: Translation is the RNA-directed synthesis of a polypeptide – 1. Initiation</vt:lpstr>
      <vt:lpstr>Figure 17.18</vt:lpstr>
      <vt:lpstr>PowerPoint Presentation</vt:lpstr>
      <vt:lpstr>Concept 17.4: Translation is the RNA-directed synthesis of a polypeptide – 2. Elongation</vt:lpstr>
      <vt:lpstr>Figure 17.19-1</vt:lpstr>
      <vt:lpstr>Figure 17.19-2</vt:lpstr>
      <vt:lpstr>Figure 17.19-3</vt:lpstr>
      <vt:lpstr>Concept 17.4: Translation is the RNA-directed synthesis of a polypeptide – 3. Termination</vt:lpstr>
      <vt:lpstr>Figure 17.20-1</vt:lpstr>
      <vt:lpstr>Figure 17.20-2</vt:lpstr>
      <vt:lpstr>Figure 17.20-3</vt:lpstr>
      <vt:lpstr>PowerPoint Presentation</vt:lpstr>
      <vt:lpstr>Concept 17.4: Translation is the RNA-directed synthesis of a polypeptide – Post-translation</vt:lpstr>
      <vt:lpstr>Overview</vt:lpstr>
      <vt:lpstr>What Is a Gene? Revisiting the Question</vt:lpstr>
      <vt:lpstr>PowerPoint Presentation</vt:lpstr>
      <vt:lpstr>PowerPoint Presentation</vt:lpstr>
      <vt:lpstr>BioFlix: Protein Synthesis</vt:lpstr>
      <vt:lpstr>WATCH</vt:lpstr>
      <vt:lpstr>Figure 17.3a-1</vt:lpstr>
      <vt:lpstr>Figure 17.3a-2</vt:lpstr>
      <vt:lpstr>Figure 17.3b-1</vt:lpstr>
      <vt:lpstr>Figure 17.3b-2</vt:lpstr>
      <vt:lpstr>Figure 17.3b-3</vt:lpstr>
      <vt:lpstr>Figure 17.3</vt:lpstr>
      <vt:lpstr>Figure 17.24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517</cp:revision>
  <cp:lastPrinted>2005-03-24T12:52:04Z</cp:lastPrinted>
  <dcterms:created xsi:type="dcterms:W3CDTF">2010-10-31T21:38:30Z</dcterms:created>
  <dcterms:modified xsi:type="dcterms:W3CDTF">2018-01-11T17:06:53Z</dcterms:modified>
</cp:coreProperties>
</file>