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1" r:id="rId1"/>
    <p:sldMasterId id="2147483827" r:id="rId2"/>
    <p:sldMasterId id="2147483865" r:id="rId3"/>
    <p:sldMasterId id="2147483879" r:id="rId4"/>
    <p:sldMasterId id="2147483883" r:id="rId5"/>
    <p:sldMasterId id="2147483885" r:id="rId6"/>
    <p:sldMasterId id="2147483889" r:id="rId7"/>
    <p:sldMasterId id="2147483905" r:id="rId8"/>
    <p:sldMasterId id="2147483911" r:id="rId9"/>
    <p:sldMasterId id="2147483971" r:id="rId10"/>
  </p:sldMasterIdLst>
  <p:notesMasterIdLst>
    <p:notesMasterId r:id="rId58"/>
  </p:notesMasterIdLst>
  <p:sldIdLst>
    <p:sldId id="546" r:id="rId11"/>
    <p:sldId id="261" r:id="rId12"/>
    <p:sldId id="263" r:id="rId13"/>
    <p:sldId id="548" r:id="rId14"/>
    <p:sldId id="547" r:id="rId15"/>
    <p:sldId id="266" r:id="rId16"/>
    <p:sldId id="564" r:id="rId17"/>
    <p:sldId id="562" r:id="rId18"/>
    <p:sldId id="268" r:id="rId19"/>
    <p:sldId id="560" r:id="rId20"/>
    <p:sldId id="276" r:id="rId21"/>
    <p:sldId id="467" r:id="rId22"/>
    <p:sldId id="304" r:id="rId23"/>
    <p:sldId id="307" r:id="rId24"/>
    <p:sldId id="486" r:id="rId25"/>
    <p:sldId id="561" r:id="rId26"/>
    <p:sldId id="563" r:id="rId27"/>
    <p:sldId id="549" r:id="rId28"/>
    <p:sldId id="309" r:id="rId29"/>
    <p:sldId id="312" r:id="rId30"/>
    <p:sldId id="313" r:id="rId31"/>
    <p:sldId id="557" r:id="rId32"/>
    <p:sldId id="493" r:id="rId33"/>
    <p:sldId id="315" r:id="rId34"/>
    <p:sldId id="554" r:id="rId35"/>
    <p:sldId id="555" r:id="rId36"/>
    <p:sldId id="316" r:id="rId37"/>
    <p:sldId id="559" r:id="rId38"/>
    <p:sldId id="495" r:id="rId39"/>
    <p:sldId id="565" r:id="rId40"/>
    <p:sldId id="566" r:id="rId41"/>
    <p:sldId id="550" r:id="rId42"/>
    <p:sldId id="317" r:id="rId43"/>
    <p:sldId id="319" r:id="rId44"/>
    <p:sldId id="498" r:id="rId45"/>
    <p:sldId id="506" r:id="rId46"/>
    <p:sldId id="567" r:id="rId47"/>
    <p:sldId id="568" r:id="rId48"/>
    <p:sldId id="570" r:id="rId49"/>
    <p:sldId id="556" r:id="rId50"/>
    <p:sldId id="341" r:id="rId51"/>
    <p:sldId id="446" r:id="rId52"/>
    <p:sldId id="509" r:id="rId53"/>
    <p:sldId id="359" r:id="rId54"/>
    <p:sldId id="539" r:id="rId55"/>
    <p:sldId id="569" r:id="rId56"/>
    <p:sldId id="558"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2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23"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5" orient="horz" pos="1296" userDrawn="1">
          <p15:clr>
            <a:srgbClr val="A4A3A4"/>
          </p15:clr>
        </p15:guide>
        <p15:guide id="8"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887E"/>
    <a:srgbClr val="D1300D"/>
    <a:srgbClr val="B9B9B9"/>
    <a:srgbClr val="AA2B15"/>
    <a:srgbClr val="AEB9B1"/>
    <a:srgbClr val="4F6F92"/>
    <a:srgbClr val="F7F7F7"/>
    <a:srgbClr val="00478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showGuides="1">
      <p:cViewPr>
        <p:scale>
          <a:sx n="100" d="100"/>
          <a:sy n="100" d="100"/>
        </p:scale>
        <p:origin x="-1888" y="-352"/>
      </p:cViewPr>
      <p:guideLst>
        <p:guide orient="horz" pos="2160"/>
        <p:guide orient="horz" pos="129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155" d="100"/>
          <a:sy n="155" d="100"/>
        </p:scale>
        <p:origin x="-17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tableStyles" Target="tableStyles.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pitchFamily="84" charset="-128"/>
                <a:cs typeface="+mn-cs"/>
              </a:defRPr>
            </a:lvl1pPr>
          </a:lstStyle>
          <a:p>
            <a:pPr>
              <a:defRPr/>
            </a:pPr>
            <a:endParaRPr lang="en-US"/>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pitchFamily="84" charset="-128"/>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E546B65F-3B09-46F6-B16B-227C0F21EAE4}" type="slidenum">
              <a:rPr lang="en-US"/>
              <a:pPr/>
              <a:t>‹#›</a:t>
            </a:fld>
            <a:endParaRPr lang="en-US"/>
          </a:p>
        </p:txBody>
      </p:sp>
    </p:spTree>
    <p:extLst>
      <p:ext uri="{BB962C8B-B14F-4D97-AF65-F5344CB8AC3E}">
        <p14:creationId xmlns:p14="http://schemas.microsoft.com/office/powerpoint/2010/main" val="873499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1pPr>
    <a:lvl2pPr marL="4572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Times New Roman" pitchFamily="84" charset="0"/>
        <a:ea typeface="ヒラギノ角ゴ Pro W3" pitchFamily="84"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6386"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16387"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AA9A06E9-896F-4FB1-80C6-761F387FE67C}" type="slidenum">
              <a:rPr lang="en-US" sz="1200"/>
              <a:pPr/>
              <a:t>2</a:t>
            </a:fld>
            <a:endParaRPr lang="en-US" sz="1200"/>
          </a:p>
        </p:txBody>
      </p:sp>
    </p:spTree>
    <p:extLst>
      <p:ext uri="{BB962C8B-B14F-4D97-AF65-F5344CB8AC3E}">
        <p14:creationId xmlns:p14="http://schemas.microsoft.com/office/powerpoint/2010/main" val="128503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40.1 </a:t>
            </a:r>
            <a:r>
              <a:rPr lang="en-US" dirty="0"/>
              <a:t>Organ systems in mammals</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881509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3730"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7373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D1AC4DAB-C701-4C76-88F0-5A5DA4C6FCF5}" type="slidenum">
              <a:rPr lang="en-US" sz="1200"/>
              <a:pPr/>
              <a:t>13</a:t>
            </a:fld>
            <a:endParaRPr lang="en-US" sz="1200"/>
          </a:p>
        </p:txBody>
      </p:sp>
    </p:spTree>
    <p:extLst>
      <p:ext uri="{BB962C8B-B14F-4D97-AF65-F5344CB8AC3E}">
        <p14:creationId xmlns:p14="http://schemas.microsoft.com/office/powerpoint/2010/main" val="712096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7826"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77827"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C64906B3-9A43-4BE7-863E-9776F7964513}" type="slidenum">
              <a:rPr lang="en-US" sz="1200"/>
              <a:pPr/>
              <a:t>14</a:t>
            </a:fld>
            <a:endParaRPr lang="en-US" sz="1200"/>
          </a:p>
        </p:txBody>
      </p:sp>
    </p:spTree>
    <p:extLst>
      <p:ext uri="{BB962C8B-B14F-4D97-AF65-F5344CB8AC3E}">
        <p14:creationId xmlns:p14="http://schemas.microsoft.com/office/powerpoint/2010/main" val="4229178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40.6 Signaling in the endocrine and nervous systems</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Much of the coordination of vertebrate body functions via chemical signals is accomplished by the _____.</a:t>
            </a:r>
          </a:p>
          <a:p>
            <a:r>
              <a:rPr lang="en-US" smtClean="0"/>
              <a:t>https://www.polleverywhere.com/multiple_choice_polls/QBXT7z4AVOI5HHx</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16</a:t>
            </a:fld>
            <a:endParaRPr lang="en-US"/>
          </a:p>
        </p:txBody>
      </p:sp>
    </p:spTree>
    <p:extLst>
      <p:ext uri="{BB962C8B-B14F-4D97-AF65-F5344CB8AC3E}">
        <p14:creationId xmlns:p14="http://schemas.microsoft.com/office/powerpoint/2010/main" val="3414853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Most types of communication between cells utilize _____.</a:t>
            </a:r>
          </a:p>
          <a:p>
            <a:r>
              <a:rPr lang="en-US" smtClean="0"/>
              <a:t>https://www.polleverywhere.com/multiple_choice_polls/DXmktXbozipfBmm</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17</a:t>
            </a:fld>
            <a:endParaRPr lang="en-US"/>
          </a:p>
        </p:txBody>
      </p:sp>
    </p:spTree>
    <p:extLst>
      <p:ext uri="{BB962C8B-B14F-4D97-AF65-F5344CB8AC3E}">
        <p14:creationId xmlns:p14="http://schemas.microsoft.com/office/powerpoint/2010/main" val="136796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18</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9874"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798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CF0F09BF-EB88-4C36-8BE5-91993E2D98DA}" type="slidenum">
              <a:rPr lang="en-US" sz="1200"/>
              <a:pPr/>
              <a:t>19</a:t>
            </a:fld>
            <a:endParaRPr lang="en-US" sz="1200"/>
          </a:p>
        </p:txBody>
      </p:sp>
    </p:spTree>
    <p:extLst>
      <p:ext uri="{BB962C8B-B14F-4D97-AF65-F5344CB8AC3E}">
        <p14:creationId xmlns:p14="http://schemas.microsoft.com/office/powerpoint/2010/main" val="2235170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601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8601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EB32689C-DCC2-4A40-BE06-D4A3B6AFCDBA}" type="slidenum">
              <a:rPr lang="en-US" sz="1200"/>
              <a:pPr/>
              <a:t>20</a:t>
            </a:fld>
            <a:endParaRPr lang="en-US" sz="1200"/>
          </a:p>
        </p:txBody>
      </p:sp>
    </p:spTree>
    <p:extLst>
      <p:ext uri="{BB962C8B-B14F-4D97-AF65-F5344CB8AC3E}">
        <p14:creationId xmlns:p14="http://schemas.microsoft.com/office/powerpoint/2010/main" val="725824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88066"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88067"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FE8AC9FA-8465-4990-A3D8-2AD0DD40FF46}" type="slidenum">
              <a:rPr lang="en-US" sz="1200"/>
              <a:pPr/>
              <a:t>21</a:t>
            </a:fld>
            <a:endParaRPr lang="en-US" sz="1200"/>
          </a:p>
        </p:txBody>
      </p:sp>
    </p:spTree>
    <p:extLst>
      <p:ext uri="{BB962C8B-B14F-4D97-AF65-F5344CB8AC3E}">
        <p14:creationId xmlns:p14="http://schemas.microsoft.com/office/powerpoint/2010/main" val="2134408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3</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40.</a:t>
            </a:r>
            <a:r>
              <a:rPr lang="en-US" dirty="0"/>
              <a:t>UN03 Summary of key concepts: feedback control</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2881509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40.8 A </a:t>
            </a:r>
            <a:r>
              <a:rPr lang="en-US" dirty="0"/>
              <a:t>nonliving example of temperature regulation: control of room temperature</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216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9216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99529D60-87B4-4C0F-AE9A-C2BCE1DE23DD}" type="slidenum">
              <a:rPr lang="en-US" sz="1200"/>
              <a:pPr/>
              <a:t>24</a:t>
            </a:fld>
            <a:endParaRPr lang="en-US" sz="1200"/>
          </a:p>
        </p:txBody>
      </p:sp>
    </p:spTree>
    <p:extLst>
      <p:ext uri="{BB962C8B-B14F-4D97-AF65-F5344CB8AC3E}">
        <p14:creationId xmlns:p14="http://schemas.microsoft.com/office/powerpoint/2010/main" val="2115809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216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9216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99529D60-87B4-4C0F-AE9A-C2BCE1DE23DD}" type="slidenum">
              <a:rPr lang="en-US" sz="1200"/>
              <a:pPr/>
              <a:t>25</a:t>
            </a:fld>
            <a:endParaRPr lang="en-US" sz="1200"/>
          </a:p>
        </p:txBody>
      </p:sp>
    </p:spTree>
    <p:extLst>
      <p:ext uri="{BB962C8B-B14F-4D97-AF65-F5344CB8AC3E}">
        <p14:creationId xmlns:p14="http://schemas.microsoft.com/office/powerpoint/2010/main" val="2115809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216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9216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99529D60-87B4-4C0F-AE9A-C2BCE1DE23DD}" type="slidenum">
              <a:rPr lang="en-US" sz="1200"/>
              <a:pPr/>
              <a:t>26</a:t>
            </a:fld>
            <a:endParaRPr lang="en-US" sz="1200"/>
          </a:p>
        </p:txBody>
      </p:sp>
    </p:spTree>
    <p:extLst>
      <p:ext uri="{BB962C8B-B14F-4D97-AF65-F5344CB8AC3E}">
        <p14:creationId xmlns:p14="http://schemas.microsoft.com/office/powerpoint/2010/main" val="2115809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94210"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94211"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43C94A7-496C-4552-9A87-44659170FF08}" type="slidenum">
              <a:rPr lang="en-US" sz="1200"/>
              <a:pPr/>
              <a:t>27</a:t>
            </a:fld>
            <a:endParaRPr lang="en-US" sz="1200"/>
          </a:p>
        </p:txBody>
      </p:sp>
    </p:spTree>
    <p:extLst>
      <p:ext uri="{BB962C8B-B14F-4D97-AF65-F5344CB8AC3E}">
        <p14:creationId xmlns:p14="http://schemas.microsoft.com/office/powerpoint/2010/main" val="1189402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40.9b Human circadian rhythm (part 2: clock)</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40.9a Human circadian rhythm (part 1: graph)</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Once labor begins in childbirth, contractions increase in intensity and frequency, causing more contractions to occur until delivery. The increasing labor contractions of childbirth are an example of which type of regulation?</a:t>
            </a:r>
          </a:p>
          <a:p>
            <a:r>
              <a:rPr lang="en-US" smtClean="0"/>
              <a:t>https://www.polleverywhere.com/multiple_choice_polls/9eQjeL1q7OCczDm</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30</a:t>
            </a:fld>
            <a:endParaRPr lang="en-US"/>
          </a:p>
        </p:txBody>
      </p:sp>
    </p:spTree>
    <p:extLst>
      <p:ext uri="{BB962C8B-B14F-4D97-AF65-F5344CB8AC3E}">
        <p14:creationId xmlns:p14="http://schemas.microsoft.com/office/powerpoint/2010/main" val="33279009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When the body's blood glucose level rises, the pancreas secretes insulin and, as a result, the blood glucose level declines. When the blood glucose level is low, the pancreas secretes glucagon and, as a result, the blood glucose level rises. Such regulation of the blood glucose level is the result of _____.</a:t>
            </a:r>
          </a:p>
          <a:p>
            <a:r>
              <a:rPr lang="en-US" smtClean="0"/>
              <a:t>https://www.polleverywhere.com/multiple_choice_polls/tYchY3MjxNaEwuG</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31</a:t>
            </a:fld>
            <a:endParaRPr lang="en-US"/>
          </a:p>
        </p:txBody>
      </p:sp>
    </p:spTree>
    <p:extLst>
      <p:ext uri="{BB962C8B-B14F-4D97-AF65-F5344CB8AC3E}">
        <p14:creationId xmlns:p14="http://schemas.microsoft.com/office/powerpoint/2010/main" val="358448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4</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32</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240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10240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3366CB2B-5753-411A-8E9D-3F1B7D711B6E}" type="slidenum">
              <a:rPr lang="en-US" sz="1200"/>
              <a:pPr/>
              <a:t>33</a:t>
            </a:fld>
            <a:endParaRPr lang="en-US" sz="1200"/>
          </a:p>
        </p:txBody>
      </p:sp>
    </p:spTree>
    <p:extLst>
      <p:ext uri="{BB962C8B-B14F-4D97-AF65-F5344CB8AC3E}">
        <p14:creationId xmlns:p14="http://schemas.microsoft.com/office/powerpoint/2010/main" val="17743257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0649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10649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D76F3D69-D1B9-4584-9120-90DA58243AEC}" type="slidenum">
              <a:rPr lang="en-US" sz="1200"/>
              <a:pPr/>
              <a:t>34</a:t>
            </a:fld>
            <a:endParaRPr lang="en-US" sz="1200"/>
          </a:p>
        </p:txBody>
      </p:sp>
    </p:spTree>
    <p:extLst>
      <p:ext uri="{BB962C8B-B14F-4D97-AF65-F5344CB8AC3E}">
        <p14:creationId xmlns:p14="http://schemas.microsoft.com/office/powerpoint/2010/main" val="2472152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40.11 Thermoregulation by internal or external sources of heat</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40.17 The thermostatic function of the hypothalamus in human thermoregulation</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moth preparing for flight on a cold morning may warm its flight muscles via _____.</a:t>
            </a:r>
          </a:p>
          <a:p>
            <a:r>
              <a:rPr lang="en-US" smtClean="0"/>
              <a:t>https://www.polleverywhere.com/multiple_choice_polls/h875Hdh8VwvKKCl</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37</a:t>
            </a:fld>
            <a:endParaRPr lang="en-US"/>
          </a:p>
        </p:txBody>
      </p:sp>
    </p:spTree>
    <p:extLst>
      <p:ext uri="{BB962C8B-B14F-4D97-AF65-F5344CB8AC3E}">
        <p14:creationId xmlns:p14="http://schemas.microsoft.com/office/powerpoint/2010/main" val="3280037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studying a large tropical reptile that has a high and relatively stable body temperature. How would you determine whether this animal is an endotherm or an ectotherm?</a:t>
            </a:r>
          </a:p>
          <a:p>
            <a:r>
              <a:rPr lang="en-US" smtClean="0"/>
              <a:t>https://www.polleverywhere.com/multiple_choice_polls/2NzzuwTiNOa8URo</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38</a:t>
            </a:fld>
            <a:endParaRPr lang="en-US"/>
          </a:p>
        </p:txBody>
      </p:sp>
    </p:spTree>
    <p:extLst>
      <p:ext uri="{BB962C8B-B14F-4D97-AF65-F5344CB8AC3E}">
        <p14:creationId xmlns:p14="http://schemas.microsoft.com/office/powerpoint/2010/main" val="226038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Organisms maintain dynamic homeostasis (internal balance) through behavioral and physiological mechanisms. Which of the following statements is an accurate explanation of a negative feedback mechanism used by animals to regulate body temperature?</a:t>
            </a:r>
          </a:p>
          <a:p>
            <a:r>
              <a:rPr lang="en-US" smtClean="0"/>
              <a:t>https://www.polleverywhere.com/multiple_choice_polls/ChtEEKHvBV2x2DQ</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39</a:t>
            </a:fld>
            <a:endParaRPr lang="en-US"/>
          </a:p>
        </p:txBody>
      </p:sp>
    </p:spTree>
    <p:extLst>
      <p:ext uri="{BB962C8B-B14F-4D97-AF65-F5344CB8AC3E}">
        <p14:creationId xmlns:p14="http://schemas.microsoft.com/office/powerpoint/2010/main" val="24433944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40</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47458"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147459"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701C37AC-A938-46A3-AF64-B2004AF5D427}" type="slidenum">
              <a:rPr lang="en-US" sz="1200"/>
              <a:pPr/>
              <a:t>41</a:t>
            </a:fld>
            <a:endParaRPr lang="en-US" sz="1200"/>
          </a:p>
        </p:txBody>
      </p:sp>
    </p:spTree>
    <p:extLst>
      <p:ext uri="{BB962C8B-B14F-4D97-AF65-F5344CB8AC3E}">
        <p14:creationId xmlns:p14="http://schemas.microsoft.com/office/powerpoint/2010/main" val="349236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5</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51554"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15155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AB746278-73B9-4BE0-84C9-697766F898D8}" type="slidenum">
              <a:rPr lang="en-US" sz="1200"/>
              <a:pPr/>
              <a:t>42</a:t>
            </a:fld>
            <a:endParaRPr lang="en-US" sz="1200"/>
          </a:p>
        </p:txBody>
      </p:sp>
    </p:spTree>
    <p:extLst>
      <p:ext uri="{BB962C8B-B14F-4D97-AF65-F5344CB8AC3E}">
        <p14:creationId xmlns:p14="http://schemas.microsoft.com/office/powerpoint/2010/main" val="1096636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a:t>
            </a:r>
            <a:r>
              <a:rPr lang="en-US" dirty="0"/>
              <a:t>40.18 Bioenergetics of an animal: an overview</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37909794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8345A4CC-2CE8-46A4-924A-829821910B82}" type="slidenum">
              <a:rPr lang="en-US" sz="1200"/>
              <a:pPr/>
              <a:t>44</a:t>
            </a:fld>
            <a:endParaRPr lang="en-US" sz="1200"/>
          </a:p>
        </p:txBody>
      </p:sp>
      <p:sp>
        <p:nvSpPr>
          <p:cNvPr id="191491"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smtClean="0">
              <a:latin typeface="Times New Roman" panose="02020603050405020304" pitchFamily="18" charset="0"/>
              <a:ea typeface="ヒラギノ角ゴ Pro W3" pitchFamily="123" charset="-128"/>
            </a:endParaRPr>
          </a:p>
        </p:txBody>
      </p:sp>
    </p:spTree>
    <p:extLst>
      <p:ext uri="{BB962C8B-B14F-4D97-AF65-F5344CB8AC3E}">
        <p14:creationId xmlns:p14="http://schemas.microsoft.com/office/powerpoint/2010/main" val="10162301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40.</a:t>
            </a:r>
            <a:r>
              <a:rPr lang="en-US" dirty="0"/>
              <a:t>UN02 In-text figure, hibernation, p. 887</a:t>
            </a:r>
          </a:p>
        </p:txBody>
      </p:sp>
      <p:sp>
        <p:nvSpPr>
          <p:cNvPr id="4" name="Slide Number Placeholder 3"/>
          <p:cNvSpPr>
            <a:spLocks noGrp="1"/>
          </p:cNvSpPr>
          <p:nvPr>
            <p:ph type="sldNum" sz="quarter" idx="10"/>
          </p:nvPr>
        </p:nvSpPr>
        <p:spPr/>
        <p:txBody>
          <a:bodyPr/>
          <a:lstStyle/>
          <a:p>
            <a:pPr>
              <a:defRPr/>
            </a:pPr>
            <a:fld id="{AD33B75E-551A-C34B-8A90-916D06393212}" type="slidenum">
              <a:rPr lang="en-US">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2881509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Hummingbirds are small birds that require a regular food supply. When hummingbirds are faced with a situation that decreases their food supply, such as a storm, which of the following adaptations would be most useful for the bird to survive such an unpredictable and short-term absence of food resources?</a:t>
            </a:r>
          </a:p>
          <a:p>
            <a:r>
              <a:rPr lang="en-US" smtClean="0"/>
              <a:t>https://www.polleverywhere.com/multiple_choice_polls/JFgyJHXo8bB3YzH</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46</a:t>
            </a:fld>
            <a:endParaRPr lang="en-US"/>
          </a:p>
        </p:txBody>
      </p:sp>
    </p:spTree>
    <p:extLst>
      <p:ext uri="{BB962C8B-B14F-4D97-AF65-F5344CB8AC3E}">
        <p14:creationId xmlns:p14="http://schemas.microsoft.com/office/powerpoint/2010/main" val="36425447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0482"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0483"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EB2A56C-20D5-40BB-B520-E7A60848468C}" type="slidenum">
              <a:rPr lang="en-US" sz="1200"/>
              <a:pPr/>
              <a:t>47</a:t>
            </a:fld>
            <a:endParaRPr lang="en-US" sz="1200"/>
          </a:p>
        </p:txBody>
      </p:sp>
    </p:spTree>
    <p:extLst>
      <p:ext uri="{BB962C8B-B14F-4D97-AF65-F5344CB8AC3E}">
        <p14:creationId xmlns:p14="http://schemas.microsoft.com/office/powerpoint/2010/main" val="3507097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6"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6627"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E2F7F34C-5366-4224-A3E3-06432DAC26D6}" type="slidenum">
              <a:rPr lang="en-US" sz="1200"/>
              <a:pPr/>
              <a:t>6</a:t>
            </a:fld>
            <a:endParaRPr lang="en-US" sz="1200"/>
          </a:p>
        </p:txBody>
      </p:sp>
    </p:spTree>
    <p:extLst>
      <p:ext uri="{BB962C8B-B14F-4D97-AF65-F5344CB8AC3E}">
        <p14:creationId xmlns:p14="http://schemas.microsoft.com/office/powerpoint/2010/main" val="45566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 animals, whether large or small, have _____.</a:t>
            </a:r>
          </a:p>
          <a:p>
            <a:r>
              <a:rPr lang="en-US" smtClean="0"/>
              <a:t>https://www.polleverywhere.com/multiple_choice_polls/poOkpT0kQtDjDzT</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8</a:t>
            </a:fld>
            <a:endParaRPr lang="en-US"/>
          </a:p>
        </p:txBody>
      </p:sp>
    </p:spTree>
    <p:extLst>
      <p:ext uri="{BB962C8B-B14F-4D97-AF65-F5344CB8AC3E}">
        <p14:creationId xmlns:p14="http://schemas.microsoft.com/office/powerpoint/2010/main" val="382588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8674"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2867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20A7038C-0230-4B72-879A-5F69A2AF9285}" type="slidenum">
              <a:rPr lang="en-US" sz="1200"/>
              <a:pPr/>
              <a:t>9</a:t>
            </a:fld>
            <a:endParaRPr lang="en-US" sz="1200"/>
          </a:p>
        </p:txBody>
      </p:sp>
    </p:spTree>
    <p:extLst>
      <p:ext uri="{BB962C8B-B14F-4D97-AF65-F5344CB8AC3E}">
        <p14:creationId xmlns:p14="http://schemas.microsoft.com/office/powerpoint/2010/main" val="4281392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the size of some animals has evolved to greater sizes, the effectiveness of their adaptations that promote exchanges with the environment have also increased. For example, in many larger organisms, evolution has favored lungs and a digestive tract with _____.</a:t>
            </a:r>
          </a:p>
          <a:p>
            <a:r>
              <a:rPr lang="en-US" smtClean="0"/>
              <a:t>https://www.polleverywhere.com/multiple_choice_polls/nO8CjjfYpqH6b2M</a:t>
            </a:r>
            <a:endParaRPr lang="en-US"/>
          </a:p>
        </p:txBody>
      </p:sp>
      <p:sp>
        <p:nvSpPr>
          <p:cNvPr id="4" name="Slide Number Placeholder 3"/>
          <p:cNvSpPr>
            <a:spLocks noGrp="1"/>
          </p:cNvSpPr>
          <p:nvPr>
            <p:ph type="sldNum" sz="quarter" idx="10"/>
          </p:nvPr>
        </p:nvSpPr>
        <p:spPr/>
        <p:txBody>
          <a:bodyPr/>
          <a:lstStyle/>
          <a:p>
            <a:fld id="{E546B65F-3B09-46F6-B16B-227C0F21EAE4}" type="slidenum">
              <a:rPr lang="en-US" smtClean="0"/>
              <a:pPr/>
              <a:t>10</a:t>
            </a:fld>
            <a:endParaRPr lang="en-US"/>
          </a:p>
        </p:txBody>
      </p:sp>
    </p:spTree>
    <p:extLst>
      <p:ext uri="{BB962C8B-B14F-4D97-AF65-F5344CB8AC3E}">
        <p14:creationId xmlns:p14="http://schemas.microsoft.com/office/powerpoint/2010/main" val="1677433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8914"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mtClean="0">
              <a:latin typeface="Times New Roman" panose="02020603050405020304" pitchFamily="18" charset="0"/>
              <a:ea typeface="ヒラギノ角ゴ Pro W3" pitchFamily="123" charset="-128"/>
            </a:endParaRPr>
          </a:p>
        </p:txBody>
      </p:sp>
      <p:sp>
        <p:nvSpPr>
          <p:cNvPr id="38915"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23" charset="-128"/>
              </a:defRPr>
            </a:lvl1pPr>
            <a:lvl2pPr marL="742950" indent="-285750">
              <a:defRPr sz="2400">
                <a:solidFill>
                  <a:schemeClr val="tx1"/>
                </a:solidFill>
                <a:latin typeface="Arial" panose="020B0604020202020204" pitchFamily="34" charset="0"/>
                <a:ea typeface="ヒラギノ角ゴ Pro W3" pitchFamily="123" charset="-128"/>
              </a:defRPr>
            </a:lvl2pPr>
            <a:lvl3pPr marL="1143000" indent="-228600">
              <a:defRPr sz="2400">
                <a:solidFill>
                  <a:schemeClr val="tx1"/>
                </a:solidFill>
                <a:latin typeface="Arial" panose="020B0604020202020204" pitchFamily="34" charset="0"/>
                <a:ea typeface="ヒラギノ角ゴ Pro W3" pitchFamily="123" charset="-128"/>
              </a:defRPr>
            </a:lvl3pPr>
            <a:lvl4pPr marL="1600200" indent="-228600">
              <a:defRPr sz="2400">
                <a:solidFill>
                  <a:schemeClr val="tx1"/>
                </a:solidFill>
                <a:latin typeface="Arial" panose="020B0604020202020204" pitchFamily="34" charset="0"/>
                <a:ea typeface="ヒラギノ角ゴ Pro W3" pitchFamily="123" charset="-128"/>
              </a:defRPr>
            </a:lvl4pPr>
            <a:lvl5pPr marL="2057400" indent="-228600">
              <a:defRPr sz="2400">
                <a:solidFill>
                  <a:schemeClr val="tx1"/>
                </a:solidFill>
                <a:latin typeface="Arial" panose="020B0604020202020204" pitchFamily="34" charset="0"/>
                <a:ea typeface="ヒラギノ角ゴ Pro W3" pitchFamily="12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23" charset="-128"/>
              </a:defRPr>
            </a:lvl9pPr>
          </a:lstStyle>
          <a:p>
            <a:fld id="{01DB45FD-3324-4517-810F-8563DEAD8B3C}" type="slidenum">
              <a:rPr lang="en-US" sz="1200"/>
              <a:pPr/>
              <a:t>11</a:t>
            </a:fld>
            <a:endParaRPr lang="en-US" sz="1200"/>
          </a:p>
        </p:txBody>
      </p:sp>
    </p:spTree>
    <p:extLst>
      <p:ext uri="{BB962C8B-B14F-4D97-AF65-F5344CB8AC3E}">
        <p14:creationId xmlns:p14="http://schemas.microsoft.com/office/powerpoint/2010/main" val="708573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a:spLocks noChangeArrowheads="1"/>
          </p:cNvSpPr>
          <p:nvPr/>
        </p:nvSpPr>
        <p:spPr bwMode="auto">
          <a:xfrm>
            <a:off x="7938" y="162990"/>
            <a:ext cx="9144000" cy="1003352"/>
          </a:xfrm>
          <a:prstGeom prst="rect">
            <a:avLst/>
          </a:prstGeom>
          <a:noFill/>
          <a:ln>
            <a:noFill/>
          </a:ln>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rgbClr val="F6C932"/>
                </a:solidFill>
                <a:miter lim="800000"/>
                <a:headEnd/>
                <a:tailEnd/>
              </a14:hiddenLine>
            </a:ext>
          </a:extLst>
        </p:spPr>
        <p:txBody>
          <a:bodyPr>
            <a:spAutoFit/>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eaLnBrk="1" hangingPunct="1">
              <a:lnSpc>
                <a:spcPct val="70000"/>
              </a:lnSpc>
              <a:spcBef>
                <a:spcPct val="20000"/>
              </a:spcBef>
              <a:spcAft>
                <a:spcPct val="20000"/>
              </a:spcAft>
              <a:defRPr/>
            </a:pPr>
            <a:r>
              <a:rPr lang="en-US" sz="2400" dirty="0" smtClean="0">
                <a:solidFill>
                  <a:srgbClr val="FFFFFF"/>
                </a:solidFill>
                <a:latin typeface="+mj-lt"/>
                <a:ea typeface="+mn-ea"/>
                <a:cs typeface="Times New Roman" pitchFamily="84" charset="0"/>
              </a:rPr>
              <a:t>CAMPBELL</a:t>
            </a:r>
          </a:p>
          <a:p>
            <a:pPr algn="ctr" eaLnBrk="1" hangingPunct="1">
              <a:lnSpc>
                <a:spcPct val="50000"/>
              </a:lnSpc>
              <a:spcBef>
                <a:spcPct val="20000"/>
              </a:spcBef>
              <a:spcAft>
                <a:spcPct val="20000"/>
              </a:spcAft>
              <a:defRPr/>
            </a:pPr>
            <a:r>
              <a:rPr lang="en-US" sz="4800" dirty="0" smtClean="0">
                <a:solidFill>
                  <a:srgbClr val="D2B239"/>
                </a:solidFill>
                <a:latin typeface="+mj-lt"/>
                <a:ea typeface="+mn-ea"/>
                <a:cs typeface="Times New Roman" pitchFamily="84" charset="0"/>
              </a:rPr>
              <a:t>BIOLOGY</a:t>
            </a:r>
          </a:p>
        </p:txBody>
      </p:sp>
      <p:sp>
        <p:nvSpPr>
          <p:cNvPr id="5" name="Text Box 31"/>
          <p:cNvSpPr txBox="1">
            <a:spLocks noChangeArrowheads="1"/>
          </p:cNvSpPr>
          <p:nvPr/>
        </p:nvSpPr>
        <p:spPr bwMode="auto">
          <a:xfrm>
            <a:off x="0" y="1131066"/>
            <a:ext cx="9144000" cy="338554"/>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20000"/>
              </a:spcBef>
              <a:spcAft>
                <a:spcPct val="20000"/>
              </a:spcAft>
            </a:pPr>
            <a:r>
              <a:rPr lang="en-US" sz="1600" dirty="0" smtClean="0">
                <a:solidFill>
                  <a:srgbClr val="FFFFFF"/>
                </a:solidFill>
                <a:latin typeface="Times New Roman" charset="0"/>
                <a:cs typeface="Times New Roman" charset="0"/>
              </a:rPr>
              <a:t>Reece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Urry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Cain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Wasserman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a:t>
            </a:r>
            <a:r>
              <a:rPr lang="en-US" sz="1600" dirty="0" err="1" smtClean="0">
                <a:solidFill>
                  <a:srgbClr val="FFFFFF"/>
                </a:solidFill>
                <a:latin typeface="Times New Roman" charset="0"/>
                <a:cs typeface="Times New Roman" charset="0"/>
              </a:rPr>
              <a:t>Minorsky</a:t>
            </a:r>
            <a:r>
              <a:rPr lang="en-US" sz="1600" dirty="0" smtClean="0">
                <a:solidFill>
                  <a:srgbClr val="FFFFFF"/>
                </a:solidFill>
                <a:latin typeface="Times New Roman" charset="0"/>
                <a:cs typeface="Times New Roman" charset="0"/>
              </a:rPr>
              <a:t> </a:t>
            </a:r>
            <a:r>
              <a:rPr lang="en-US" sz="1600" dirty="0" smtClean="0">
                <a:solidFill>
                  <a:srgbClr val="D2B239"/>
                </a:solidFill>
                <a:latin typeface="Times New Roman" charset="0"/>
                <a:cs typeface="Times New Roman" charset="0"/>
              </a:rPr>
              <a:t>•</a:t>
            </a:r>
            <a:r>
              <a:rPr lang="en-US" sz="1600" dirty="0" smtClean="0">
                <a:solidFill>
                  <a:srgbClr val="FFFFFF"/>
                </a:solidFill>
                <a:latin typeface="Times New Roman" charset="0"/>
                <a:cs typeface="Times New Roman" charset="0"/>
              </a:rPr>
              <a:t> Jackson</a:t>
            </a:r>
            <a:endParaRPr lang="en-US" sz="1600" dirty="0">
              <a:solidFill>
                <a:srgbClr val="FFFFFF"/>
              </a:solidFill>
              <a:latin typeface="Times New Roman" charset="0"/>
              <a:cs typeface="Times New Roman" charset="0"/>
            </a:endParaRPr>
          </a:p>
        </p:txBody>
      </p:sp>
      <p:sp>
        <p:nvSpPr>
          <p:cNvPr id="6" name="Text Box 14"/>
          <p:cNvSpPr txBox="1">
            <a:spLocks noChangeArrowheads="1"/>
          </p:cNvSpPr>
          <p:nvPr/>
        </p:nvSpPr>
        <p:spPr bwMode="auto">
          <a:xfrm>
            <a:off x="0" y="6592888"/>
            <a:ext cx="6880225" cy="200025"/>
          </a:xfrm>
          <a:prstGeom prst="rect">
            <a:avLst/>
          </a:prstGeom>
          <a:noFill/>
          <a:ln>
            <a:noFill/>
          </a:ln>
          <a:extLst>
            <a:ext uri="{909E8E84-426E-40dd-AFC4-6F175D3DCCD1}">
              <a14:hiddenFill xmlns:a14="http://schemas.microsoft.com/office/drawing/2010/main">
                <a:gradFill rotWithShape="0">
                  <a:gsLst>
                    <a:gs pos="0">
                      <a:srgbClr val="6CAA3C"/>
                    </a:gs>
                    <a:gs pos="100000">
                      <a:srgbClr val="5EBDBE"/>
                    </a:gs>
                  </a:gsLst>
                  <a:lin ang="0" scaled="1"/>
                </a:gra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50000"/>
              </a:spcBef>
            </a:pPr>
            <a:r>
              <a:rPr lang="en-US" sz="900" dirty="0">
                <a:solidFill>
                  <a:srgbClr val="FFFFFF"/>
                </a:solidFill>
              </a:rPr>
              <a:t>     © 2014 Pearson Education, Inc.</a:t>
            </a:r>
            <a:endParaRPr lang="en-US" dirty="0">
              <a:solidFill>
                <a:srgbClr val="FFFFFF"/>
              </a:solidFill>
            </a:endParaRPr>
          </a:p>
        </p:txBody>
      </p:sp>
      <p:sp>
        <p:nvSpPr>
          <p:cNvPr id="9" name="Text Box 50"/>
          <p:cNvSpPr txBox="1">
            <a:spLocks noChangeArrowheads="1"/>
          </p:cNvSpPr>
          <p:nvPr/>
        </p:nvSpPr>
        <p:spPr bwMode="auto">
          <a:xfrm>
            <a:off x="6023428" y="715674"/>
            <a:ext cx="869610" cy="348813"/>
          </a:xfrm>
          <a:prstGeom prst="rect">
            <a:avLst/>
          </a:prstGeom>
          <a:noFill/>
          <a:ln>
            <a:noFill/>
          </a:ln>
          <a:effectLst/>
          <a:extLst>
            <a:ext uri="{909E8E84-426E-40dd-AFC4-6F175D3DCCD1}">
              <a14:hiddenFill xmlns:a14="http://schemas.microsoft.com/office/drawing/2010/main">
                <a:gradFill rotWithShape="0">
                  <a:gsLst>
                    <a:gs pos="0">
                      <a:srgbClr val="629F39"/>
                    </a:gs>
                    <a:gs pos="100000">
                      <a:srgbClr val="58B5B2"/>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TENTH</a:t>
            </a:r>
          </a:p>
          <a:p>
            <a:pPr algn="r" eaLnBrk="1" hangingPunct="1">
              <a:lnSpc>
                <a:spcPct val="60000"/>
              </a:lnSpc>
              <a:spcBef>
                <a:spcPct val="20000"/>
              </a:spcBef>
              <a:spcAft>
                <a:spcPct val="20000"/>
              </a:spcAft>
            </a:pPr>
            <a:r>
              <a:rPr lang="en-US" sz="1000" b="1" i="0" dirty="0" smtClean="0">
                <a:solidFill>
                  <a:schemeClr val="accent3">
                    <a:lumMod val="75000"/>
                  </a:schemeClr>
                </a:solidFill>
                <a:latin typeface="Times New Roman"/>
                <a:cs typeface="Times New Roman"/>
              </a:rPr>
              <a:t>EDITION</a:t>
            </a:r>
            <a:endParaRPr lang="en-US" sz="1000" b="1" i="0" dirty="0">
              <a:solidFill>
                <a:schemeClr val="accent3">
                  <a:lumMod val="75000"/>
                </a:schemeClr>
              </a:solidFill>
              <a:latin typeface="Times New Roman"/>
              <a:cs typeface="Times New Roman"/>
            </a:endParaRPr>
          </a:p>
        </p:txBody>
      </p:sp>
      <p:sp>
        <p:nvSpPr>
          <p:cNvPr id="508945" name="Rectangle 17"/>
          <p:cNvSpPr>
            <a:spLocks noGrp="1" noChangeArrowheads="1"/>
          </p:cNvSpPr>
          <p:nvPr>
            <p:ph type="ctrTitle" sz="quarter"/>
          </p:nvPr>
        </p:nvSpPr>
        <p:spPr>
          <a:xfrm>
            <a:off x="182563" y="190500"/>
            <a:ext cx="3089275" cy="1096963"/>
          </a:xfrm>
        </p:spPr>
        <p:txBody>
          <a:bodyPr anchor="ctr"/>
          <a:lstStyle>
            <a:lvl1pPr marL="0" indent="0">
              <a:defRPr sz="5000">
                <a:solidFill>
                  <a:srgbClr val="FFFFFF"/>
                </a:solidFill>
                <a:latin typeface="Arial"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9807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2589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182563"/>
            <a:ext cx="2203450" cy="6170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463" y="182563"/>
            <a:ext cx="6457950"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7693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0129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74069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4185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1139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442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854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0219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6146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7472" indent="-347472">
              <a:buClr>
                <a:srgbClr val="FF6600"/>
              </a:buClr>
              <a:defRPr/>
            </a:lvl1pPr>
            <a:lvl2pPr marL="740664" indent="-283464">
              <a:buClr>
                <a:srgbClr val="FF6600"/>
              </a:buClr>
              <a:defRPr/>
            </a:lvl2pPr>
            <a:lvl3pPr marL="1143000" indent="-228600">
              <a:buClr>
                <a:srgbClr val="FF6600"/>
              </a:buClr>
              <a:defRPr/>
            </a:lvl3pPr>
            <a:lvl4pPr marL="1600200" indent="-228600">
              <a:buClr>
                <a:srgbClr val="FF6600"/>
              </a:buClr>
              <a:defRPr/>
            </a:lvl4pPr>
            <a:lvl5pPr marL="2057400" indent="-228600">
              <a:buClr>
                <a:srgbClr val="FF660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3400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1804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612316" cy="343551"/>
          </a:xfrm>
          <a:prstGeom prst="rect">
            <a:avLst/>
          </a:prstGeom>
        </p:spPr>
        <p:txBody>
          <a:bodyPr/>
          <a:lstStyle>
            <a:lvl1pPr algn="l">
              <a:defRPr sz="1200">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5417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5556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46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79525"/>
            <a:ext cx="431165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22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839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665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33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069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3788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8"/>
          <p:cNvSpPr>
            <a:spLocks noGrp="1" noChangeArrowheads="1"/>
          </p:cNvSpPr>
          <p:nvPr>
            <p:ph type="body" idx="1"/>
          </p:nvPr>
        </p:nvSpPr>
        <p:spPr bwMode="auto">
          <a:xfrm>
            <a:off x="420913" y="1272910"/>
            <a:ext cx="8499249"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13716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Rectangle 1"/>
          <p:cNvSpPr/>
          <p:nvPr/>
        </p:nvSpPr>
        <p:spPr bwMode="auto">
          <a:xfrm>
            <a:off x="0" y="1"/>
            <a:ext cx="9144000" cy="290286"/>
          </a:xfrm>
          <a:prstGeom prst="rect">
            <a:avLst/>
          </a:prstGeom>
          <a:gradFill flip="none" rotWithShape="1">
            <a:gsLst>
              <a:gs pos="0">
                <a:srgbClr val="FF6600"/>
              </a:gs>
              <a:gs pos="100000">
                <a:srgbClr val="FFFFFF"/>
              </a:gs>
              <a:gs pos="25000">
                <a:srgbClr val="FF6600">
                  <a:alpha val="75000"/>
                </a:srgb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026" name="Rectangle 7"/>
          <p:cNvSpPr>
            <a:spLocks noGrp="1" noChangeArrowheads="1"/>
          </p:cNvSpPr>
          <p:nvPr>
            <p:ph type="title"/>
          </p:nvPr>
        </p:nvSpPr>
        <p:spPr bwMode="auto">
          <a:xfrm>
            <a:off x="182563" y="298675"/>
            <a:ext cx="87757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6" name="Rectangle 3"/>
          <p:cNvSpPr>
            <a:spLocks noChangeArrowheads="1"/>
          </p:cNvSpPr>
          <p:nvPr/>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b="0" dirty="0">
                <a:solidFill>
                  <a:srgbClr val="000000"/>
                </a:solidFill>
                <a:latin typeface="Arial" charset="0"/>
              </a:rPr>
              <a:t>© 2014 Pearson Education, Inc.</a:t>
            </a:r>
          </a:p>
        </p:txBody>
      </p:sp>
    </p:spTree>
    <p:extLst>
      <p:ext uri="{BB962C8B-B14F-4D97-AF65-F5344CB8AC3E}">
        <p14:creationId xmlns:p14="http://schemas.microsoft.com/office/powerpoint/2010/main" val="140522943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973" r:id="rId12"/>
  </p:sldLayoutIdLst>
  <p:timing>
    <p:tnLst>
      <p:par>
        <p:cTn xmlns:p14="http://schemas.microsoft.com/office/powerpoint/2010/main" id="1" dur="indefinite" restart="never" nodeType="tmRoot"/>
      </p:par>
    </p:tnLst>
  </p:timing>
  <p:txStyles>
    <p:titleStyle>
      <a:lvl1pPr marL="0" indent="-450850" algn="l" rtl="0" eaLnBrk="1" fontAlgn="base" hangingPunct="1">
        <a:lnSpc>
          <a:spcPct val="90000"/>
        </a:lnSpc>
        <a:spcBef>
          <a:spcPct val="0"/>
        </a:spcBef>
        <a:spcAft>
          <a:spcPct val="0"/>
        </a:spcAft>
        <a:defRPr sz="3000" b="1">
          <a:solidFill>
            <a:schemeClr val="tx1"/>
          </a:solidFill>
          <a:latin typeface="Arial"/>
          <a:ea typeface="Geneva" charset="0"/>
          <a:cs typeface="Arial"/>
        </a:defRPr>
      </a:lvl1pPr>
      <a:lvl2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2pPr>
      <a:lvl3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3pPr>
      <a:lvl4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4pPr>
      <a:lvl5pPr marL="450850" indent="-450850" algn="l" rtl="0" eaLnBrk="1" fontAlgn="base" hangingPunct="1">
        <a:lnSpc>
          <a:spcPct val="90000"/>
        </a:lnSpc>
        <a:spcBef>
          <a:spcPct val="0"/>
        </a:spcBef>
        <a:spcAft>
          <a:spcPct val="0"/>
        </a:spcAft>
        <a:defRPr sz="3200" b="1">
          <a:solidFill>
            <a:srgbClr val="9D002D"/>
          </a:solidFill>
          <a:latin typeface="Times New Roman" charset="0"/>
          <a:ea typeface="Geneva" charset="0"/>
          <a:cs typeface="Arial" charset="0"/>
        </a:defRPr>
      </a:lvl5pPr>
      <a:lvl6pPr marL="9080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6pPr>
      <a:lvl7pPr marL="13652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7pPr>
      <a:lvl8pPr marL="18224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8pPr>
      <a:lvl9pPr marL="2279650" indent="-450850" algn="l" rtl="0" eaLnBrk="1" fontAlgn="base" hangingPunct="1">
        <a:lnSpc>
          <a:spcPct val="90000"/>
        </a:lnSpc>
        <a:spcBef>
          <a:spcPct val="0"/>
        </a:spcBef>
        <a:spcAft>
          <a:spcPct val="0"/>
        </a:spcAft>
        <a:defRPr sz="3000" b="1">
          <a:solidFill>
            <a:schemeClr val="tx2"/>
          </a:solidFill>
          <a:latin typeface="Times New Roman" charset="0"/>
          <a:ea typeface="Arial" charset="0"/>
          <a:cs typeface="Arial" charset="0"/>
        </a:defRPr>
      </a:lvl9pPr>
    </p:titleStyle>
    <p:body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038478948"/>
      </p:ext>
    </p:extLst>
  </p:cSld>
  <p:clrMap bg1="lt1" tx1="dk1" bg2="lt2" tx2="dk2" accent1="accent1" accent2="accent2" accent3="accent3" accent4="accent4" accent5="accent5" accent6="accent6" hlink="hlink" folHlink="folHlink"/>
  <p:sldLayoutIdLst>
    <p:sldLayoutId id="214748397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035118927"/>
      </p:ext>
    </p:extLst>
  </p:cSld>
  <p:clrMap bg1="lt1" tx1="dk1" bg2="lt2" tx2="dk2" accent1="accent1" accent2="accent2" accent3="accent3" accent4="accent4" accent5="accent5" accent6="accent6" hlink="hlink" folHlink="folHlink"/>
  <p:sldLayoutIdLst>
    <p:sldLayoutId id="214748382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122223502"/>
      </p:ext>
    </p:extLst>
  </p:cSld>
  <p:clrMap bg1="lt1" tx1="dk1" bg2="lt2" tx2="dk2" accent1="accent1" accent2="accent2" accent3="accent3" accent4="accent4" accent5="accent5" accent6="accent6" hlink="hlink" folHlink="folHlink"/>
  <p:sldLayoutIdLst>
    <p:sldLayoutId id="214748386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395398023"/>
      </p:ext>
    </p:extLst>
  </p:cSld>
  <p:clrMap bg1="lt1" tx1="dk1" bg2="lt2" tx2="dk2" accent1="accent1" accent2="accent2" accent3="accent3" accent4="accent4" accent5="accent5" accent6="accent6" hlink="hlink" folHlink="folHlink"/>
  <p:sldLayoutIdLst>
    <p:sldLayoutId id="214748388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468178587"/>
      </p:ext>
    </p:extLst>
  </p:cSld>
  <p:clrMap bg1="lt1" tx1="dk1" bg2="lt2" tx2="dk2" accent1="accent1" accent2="accent2" accent3="accent3" accent4="accent4" accent5="accent5" accent6="accent6" hlink="hlink" folHlink="folHlink"/>
  <p:sldLayoutIdLst>
    <p:sldLayoutId id="2147483884"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2197130010"/>
      </p:ext>
    </p:extLst>
  </p:cSld>
  <p:clrMap bg1="lt1" tx1="dk1" bg2="lt2" tx2="dk2" accent1="accent1" accent2="accent2" accent3="accent3" accent4="accent4" accent5="accent5" accent6="accent6" hlink="hlink" folHlink="folHlink"/>
  <p:sldLayoutIdLst>
    <p:sldLayoutId id="214748388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429530937"/>
      </p:ext>
    </p:extLst>
  </p:cSld>
  <p:clrMap bg1="lt1" tx1="dk1" bg2="lt2" tx2="dk2" accent1="accent1" accent2="accent2" accent3="accent3" accent4="accent4" accent5="accent5" accent6="accent6" hlink="hlink" folHlink="folHlink"/>
  <p:sldLayoutIdLst>
    <p:sldLayoutId id="214748389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1594277457"/>
      </p:ext>
    </p:extLst>
  </p:cSld>
  <p:clrMap bg1="lt1" tx1="dk1" bg2="lt2" tx2="dk2" accent1="accent1" accent2="accent2" accent3="accent3" accent4="accent4" accent5="accent5" accent6="accent6" hlink="hlink" folHlink="folHlink"/>
  <p:sldLayoutIdLst>
    <p:sldLayoutId id="214748390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0"/>
            <a:ext cx="5757649" cy="356998"/>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4"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r>
              <a:rPr lang="en-US" sz="900" dirty="0">
                <a:solidFill>
                  <a:srgbClr val="000000"/>
                </a:solidFill>
                <a:latin typeface="Arial" charset="0"/>
                <a:ea typeface="ＭＳ Ｐゴシック" charset="0"/>
              </a:rPr>
              <a:t>© 2014 Pearson Education, Inc.</a:t>
            </a:r>
          </a:p>
        </p:txBody>
      </p:sp>
    </p:spTree>
    <p:extLst>
      <p:ext uri="{BB962C8B-B14F-4D97-AF65-F5344CB8AC3E}">
        <p14:creationId xmlns:p14="http://schemas.microsoft.com/office/powerpoint/2010/main" val="3975985601"/>
      </p:ext>
    </p:extLst>
  </p:cSld>
  <p:clrMap bg1="lt1" tx1="dk1" bg2="lt2" tx2="dk2" accent1="accent1" accent2="accent2" accent3="accent3" accent4="accent4" accent5="accent5" accent6="accent6" hlink="hlink" folHlink="folHlink"/>
  <p:sldLayoutIdLst>
    <p:sldLayoutId id="2147483912"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0" indent="0" algn="l" rtl="0" eaLnBrk="0" fontAlgn="base" hangingPunct="0">
        <a:spcBef>
          <a:spcPct val="20000"/>
        </a:spcBef>
        <a:spcAft>
          <a:spcPct val="0"/>
        </a:spcAft>
        <a:buNone/>
        <a:defRPr sz="1200">
          <a:solidFill>
            <a:schemeClr val="tx1"/>
          </a:solidFill>
          <a:latin typeface="Arial"/>
          <a:ea typeface="ＭＳ Ｐゴシック" charset="0"/>
          <a:cs typeface="Arial"/>
        </a:defRPr>
      </a:lvl1pPr>
      <a:lvl2pPr marL="4572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2pPr>
      <a:lvl3pPr marL="9144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3pPr>
      <a:lvl4pPr marL="13716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4pPr>
      <a:lvl5pPr marL="1828800" indent="0" algn="l" rtl="0" eaLnBrk="0" fontAlgn="base" hangingPunct="0">
        <a:spcBef>
          <a:spcPct val="20000"/>
        </a:spcBef>
        <a:spcAft>
          <a:spcPct val="0"/>
        </a:spcAft>
        <a:buNone/>
        <a:defRPr sz="12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hyperlink" Target="https://www.nobelprize.org/nobel_prizes/medicine/laureates/2017/" TargetMode="External"/><Relationship Id="rId5"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4.xml"/><Relationship Id="rId3" Type="http://schemas.openxmlformats.org/officeDocument/2006/relationships/image" Target="../media/image1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3.xml"/><Relationship Id="rId3"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p:cNvSpPr txBox="1">
            <a:spLocks noChangeArrowheads="1"/>
          </p:cNvSpPr>
          <p:nvPr/>
        </p:nvSpPr>
        <p:spPr bwMode="auto">
          <a:xfrm>
            <a:off x="73025" y="1633538"/>
            <a:ext cx="1947863" cy="1569660"/>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EFC33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charset="0"/>
                <a:ea typeface="Geneva" charset="0"/>
                <a:cs typeface="Arial" charset="0"/>
              </a:defRPr>
            </a:lvl1pPr>
            <a:lvl2pPr marL="742950" indent="-285750" eaLnBrk="0" hangingPunct="0">
              <a:defRPr sz="2400">
                <a:solidFill>
                  <a:schemeClr val="tx1"/>
                </a:solidFill>
                <a:latin typeface="Arial" charset="0"/>
                <a:ea typeface="Arial" charset="0"/>
                <a:cs typeface="Arial" charset="0"/>
              </a:defRPr>
            </a:lvl2pPr>
            <a:lvl3pPr marL="1143000" indent="-228600" eaLnBrk="0" hangingPunct="0">
              <a:defRPr sz="2400">
                <a:solidFill>
                  <a:schemeClr val="tx1"/>
                </a:solidFill>
                <a:latin typeface="Arial" charset="0"/>
                <a:ea typeface="Arial" charset="0"/>
                <a:cs typeface="Arial" charset="0"/>
              </a:defRPr>
            </a:lvl3pPr>
            <a:lvl4pPr marL="1600200" indent="-228600" eaLnBrk="0" hangingPunct="0">
              <a:defRPr sz="2400">
                <a:solidFill>
                  <a:schemeClr val="tx1"/>
                </a:solidFill>
                <a:latin typeface="Arial" charset="0"/>
                <a:ea typeface="Arial" charset="0"/>
                <a:cs typeface="Arial" charset="0"/>
              </a:defRPr>
            </a:lvl4pPr>
            <a:lvl5pPr marL="2057400" indent="-228600" eaLnBrk="0" hangingPunct="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9600" dirty="0" smtClean="0">
                <a:solidFill>
                  <a:srgbClr val="D2B239"/>
                </a:solidFill>
              </a:rPr>
              <a:t>40</a:t>
            </a:r>
            <a:endParaRPr lang="en-US" sz="9600" dirty="0">
              <a:solidFill>
                <a:srgbClr val="D2B239"/>
              </a:solidFill>
            </a:endParaRPr>
          </a:p>
        </p:txBody>
      </p:sp>
      <p:cxnSp>
        <p:nvCxnSpPr>
          <p:cNvPr id="5" name="Straight Connector 4"/>
          <p:cNvCxnSpPr/>
          <p:nvPr/>
        </p:nvCxnSpPr>
        <p:spPr bwMode="auto">
          <a:xfrm>
            <a:off x="127000" y="3056481"/>
            <a:ext cx="1397000" cy="0"/>
          </a:xfrm>
          <a:prstGeom prst="line">
            <a:avLst/>
          </a:prstGeom>
          <a:solidFill>
            <a:schemeClr val="accent1"/>
          </a:solidFill>
          <a:ln w="38100" cap="flat" cmpd="sng" algn="ctr">
            <a:solidFill>
              <a:srgbClr val="D2B239"/>
            </a:solidFill>
            <a:prstDash val="solid"/>
            <a:round/>
            <a:headEnd type="none" w="med" len="med"/>
            <a:tailEnd type="none" w="med" len="med"/>
          </a:ln>
          <a:effectLst/>
        </p:spPr>
      </p:cxnSp>
      <p:sp>
        <p:nvSpPr>
          <p:cNvPr id="9" name="Rectangle 3"/>
          <p:cNvSpPr txBox="1">
            <a:spLocks noChangeArrowheads="1"/>
          </p:cNvSpPr>
          <p:nvPr/>
        </p:nvSpPr>
        <p:spPr bwMode="auto">
          <a:xfrm>
            <a:off x="-1" y="3266693"/>
            <a:ext cx="3872569" cy="1519237"/>
          </a:xfrm>
          <a:prstGeom prst="rect">
            <a:avLst/>
          </a:prstGeom>
          <a:noFill/>
          <a:ln>
            <a:noFill/>
          </a:ln>
          <a:extLst>
            <a:ext uri="{909E8E84-426E-40dd-AFC4-6F175D3DCCD1}">
              <a14:hiddenFill xmlns:a14="http://schemas.microsoft.com/office/drawing/2010/main">
                <a:solidFill>
                  <a:srgbClr val="9D0016">
                    <a:alpha val="25098"/>
                  </a:srgbClr>
                </a:solidFill>
              </a14:hiddenFill>
            </a:ext>
            <a:ext uri="{91240B29-F687-4f45-9708-019B960494DF}">
              <a14:hiddenLine xmlns:a14="http://schemas.microsoft.com/office/drawing/2010/main" w="9525">
                <a:solidFill>
                  <a:srgbClr val="5FAF8E"/>
                </a:solidFill>
                <a:miter lim="800000"/>
                <a:headEnd/>
                <a:tailEnd/>
              </a14:hiddenLine>
            </a:ext>
          </a:extLst>
        </p:spPr>
        <p:txBody>
          <a:bodyPr vert="horz" wrap="square" lIns="0" tIns="0" rIns="0" bIns="0" numCol="1" anchor="ctr" anchorCtr="0" compatLnSpc="1">
            <a:prstTxWarp prst="textNoShape">
              <a:avLst/>
            </a:prstTxWarp>
          </a:bodyPr>
          <a:lstStyle>
            <a:lvl1pPr marL="347472" indent="-347472" algn="l" rtl="0" eaLnBrk="1" fontAlgn="base" hangingPunct="1">
              <a:spcBef>
                <a:spcPct val="45000"/>
              </a:spcBef>
              <a:spcAft>
                <a:spcPct val="20000"/>
              </a:spcAft>
              <a:buClr>
                <a:srgbClr val="FF6600"/>
              </a:buClr>
              <a:buFont typeface="Wingdings" charset="2"/>
              <a:buChar char="§"/>
              <a:defRPr sz="2800">
                <a:solidFill>
                  <a:schemeClr val="tx1"/>
                </a:solidFill>
                <a:latin typeface="Arial" charset="0"/>
                <a:ea typeface="Geneva" charset="0"/>
                <a:cs typeface="+mn-cs"/>
              </a:defRPr>
            </a:lvl1pPr>
            <a:lvl2pPr marL="740664" indent="-283464" algn="l" rtl="0" eaLnBrk="1" fontAlgn="base" hangingPunct="1">
              <a:spcBef>
                <a:spcPct val="45000"/>
              </a:spcBef>
              <a:spcAft>
                <a:spcPct val="20000"/>
              </a:spcAft>
              <a:buClr>
                <a:srgbClr val="FF6600"/>
              </a:buClr>
              <a:buFont typeface="Wingdings" charset="2"/>
              <a:buChar char="§"/>
              <a:defRPr sz="2600">
                <a:solidFill>
                  <a:schemeClr val="tx1"/>
                </a:solidFill>
                <a:latin typeface="Arial" charset="0"/>
                <a:ea typeface="+mn-ea"/>
                <a:cs typeface="+mn-cs"/>
              </a:defRPr>
            </a:lvl2pPr>
            <a:lvl3pPr marL="1143000" indent="-228600" algn="l" rtl="0" eaLnBrk="1" fontAlgn="base" hangingPunct="1">
              <a:spcBef>
                <a:spcPct val="45000"/>
              </a:spcBef>
              <a:spcAft>
                <a:spcPct val="20000"/>
              </a:spcAft>
              <a:buClr>
                <a:srgbClr val="FF6600"/>
              </a:buClr>
              <a:buFont typeface="Wingdings" charset="2"/>
              <a:buChar char="§"/>
              <a:defRPr sz="2400">
                <a:solidFill>
                  <a:schemeClr val="tx1"/>
                </a:solidFill>
                <a:latin typeface="Arial" charset="0"/>
                <a:ea typeface="+mn-ea"/>
                <a:cs typeface="+mn-cs"/>
              </a:defRPr>
            </a:lvl3pPr>
            <a:lvl4pPr marL="16002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4pPr>
            <a:lvl5pPr marL="2057400" indent="-228600" algn="l" rtl="0" eaLnBrk="1" fontAlgn="base" hangingPunct="1">
              <a:spcBef>
                <a:spcPct val="45000"/>
              </a:spcBef>
              <a:spcAft>
                <a:spcPct val="20000"/>
              </a:spcAft>
              <a:buClr>
                <a:srgbClr val="FF6600"/>
              </a:buClr>
              <a:buFont typeface="Wingdings" charset="2"/>
              <a:buChar char="§"/>
              <a:defRPr sz="2200">
                <a:solidFill>
                  <a:schemeClr val="tx1"/>
                </a:solidFill>
                <a:latin typeface="Arial" charset="0"/>
                <a:ea typeface="+mn-ea"/>
                <a:cs typeface="+mn-cs"/>
              </a:defRPr>
            </a:lvl5pPr>
            <a:lvl6pPr marL="33162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6pPr>
            <a:lvl7pPr marL="37734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7pPr>
            <a:lvl8pPr marL="42306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8pPr>
            <a:lvl9pPr marL="4687888" indent="-347663" algn="l" rtl="0" eaLnBrk="1" fontAlgn="base" hangingPunct="1">
              <a:spcBef>
                <a:spcPct val="45000"/>
              </a:spcBef>
              <a:spcAft>
                <a:spcPct val="20000"/>
              </a:spcAft>
              <a:buClr>
                <a:schemeClr val="tx2"/>
              </a:buClr>
              <a:buFont typeface="Wingdings" charset="2"/>
              <a:buChar char="§"/>
              <a:defRPr sz="2000">
                <a:solidFill>
                  <a:schemeClr val="tx1"/>
                </a:solidFill>
                <a:latin typeface="+mn-lt"/>
                <a:ea typeface="+mn-ea"/>
                <a:cs typeface="+mn-cs"/>
              </a:defRPr>
            </a:lvl9pPr>
          </a:lstStyle>
          <a:p>
            <a:pPr marL="152400" indent="0">
              <a:buClr>
                <a:schemeClr val="tx2"/>
              </a:buClr>
              <a:buFont typeface="Wingdings" charset="0"/>
              <a:buNone/>
            </a:pPr>
            <a:r>
              <a:rPr lang="en-US" sz="3600" b="1" kern="0" dirty="0" smtClean="0">
                <a:solidFill>
                  <a:schemeClr val="bg1"/>
                </a:solidFill>
                <a:latin typeface="Arial"/>
                <a:cs typeface="Arial"/>
              </a:rPr>
              <a:t>Basic Principles of Animal Form and Function</a:t>
            </a:r>
            <a:endParaRPr lang="en-US" sz="3600" b="1" kern="0" dirty="0">
              <a:solidFill>
                <a:schemeClr val="bg1"/>
              </a:solidFill>
              <a:latin typeface="Arial"/>
              <a:cs typeface="Arial"/>
            </a:endParaRPr>
          </a:p>
        </p:txBody>
      </p:sp>
    </p:spTree>
    <p:extLst>
      <p:ext uri="{BB962C8B-B14F-4D97-AF65-F5344CB8AC3E}">
        <p14:creationId xmlns:p14="http://schemas.microsoft.com/office/powerpoint/2010/main" val="5545659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nO8CjjfYpqH6b2M" descr="D2453397-0C95-4872-B293-43461B0F3AE2.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2866130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p:txBody>
          <a:bodyPr/>
          <a:lstStyle/>
          <a:p>
            <a:r>
              <a:rPr lang="en-US" dirty="0"/>
              <a:t>Concept 40.1: Animal form and function are correlated at all levels of </a:t>
            </a:r>
            <a:r>
              <a:rPr lang="en-US" dirty="0" smtClean="0"/>
              <a:t>organization</a:t>
            </a:r>
          </a:p>
        </p:txBody>
      </p:sp>
      <p:sp>
        <p:nvSpPr>
          <p:cNvPr id="37889" name="Rectangle 2"/>
          <p:cNvSpPr>
            <a:spLocks noGrp="1" noChangeArrowheads="1"/>
          </p:cNvSpPr>
          <p:nvPr>
            <p:ph idx="1"/>
          </p:nvPr>
        </p:nvSpPr>
        <p:spPr/>
        <p:txBody>
          <a:bodyPr/>
          <a:lstStyle/>
          <a:p>
            <a:pPr marL="0" indent="0">
              <a:buNone/>
            </a:pPr>
            <a:r>
              <a:rPr lang="en-US" u="sng" dirty="0"/>
              <a:t>Hierarchical Organization of Body Plans</a:t>
            </a:r>
            <a:endParaRPr lang="en-US" sz="2800" u="sng" dirty="0" smtClean="0"/>
          </a:p>
          <a:p>
            <a:pPr eaLnBrk="1" hangingPunct="1"/>
            <a:r>
              <a:rPr lang="en-US" sz="2800" dirty="0" smtClean="0"/>
              <a:t>Most animals are composed of specialized </a:t>
            </a:r>
            <a:r>
              <a:rPr lang="en-US" sz="2800" b="1" dirty="0" smtClean="0"/>
              <a:t>cells</a:t>
            </a:r>
            <a:r>
              <a:rPr lang="en-US" sz="2800" dirty="0" smtClean="0"/>
              <a:t> organized into </a:t>
            </a:r>
            <a:r>
              <a:rPr lang="en-US" sz="2800" b="1" dirty="0" smtClean="0"/>
              <a:t>tissues </a:t>
            </a:r>
            <a:r>
              <a:rPr lang="en-US" sz="2800" dirty="0" smtClean="0"/>
              <a:t>that have different functions</a:t>
            </a:r>
          </a:p>
          <a:p>
            <a:pPr eaLnBrk="1" hangingPunct="1"/>
            <a:r>
              <a:rPr lang="en-US" sz="2800" dirty="0" smtClean="0"/>
              <a:t>Tissues make up </a:t>
            </a:r>
            <a:r>
              <a:rPr lang="en-US" sz="2800" b="1" dirty="0" smtClean="0"/>
              <a:t>organs</a:t>
            </a:r>
            <a:r>
              <a:rPr lang="en-US" sz="2800" dirty="0" smtClean="0"/>
              <a:t>, which together make up </a:t>
            </a:r>
            <a:r>
              <a:rPr lang="en-US" sz="2800" b="1" dirty="0" smtClean="0"/>
              <a:t>organ systems</a:t>
            </a:r>
          </a:p>
          <a:p>
            <a:r>
              <a:rPr lang="en-US" b="1" dirty="0" smtClean="0"/>
              <a:t>Cells </a:t>
            </a:r>
            <a:r>
              <a:rPr lang="en-US" b="1" dirty="0" smtClean="0">
                <a:sym typeface="Wingdings"/>
              </a:rPr>
              <a:t> tissues  organs  organ systems  organism </a:t>
            </a:r>
            <a:r>
              <a:rPr lang="en-US" dirty="0" smtClean="0">
                <a:sym typeface="Wingdings"/>
              </a:rPr>
              <a:t>(never forget this </a:t>
            </a:r>
            <a:r>
              <a:rPr lang="en-US" dirty="0" smtClean="0"/>
              <a:t>hierarchy</a:t>
            </a:r>
            <a:r>
              <a:rPr lang="en-US" dirty="0" smtClean="0">
                <a:sym typeface="Wingdings"/>
              </a:rPr>
              <a:t>!)</a:t>
            </a:r>
            <a:endParaRPr lang="en-US" sz="2800" b="1"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_T01_OrganSystems-L.jpg"/>
          <p:cNvPicPr>
            <a:picLocks noChangeAspect="1"/>
          </p:cNvPicPr>
          <p:nvPr/>
        </p:nvPicPr>
        <p:blipFill rotWithShape="1">
          <a:blip r:embed="rId3">
            <a:extLst>
              <a:ext uri="{28A0092B-C50C-407E-A947-70E740481C1C}">
                <a14:useLocalDpi xmlns:a14="http://schemas.microsoft.com/office/drawing/2010/main" val="0"/>
              </a:ext>
            </a:extLst>
          </a:blip>
          <a:srcRect b="3636"/>
          <a:stretch/>
        </p:blipFill>
        <p:spPr>
          <a:xfrm>
            <a:off x="298704" y="1188720"/>
            <a:ext cx="8546592" cy="4317637"/>
          </a:xfrm>
          <a:prstGeom prst="rect">
            <a:avLst/>
          </a:prstGeom>
        </p:spPr>
      </p:pic>
      <p:sp>
        <p:nvSpPr>
          <p:cNvPr id="2" name="Title 1"/>
          <p:cNvSpPr>
            <a:spLocks noGrp="1"/>
          </p:cNvSpPr>
          <p:nvPr>
            <p:ph type="title"/>
          </p:nvPr>
        </p:nvSpPr>
        <p:spPr>
          <a:xfrm>
            <a:off x="0" y="0"/>
            <a:ext cx="1977571" cy="343551"/>
          </a:xfrm>
        </p:spPr>
        <p:txBody>
          <a:bodyPr/>
          <a:lstStyle/>
          <a:p>
            <a:r>
              <a:rPr lang="en-US" dirty="0" smtClean="0"/>
              <a:t>Table 40.1</a:t>
            </a:r>
            <a:endParaRPr lang="en-US" dirty="0"/>
          </a:p>
        </p:txBody>
      </p:sp>
    </p:spTree>
    <p:extLst>
      <p:ext uri="{BB962C8B-B14F-4D97-AF65-F5344CB8AC3E}">
        <p14:creationId xmlns:p14="http://schemas.microsoft.com/office/powerpoint/2010/main" val="39335194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dirty="0"/>
              <a:t>Concept 40.1: Animal form and function are correlated at all levels of organization</a:t>
            </a:r>
            <a:endParaRPr lang="en-US" dirty="0" smtClean="0"/>
          </a:p>
        </p:txBody>
      </p:sp>
      <p:sp>
        <p:nvSpPr>
          <p:cNvPr id="72706" name="Rectangle 3"/>
          <p:cNvSpPr>
            <a:spLocks noGrp="1" noChangeArrowheads="1"/>
          </p:cNvSpPr>
          <p:nvPr>
            <p:ph idx="1"/>
          </p:nvPr>
        </p:nvSpPr>
        <p:spPr/>
        <p:txBody>
          <a:bodyPr/>
          <a:lstStyle/>
          <a:p>
            <a:r>
              <a:rPr lang="en-US" dirty="0" smtClean="0"/>
              <a:t>Control and coordination within a body depend on the endocrine system and the nervous system</a:t>
            </a:r>
          </a:p>
          <a:p>
            <a:pPr lvl="1"/>
            <a:r>
              <a:rPr lang="en-US" dirty="0" smtClean="0"/>
              <a:t>The </a:t>
            </a:r>
            <a:r>
              <a:rPr lang="en-US" b="1" dirty="0" smtClean="0"/>
              <a:t>endocrine system</a:t>
            </a:r>
            <a:r>
              <a:rPr lang="en-US" dirty="0" smtClean="0"/>
              <a:t> transmits chemical signals called </a:t>
            </a:r>
            <a:r>
              <a:rPr lang="en-US" b="1" dirty="0" smtClean="0"/>
              <a:t>hormones</a:t>
            </a:r>
            <a:r>
              <a:rPr lang="en-US" dirty="0" smtClean="0"/>
              <a:t> to receptive cells throughout the body via blood (recall “blood highway”)</a:t>
            </a:r>
          </a:p>
          <a:p>
            <a:pPr lvl="2"/>
            <a:r>
              <a:rPr lang="en-US" dirty="0" smtClean="0"/>
              <a:t>A hormone may affect one or more regions throughout the body</a:t>
            </a:r>
          </a:p>
          <a:p>
            <a:pPr lvl="2"/>
            <a:r>
              <a:rPr lang="en-US" dirty="0" smtClean="0"/>
              <a:t>Hormones are relatively SLOW acting, but can have LONG-LASTING effects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idx="1"/>
          </p:nvPr>
        </p:nvSpPr>
        <p:spPr/>
        <p:txBody>
          <a:bodyPr/>
          <a:lstStyle/>
          <a:p>
            <a:r>
              <a:rPr lang="en-US" dirty="0"/>
              <a:t>Control and coordination within a body depend on the endocrine system and the nervous </a:t>
            </a:r>
            <a:r>
              <a:rPr lang="en-US" dirty="0" smtClean="0"/>
              <a:t>system</a:t>
            </a:r>
            <a:endParaRPr lang="en-US" sz="2800" dirty="0" smtClean="0"/>
          </a:p>
          <a:p>
            <a:pPr lvl="1"/>
            <a:r>
              <a:rPr lang="en-US" sz="2600" dirty="0" smtClean="0"/>
              <a:t>The </a:t>
            </a:r>
            <a:r>
              <a:rPr lang="en-US" sz="2600" b="1" dirty="0" smtClean="0"/>
              <a:t>nervous system </a:t>
            </a:r>
            <a:r>
              <a:rPr lang="en-US" sz="2600" dirty="0" smtClean="0"/>
              <a:t>transmits information between specific locations</a:t>
            </a:r>
          </a:p>
          <a:p>
            <a:pPr lvl="2"/>
            <a:r>
              <a:rPr lang="en-US" sz="2400" dirty="0" smtClean="0"/>
              <a:t>The information conveyed depends on a signal</a:t>
            </a:r>
            <a:r>
              <a:rPr lang="ja-JP" altLang="en-US" sz="2400" dirty="0" smtClean="0"/>
              <a:t>’</a:t>
            </a:r>
            <a:r>
              <a:rPr lang="en-US" altLang="ja-JP" sz="2400" dirty="0" smtClean="0"/>
              <a:t>s pathway, not the type of signal</a:t>
            </a:r>
          </a:p>
          <a:p>
            <a:pPr lvl="2"/>
            <a:r>
              <a:rPr lang="en-US" sz="2400" dirty="0" smtClean="0"/>
              <a:t>Nerve signal transmission is very FAST, but TRANSIENT</a:t>
            </a:r>
          </a:p>
        </p:txBody>
      </p:sp>
      <p:sp>
        <p:nvSpPr>
          <p:cNvPr id="3" name="Rectangle 2"/>
          <p:cNvSpPr>
            <a:spLocks noGrp="1" noChangeArrowheads="1"/>
          </p:cNvSpPr>
          <p:nvPr>
            <p:ph type="title"/>
          </p:nvPr>
        </p:nvSpPr>
        <p:spPr>
          <a:xfrm>
            <a:off x="182563" y="298675"/>
            <a:ext cx="8775700" cy="822325"/>
          </a:xfrm>
        </p:spPr>
        <p:txBody>
          <a:bodyPr/>
          <a:lstStyle/>
          <a:p>
            <a:r>
              <a:rPr lang="en-US" dirty="0"/>
              <a:t>Concept 40.1: Animal form and function are correlated at all levels of organization</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40_06_SignalingEndoNerv-U.jpg"/>
          <p:cNvPicPr>
            <a:picLocks noChangeAspect="1"/>
          </p:cNvPicPr>
          <p:nvPr/>
        </p:nvPicPr>
        <p:blipFill rotWithShape="1">
          <a:blip r:embed="rId3">
            <a:extLst>
              <a:ext uri="{28A0092B-C50C-407E-A947-70E740481C1C}">
                <a14:useLocalDpi xmlns:a14="http://schemas.microsoft.com/office/drawing/2010/main" val="0"/>
              </a:ext>
            </a:extLst>
          </a:blip>
          <a:srcRect b="2601"/>
          <a:stretch/>
        </p:blipFill>
        <p:spPr>
          <a:xfrm>
            <a:off x="2529840" y="173444"/>
            <a:ext cx="4084320" cy="6412411"/>
          </a:xfrm>
          <a:prstGeom prst="rect">
            <a:avLst/>
          </a:prstGeom>
        </p:spPr>
      </p:pic>
      <p:sp>
        <p:nvSpPr>
          <p:cNvPr id="2" name="Title 1"/>
          <p:cNvSpPr>
            <a:spLocks noGrp="1"/>
          </p:cNvSpPr>
          <p:nvPr>
            <p:ph type="title"/>
          </p:nvPr>
        </p:nvSpPr>
        <p:spPr/>
        <p:txBody>
          <a:bodyPr/>
          <a:lstStyle/>
          <a:p>
            <a:r>
              <a:rPr lang="en-US" dirty="0" smtClean="0"/>
              <a:t>Figure 40.6</a:t>
            </a:r>
            <a:endParaRPr lang="en-US" dirty="0"/>
          </a:p>
        </p:txBody>
      </p:sp>
      <p:sp>
        <p:nvSpPr>
          <p:cNvPr id="8" name="TextBox 7"/>
          <p:cNvSpPr txBox="1"/>
          <p:nvPr/>
        </p:nvSpPr>
        <p:spPr>
          <a:xfrm>
            <a:off x="2544056" y="143624"/>
            <a:ext cx="2135894" cy="330432"/>
          </a:xfrm>
          <a:prstGeom prst="rect">
            <a:avLst/>
          </a:prstGeom>
          <a:noFill/>
        </p:spPr>
        <p:txBody>
          <a:bodyPr wrap="square" rtlCol="0">
            <a:spAutoFit/>
          </a:bodyPr>
          <a:lstStyle/>
          <a:p>
            <a:pPr>
              <a:lnSpc>
                <a:spcPts val="1940"/>
              </a:lnSpc>
            </a:pPr>
            <a:r>
              <a:rPr lang="en-US" sz="1150" b="1" dirty="0" smtClean="0">
                <a:solidFill>
                  <a:srgbClr val="000000"/>
                </a:solidFill>
                <a:ea typeface="ＭＳ Ｐゴシック" charset="0"/>
                <a:cs typeface="Arial" panose="020B0604020202020204" pitchFamily="34" charset="0"/>
              </a:rPr>
              <a:t>(a) Signaling by hormones</a:t>
            </a:r>
          </a:p>
        </p:txBody>
      </p:sp>
      <p:sp>
        <p:nvSpPr>
          <p:cNvPr id="5" name="TextBox 4"/>
          <p:cNvSpPr txBox="1"/>
          <p:nvPr/>
        </p:nvSpPr>
        <p:spPr>
          <a:xfrm>
            <a:off x="2950456" y="541109"/>
            <a:ext cx="1069094" cy="330432"/>
          </a:xfrm>
          <a:prstGeom prst="rect">
            <a:avLst/>
          </a:prstGeom>
          <a:noFill/>
        </p:spPr>
        <p:txBody>
          <a:bodyPr wrap="square" rtlCol="0">
            <a:spAutoFit/>
          </a:bodyPr>
          <a:lstStyle/>
          <a:p>
            <a:pPr>
              <a:lnSpc>
                <a:spcPts val="1940"/>
              </a:lnSpc>
            </a:pPr>
            <a:r>
              <a:rPr lang="en-US" sz="1200" b="1" dirty="0" smtClean="0">
                <a:solidFill>
                  <a:srgbClr val="000000"/>
                </a:solidFill>
                <a:ea typeface="ＭＳ Ｐゴシック" charset="0"/>
                <a:cs typeface="Arial" panose="020B0604020202020204" pitchFamily="34" charset="0"/>
              </a:rPr>
              <a:t>STIMULUS</a:t>
            </a:r>
          </a:p>
        </p:txBody>
      </p:sp>
      <p:sp>
        <p:nvSpPr>
          <p:cNvPr id="6" name="TextBox 5"/>
          <p:cNvSpPr txBox="1"/>
          <p:nvPr/>
        </p:nvSpPr>
        <p:spPr>
          <a:xfrm>
            <a:off x="3541006" y="1020534"/>
            <a:ext cx="1024644" cy="438154"/>
          </a:xfrm>
          <a:prstGeom prst="rect">
            <a:avLst/>
          </a:prstGeom>
          <a:noFill/>
        </p:spPr>
        <p:txBody>
          <a:bodyPr wrap="square" rtlCol="0">
            <a:spAutoFit/>
          </a:bodyPr>
          <a:lstStyle/>
          <a:p>
            <a:pPr algn="ctr">
              <a:lnSpc>
                <a:spcPts val="1340"/>
              </a:lnSpc>
            </a:pPr>
            <a:r>
              <a:rPr lang="en-US" sz="1200" b="1" dirty="0" smtClean="0">
                <a:solidFill>
                  <a:srgbClr val="000000"/>
                </a:solidFill>
                <a:ea typeface="ＭＳ Ｐゴシック" charset="0"/>
                <a:cs typeface="Arial" panose="020B0604020202020204" pitchFamily="34" charset="0"/>
              </a:rPr>
              <a:t>Endocrine</a:t>
            </a:r>
          </a:p>
          <a:p>
            <a:pPr algn="ctr">
              <a:lnSpc>
                <a:spcPts val="1340"/>
              </a:lnSpc>
            </a:pPr>
            <a:r>
              <a:rPr lang="en-US" sz="1200" b="1" dirty="0" smtClean="0">
                <a:solidFill>
                  <a:srgbClr val="000000"/>
                </a:solidFill>
                <a:ea typeface="ＭＳ Ｐゴシック" charset="0"/>
                <a:cs typeface="Arial" panose="020B0604020202020204" pitchFamily="34" charset="0"/>
              </a:rPr>
              <a:t>cell</a:t>
            </a:r>
          </a:p>
        </p:txBody>
      </p:sp>
      <p:cxnSp>
        <p:nvCxnSpPr>
          <p:cNvPr id="7" name="Straight Connector 6"/>
          <p:cNvCxnSpPr/>
          <p:nvPr/>
        </p:nvCxnSpPr>
        <p:spPr bwMode="auto">
          <a:xfrm>
            <a:off x="3613150" y="1341209"/>
            <a:ext cx="28892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330575" y="2201634"/>
            <a:ext cx="254000" cy="666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2544056" y="2068284"/>
            <a:ext cx="923044" cy="330432"/>
          </a:xfrm>
          <a:prstGeom prst="rect">
            <a:avLst/>
          </a:prstGeom>
          <a:noFill/>
        </p:spPr>
        <p:txBody>
          <a:bodyPr wrap="square" rtlCol="0">
            <a:spAutoFit/>
          </a:bodyPr>
          <a:lstStyle/>
          <a:p>
            <a:pPr>
              <a:lnSpc>
                <a:spcPts val="1940"/>
              </a:lnSpc>
            </a:pPr>
            <a:r>
              <a:rPr lang="en-US" sz="1200" b="1" dirty="0" smtClean="0">
                <a:solidFill>
                  <a:srgbClr val="000000"/>
                </a:solidFill>
                <a:ea typeface="ＭＳ Ｐゴシック" charset="0"/>
                <a:cs typeface="Arial" panose="020B0604020202020204" pitchFamily="34" charset="0"/>
              </a:rPr>
              <a:t>Hormone</a:t>
            </a:r>
          </a:p>
        </p:txBody>
      </p:sp>
      <p:sp>
        <p:nvSpPr>
          <p:cNvPr id="12" name="TextBox 11"/>
          <p:cNvSpPr txBox="1"/>
          <p:nvPr/>
        </p:nvSpPr>
        <p:spPr>
          <a:xfrm>
            <a:off x="2642481" y="2404834"/>
            <a:ext cx="1288170" cy="438154"/>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Signal travels</a:t>
            </a:r>
          </a:p>
          <a:p>
            <a:pPr>
              <a:lnSpc>
                <a:spcPts val="1340"/>
              </a:lnSpc>
            </a:pPr>
            <a:r>
              <a:rPr lang="en-US" sz="1200" b="1" dirty="0" smtClean="0">
                <a:solidFill>
                  <a:srgbClr val="000000"/>
                </a:solidFill>
                <a:ea typeface="ＭＳ Ｐゴシック" charset="0"/>
                <a:cs typeface="Arial" panose="020B0604020202020204" pitchFamily="34" charset="0"/>
              </a:rPr>
              <a:t>everywhere.</a:t>
            </a:r>
          </a:p>
        </p:txBody>
      </p:sp>
      <p:sp>
        <p:nvSpPr>
          <p:cNvPr id="13" name="TextBox 12"/>
          <p:cNvSpPr txBox="1"/>
          <p:nvPr/>
        </p:nvSpPr>
        <p:spPr>
          <a:xfrm>
            <a:off x="3626731" y="3789134"/>
            <a:ext cx="697619" cy="438154"/>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Blood</a:t>
            </a:r>
          </a:p>
          <a:p>
            <a:pPr>
              <a:lnSpc>
                <a:spcPts val="1340"/>
              </a:lnSpc>
            </a:pPr>
            <a:r>
              <a:rPr lang="en-US" sz="1200" b="1" dirty="0" smtClean="0">
                <a:solidFill>
                  <a:srgbClr val="000000"/>
                </a:solidFill>
                <a:ea typeface="ＭＳ Ｐゴシック" charset="0"/>
                <a:cs typeface="Arial" panose="020B0604020202020204" pitchFamily="34" charset="0"/>
              </a:rPr>
              <a:t>vessel</a:t>
            </a:r>
          </a:p>
        </p:txBody>
      </p:sp>
      <p:cxnSp>
        <p:nvCxnSpPr>
          <p:cNvPr id="15" name="Straight Connector 14"/>
          <p:cNvCxnSpPr/>
          <p:nvPr/>
        </p:nvCxnSpPr>
        <p:spPr bwMode="auto">
          <a:xfrm>
            <a:off x="3683000" y="3576409"/>
            <a:ext cx="92075" cy="2571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4899906" y="3836759"/>
            <a:ext cx="900819" cy="438154"/>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Nerve</a:t>
            </a:r>
          </a:p>
          <a:p>
            <a:pPr>
              <a:lnSpc>
                <a:spcPts val="1340"/>
              </a:lnSpc>
            </a:pPr>
            <a:r>
              <a:rPr lang="en-US" sz="1200" b="1" dirty="0" smtClean="0">
                <a:solidFill>
                  <a:srgbClr val="000000"/>
                </a:solidFill>
                <a:ea typeface="ＭＳ Ｐゴシック" charset="0"/>
                <a:cs typeface="Arial" panose="020B0604020202020204" pitchFamily="34" charset="0"/>
              </a:rPr>
              <a:t>impulse</a:t>
            </a:r>
          </a:p>
        </p:txBody>
      </p:sp>
      <p:sp>
        <p:nvSpPr>
          <p:cNvPr id="19" name="TextBox 18"/>
          <p:cNvSpPr txBox="1"/>
          <p:nvPr/>
        </p:nvSpPr>
        <p:spPr>
          <a:xfrm>
            <a:off x="5020556" y="4392384"/>
            <a:ext cx="754769" cy="266312"/>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Axons</a:t>
            </a:r>
          </a:p>
        </p:txBody>
      </p:sp>
      <p:cxnSp>
        <p:nvCxnSpPr>
          <p:cNvPr id="21" name="Straight Connector 20"/>
          <p:cNvCxnSpPr/>
          <p:nvPr/>
        </p:nvCxnSpPr>
        <p:spPr bwMode="auto">
          <a:xfrm flipH="1" flipV="1">
            <a:off x="5349875" y="4624159"/>
            <a:ext cx="387350" cy="231775"/>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a:off x="5067300" y="4624159"/>
            <a:ext cx="285750" cy="3746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4668131" y="1836509"/>
            <a:ext cx="900819" cy="438154"/>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Nerve</a:t>
            </a:r>
          </a:p>
          <a:p>
            <a:pPr>
              <a:lnSpc>
                <a:spcPts val="1340"/>
              </a:lnSpc>
            </a:pPr>
            <a:r>
              <a:rPr lang="en-US" sz="1200" b="1" dirty="0" smtClean="0">
                <a:solidFill>
                  <a:srgbClr val="000000"/>
                </a:solidFill>
                <a:ea typeface="ＭＳ Ｐゴシック" charset="0"/>
                <a:cs typeface="Arial" panose="020B0604020202020204" pitchFamily="34" charset="0"/>
              </a:rPr>
              <a:t>impulse</a:t>
            </a:r>
          </a:p>
        </p:txBody>
      </p:sp>
      <p:sp>
        <p:nvSpPr>
          <p:cNvPr id="25" name="TextBox 24"/>
          <p:cNvSpPr txBox="1"/>
          <p:nvPr/>
        </p:nvSpPr>
        <p:spPr>
          <a:xfrm>
            <a:off x="5344406" y="2471509"/>
            <a:ext cx="1265944" cy="609996"/>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Signal travels</a:t>
            </a:r>
          </a:p>
          <a:p>
            <a:pPr>
              <a:lnSpc>
                <a:spcPts val="1340"/>
              </a:lnSpc>
            </a:pPr>
            <a:r>
              <a:rPr lang="en-US" sz="1200" b="1" dirty="0">
                <a:solidFill>
                  <a:srgbClr val="000000"/>
                </a:solidFill>
                <a:ea typeface="ＭＳ Ｐゴシック" charset="0"/>
                <a:cs typeface="Arial" panose="020B0604020202020204" pitchFamily="34" charset="0"/>
              </a:rPr>
              <a:t>t</a:t>
            </a:r>
            <a:r>
              <a:rPr lang="en-US" sz="1200" b="1" dirty="0" smtClean="0">
                <a:solidFill>
                  <a:srgbClr val="000000"/>
                </a:solidFill>
                <a:ea typeface="ＭＳ Ｐゴシック" charset="0"/>
                <a:cs typeface="Arial" panose="020B0604020202020204" pitchFamily="34" charset="0"/>
              </a:rPr>
              <a:t>o a specific</a:t>
            </a:r>
          </a:p>
          <a:p>
            <a:pPr>
              <a:lnSpc>
                <a:spcPts val="1340"/>
              </a:lnSpc>
            </a:pPr>
            <a:r>
              <a:rPr lang="en-US" sz="1200" b="1" dirty="0">
                <a:solidFill>
                  <a:srgbClr val="000000"/>
                </a:solidFill>
                <a:ea typeface="ＭＳ Ｐゴシック" charset="0"/>
                <a:cs typeface="Arial" panose="020B0604020202020204" pitchFamily="34" charset="0"/>
              </a:rPr>
              <a:t>l</a:t>
            </a:r>
            <a:r>
              <a:rPr lang="en-US" sz="1200" b="1" dirty="0" smtClean="0">
                <a:solidFill>
                  <a:srgbClr val="000000"/>
                </a:solidFill>
                <a:ea typeface="ＭＳ Ｐゴシック" charset="0"/>
                <a:cs typeface="Arial" panose="020B0604020202020204" pitchFamily="34" charset="0"/>
              </a:rPr>
              <a:t>ocation.</a:t>
            </a:r>
          </a:p>
        </p:txBody>
      </p:sp>
      <p:cxnSp>
        <p:nvCxnSpPr>
          <p:cNvPr id="27" name="Straight Connector 26"/>
          <p:cNvCxnSpPr/>
          <p:nvPr/>
        </p:nvCxnSpPr>
        <p:spPr bwMode="auto">
          <a:xfrm>
            <a:off x="5664200" y="1439634"/>
            <a:ext cx="161925" cy="5715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5594350" y="1963509"/>
            <a:ext cx="228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5766682" y="1833334"/>
            <a:ext cx="643644" cy="266312"/>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Axon</a:t>
            </a:r>
          </a:p>
        </p:txBody>
      </p:sp>
      <p:sp>
        <p:nvSpPr>
          <p:cNvPr id="31" name="TextBox 30"/>
          <p:cNvSpPr txBox="1"/>
          <p:nvPr/>
        </p:nvSpPr>
        <p:spPr>
          <a:xfrm>
            <a:off x="5753982" y="1372959"/>
            <a:ext cx="1002418" cy="438154"/>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Cell body</a:t>
            </a:r>
          </a:p>
          <a:p>
            <a:pPr>
              <a:lnSpc>
                <a:spcPts val="1340"/>
              </a:lnSpc>
            </a:pPr>
            <a:r>
              <a:rPr lang="en-US" sz="1200" b="1" dirty="0" smtClean="0">
                <a:solidFill>
                  <a:srgbClr val="000000"/>
                </a:solidFill>
                <a:ea typeface="ＭＳ Ｐゴシック" charset="0"/>
                <a:cs typeface="Arial" panose="020B0604020202020204" pitchFamily="34" charset="0"/>
              </a:rPr>
              <a:t>of neuron</a:t>
            </a:r>
          </a:p>
        </p:txBody>
      </p:sp>
      <p:sp>
        <p:nvSpPr>
          <p:cNvPr id="32" name="TextBox 31"/>
          <p:cNvSpPr txBox="1"/>
          <p:nvPr/>
        </p:nvSpPr>
        <p:spPr>
          <a:xfrm>
            <a:off x="4662946" y="143624"/>
            <a:ext cx="2135894" cy="330432"/>
          </a:xfrm>
          <a:prstGeom prst="rect">
            <a:avLst/>
          </a:prstGeom>
          <a:noFill/>
        </p:spPr>
        <p:txBody>
          <a:bodyPr wrap="square" rtlCol="0">
            <a:spAutoFit/>
          </a:bodyPr>
          <a:lstStyle/>
          <a:p>
            <a:pPr>
              <a:lnSpc>
                <a:spcPts val="1940"/>
              </a:lnSpc>
            </a:pPr>
            <a:r>
              <a:rPr lang="en-US" sz="1150" b="1" dirty="0" smtClean="0">
                <a:solidFill>
                  <a:srgbClr val="000000"/>
                </a:solidFill>
                <a:ea typeface="ＭＳ Ｐゴシック" charset="0"/>
                <a:cs typeface="Arial" panose="020B0604020202020204" pitchFamily="34" charset="0"/>
              </a:rPr>
              <a:t>(b) Signaling by neurons</a:t>
            </a:r>
          </a:p>
        </p:txBody>
      </p:sp>
      <p:sp>
        <p:nvSpPr>
          <p:cNvPr id="33" name="TextBox 32"/>
          <p:cNvSpPr txBox="1"/>
          <p:nvPr/>
        </p:nvSpPr>
        <p:spPr>
          <a:xfrm>
            <a:off x="5111196" y="608398"/>
            <a:ext cx="1025770" cy="266312"/>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STIMULUS</a:t>
            </a:r>
          </a:p>
        </p:txBody>
      </p:sp>
      <p:sp>
        <p:nvSpPr>
          <p:cNvPr id="34" name="TextBox 33"/>
          <p:cNvSpPr txBox="1"/>
          <p:nvPr/>
        </p:nvSpPr>
        <p:spPr>
          <a:xfrm>
            <a:off x="4718726" y="5988282"/>
            <a:ext cx="1025770" cy="266312"/>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Response</a:t>
            </a:r>
          </a:p>
        </p:txBody>
      </p:sp>
      <p:sp>
        <p:nvSpPr>
          <p:cNvPr id="35" name="TextBox 34"/>
          <p:cNvSpPr txBox="1"/>
          <p:nvPr/>
        </p:nvSpPr>
        <p:spPr>
          <a:xfrm>
            <a:off x="3539677" y="6152971"/>
            <a:ext cx="1025770" cy="266312"/>
          </a:xfrm>
          <a:prstGeom prst="rect">
            <a:avLst/>
          </a:prstGeom>
          <a:noFill/>
        </p:spPr>
        <p:txBody>
          <a:bodyPr wrap="square" rtlCol="0">
            <a:spAutoFit/>
          </a:bodyPr>
          <a:lstStyle/>
          <a:p>
            <a:pPr>
              <a:lnSpc>
                <a:spcPts val="1340"/>
              </a:lnSpc>
            </a:pPr>
            <a:r>
              <a:rPr lang="en-US" sz="1200" b="1" dirty="0" smtClean="0">
                <a:solidFill>
                  <a:srgbClr val="000000"/>
                </a:solidFill>
                <a:ea typeface="ＭＳ Ｐゴシック" charset="0"/>
                <a:cs typeface="Arial" panose="020B0604020202020204" pitchFamily="34" charset="0"/>
              </a:rPr>
              <a:t>Response</a:t>
            </a:r>
          </a:p>
        </p:txBody>
      </p:sp>
    </p:spTree>
    <p:extLst>
      <p:ext uri="{BB962C8B-B14F-4D97-AF65-F5344CB8AC3E}">
        <p14:creationId xmlns:p14="http://schemas.microsoft.com/office/powerpoint/2010/main" val="4664509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QBXT7z4AVOI5HHx" descr="373AF2A4-77D8-41E3-B9CF-8E81F439ADED.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2786937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DXmktXbozipfBmm" descr="A59C74CF-2EFF-4806-B4EA-48BD63AE1B93.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708462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strike="sngStrike" dirty="0"/>
              <a:t>Concept 40.1: Animal form and function are correlated at all levels of </a:t>
            </a:r>
            <a:r>
              <a:rPr lang="en-US" strike="sngStrike" dirty="0" smtClean="0"/>
              <a:t>organization</a:t>
            </a:r>
          </a:p>
          <a:p>
            <a:r>
              <a:rPr lang="en-US" sz="3200" b="1" dirty="0">
                <a:solidFill>
                  <a:srgbClr val="FF0000"/>
                </a:solidFill>
              </a:rPr>
              <a:t>Concept 40.2: Feedback control maintains the internal environment in many </a:t>
            </a:r>
            <a:r>
              <a:rPr lang="en-US" sz="3200" b="1" dirty="0" smtClean="0">
                <a:solidFill>
                  <a:srgbClr val="FF0000"/>
                </a:solidFill>
              </a:rPr>
              <a:t>animals</a:t>
            </a:r>
          </a:p>
          <a:p>
            <a:r>
              <a:rPr lang="en-US" dirty="0"/>
              <a:t>Concept 40.3: Homeostatic processes for thermoregulation involve form, function, and </a:t>
            </a:r>
            <a:r>
              <a:rPr lang="en-US" dirty="0" smtClean="0"/>
              <a:t>behavior</a:t>
            </a:r>
          </a:p>
          <a:p>
            <a:r>
              <a:rPr lang="en-US" dirty="0"/>
              <a:t>Concept 40.4: Energy requirements are related to animal size, activity, and environment</a:t>
            </a:r>
            <a:endParaRPr lang="en-US" dirty="0" smtClean="0"/>
          </a:p>
          <a:p>
            <a:endParaRPr lang="en-US" dirty="0" smtClean="0"/>
          </a:p>
        </p:txBody>
      </p:sp>
    </p:spTree>
    <p:extLst>
      <p:ext uri="{BB962C8B-B14F-4D97-AF65-F5344CB8AC3E}">
        <p14:creationId xmlns:p14="http://schemas.microsoft.com/office/powerpoint/2010/main" val="1162360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dirty="0" smtClean="0"/>
              <a:t>Concept 40.2: Feedback control maintains the internal environment in many animals</a:t>
            </a:r>
          </a:p>
        </p:txBody>
      </p:sp>
      <p:sp>
        <p:nvSpPr>
          <p:cNvPr id="78850" name="Rectangle 3"/>
          <p:cNvSpPr>
            <a:spLocks noGrp="1" noChangeArrowheads="1"/>
          </p:cNvSpPr>
          <p:nvPr>
            <p:ph idx="1"/>
          </p:nvPr>
        </p:nvSpPr>
        <p:spPr/>
        <p:txBody>
          <a:bodyPr/>
          <a:lstStyle/>
          <a:p>
            <a:r>
              <a:rPr lang="en-US" dirty="0" smtClean="0"/>
              <a:t>Faced with environmental fluctuations, animals manage their internal environment by either regulating or conforming</a:t>
            </a:r>
          </a:p>
          <a:p>
            <a:pPr lvl="1"/>
            <a:r>
              <a:rPr lang="en-US" dirty="0"/>
              <a:t>A </a:t>
            </a:r>
            <a:r>
              <a:rPr lang="en-US" b="1" dirty="0"/>
              <a:t>regulator </a:t>
            </a:r>
            <a:r>
              <a:rPr lang="en-US" dirty="0"/>
              <a:t>uses internal control mechanisms to control internal change in the face of external fluctuation</a:t>
            </a:r>
          </a:p>
          <a:p>
            <a:pPr lvl="1"/>
            <a:r>
              <a:rPr lang="en-US" dirty="0"/>
              <a:t>A </a:t>
            </a:r>
            <a:r>
              <a:rPr lang="en-US" b="1" dirty="0"/>
              <a:t>conformer </a:t>
            </a:r>
            <a:r>
              <a:rPr lang="en-US" dirty="0"/>
              <a:t>allows its internal condition to vary with certain external changes</a:t>
            </a:r>
          </a:p>
          <a:p>
            <a:r>
              <a:rPr lang="en-US" dirty="0"/>
              <a:t>Animals may regulate some environmental variables while conforming to others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mtClean="0"/>
              <a:t>Diverse Forms, Common Challenges</a:t>
            </a:r>
          </a:p>
        </p:txBody>
      </p:sp>
      <p:sp>
        <p:nvSpPr>
          <p:cNvPr id="15362" name="Rectangle 3"/>
          <p:cNvSpPr>
            <a:spLocks noGrp="1" noChangeArrowheads="1"/>
          </p:cNvSpPr>
          <p:nvPr>
            <p:ph idx="1"/>
          </p:nvPr>
        </p:nvSpPr>
        <p:spPr/>
        <p:txBody>
          <a:bodyPr/>
          <a:lstStyle/>
          <a:p>
            <a:pPr eaLnBrk="1" hangingPunct="1"/>
            <a:r>
              <a:rPr lang="en-US" sz="2800" b="1" dirty="0" smtClean="0"/>
              <a:t>Anatomy </a:t>
            </a:r>
            <a:r>
              <a:rPr lang="en-US" sz="2800" dirty="0" smtClean="0"/>
              <a:t>= biological </a:t>
            </a:r>
            <a:r>
              <a:rPr lang="en-US" sz="2800" b="1" u="sng" dirty="0" smtClean="0"/>
              <a:t>FORM</a:t>
            </a:r>
            <a:r>
              <a:rPr lang="en-US" sz="2800" dirty="0" smtClean="0"/>
              <a:t> of an organism</a:t>
            </a:r>
          </a:p>
          <a:p>
            <a:pPr eaLnBrk="1" hangingPunct="1"/>
            <a:r>
              <a:rPr lang="en-US" sz="2800" b="1" dirty="0" smtClean="0"/>
              <a:t>Physiology</a:t>
            </a:r>
            <a:r>
              <a:rPr lang="en-US" sz="2800" dirty="0" smtClean="0"/>
              <a:t> = biological </a:t>
            </a:r>
            <a:r>
              <a:rPr lang="en-US" sz="2800" b="1" u="sng" dirty="0" smtClean="0"/>
              <a:t>FUNCTION(S)</a:t>
            </a:r>
            <a:r>
              <a:rPr lang="en-US" sz="2800" b="1" dirty="0" smtClean="0"/>
              <a:t> </a:t>
            </a:r>
            <a:r>
              <a:rPr lang="en-US" sz="2800" dirty="0" smtClean="0"/>
              <a:t>an organism performs </a:t>
            </a:r>
          </a:p>
          <a:p>
            <a:pPr eaLnBrk="1" hangingPunct="1"/>
            <a:r>
              <a:rPr lang="en-US" sz="2800" dirty="0" smtClean="0"/>
              <a:t>The comparative study of organisms reveals that form and function are </a:t>
            </a:r>
            <a:r>
              <a:rPr lang="en-US" sz="2800" b="1" u="sng" dirty="0" smtClean="0"/>
              <a:t>CLOSELY CORRELATED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r>
              <a:rPr lang="en-US" dirty="0"/>
              <a:t>Concept 40.2: Feedback control maintains the internal environment in many </a:t>
            </a:r>
            <a:r>
              <a:rPr lang="en-US" dirty="0" smtClean="0"/>
              <a:t>animals</a:t>
            </a:r>
          </a:p>
        </p:txBody>
      </p:sp>
      <p:sp>
        <p:nvSpPr>
          <p:cNvPr id="84994" name="Rectangle 3"/>
          <p:cNvSpPr>
            <a:spLocks noGrp="1" noChangeArrowheads="1"/>
          </p:cNvSpPr>
          <p:nvPr>
            <p:ph idx="1"/>
          </p:nvPr>
        </p:nvSpPr>
        <p:spPr/>
        <p:txBody>
          <a:bodyPr/>
          <a:lstStyle/>
          <a:p>
            <a:pPr marL="0" indent="0" eaLnBrk="1" hangingPunct="1">
              <a:buNone/>
            </a:pPr>
            <a:r>
              <a:rPr lang="en-US" sz="2800" u="sng" dirty="0" smtClean="0"/>
              <a:t>Homeostasis</a:t>
            </a:r>
          </a:p>
          <a:p>
            <a:pPr eaLnBrk="1" hangingPunct="1"/>
            <a:r>
              <a:rPr lang="en-US" sz="2800" dirty="0" smtClean="0"/>
              <a:t>Organisms use </a:t>
            </a:r>
            <a:r>
              <a:rPr lang="en-US" sz="2800" b="1" dirty="0" smtClean="0"/>
              <a:t>homeostasis </a:t>
            </a:r>
            <a:r>
              <a:rPr lang="en-US" sz="2800" dirty="0" smtClean="0"/>
              <a:t>to MAINTAIN a </a:t>
            </a:r>
            <a:r>
              <a:rPr lang="ja-JP" altLang="en-US" sz="2800" dirty="0" smtClean="0"/>
              <a:t>“</a:t>
            </a:r>
            <a:r>
              <a:rPr lang="en-US" altLang="ja-JP" sz="2800" dirty="0" smtClean="0"/>
              <a:t>steady state</a:t>
            </a:r>
            <a:r>
              <a:rPr lang="ja-JP" altLang="en-US" sz="2800" dirty="0" smtClean="0"/>
              <a:t>”</a:t>
            </a:r>
            <a:r>
              <a:rPr lang="en-US" altLang="ja-JP" sz="2800" dirty="0" smtClean="0"/>
              <a:t> or internal balance regardless of external environment</a:t>
            </a:r>
          </a:p>
          <a:p>
            <a:pPr lvl="1"/>
            <a:r>
              <a:rPr lang="en-US" sz="2600" dirty="0" smtClean="0"/>
              <a:t>Ex: In humans, body temperature, blood pH, and glucose concentration are each maintained at a CONSTANT, “steady state” level</a:t>
            </a:r>
          </a:p>
          <a:p>
            <a:pPr eaLnBrk="1" hangingPunct="1"/>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r>
              <a:rPr lang="en-US" dirty="0"/>
              <a:t>Concept 40.2: Feedback control maintains the internal environment in many animals</a:t>
            </a:r>
            <a:endParaRPr lang="en-US" i="1" dirty="0" smtClean="0"/>
          </a:p>
        </p:txBody>
      </p:sp>
      <p:sp>
        <p:nvSpPr>
          <p:cNvPr id="87041" name="Rectangle 2"/>
          <p:cNvSpPr>
            <a:spLocks noGrp="1" noChangeArrowheads="1"/>
          </p:cNvSpPr>
          <p:nvPr>
            <p:ph idx="1"/>
          </p:nvPr>
        </p:nvSpPr>
        <p:spPr/>
        <p:txBody>
          <a:bodyPr/>
          <a:lstStyle/>
          <a:p>
            <a:pPr marL="0" indent="0">
              <a:buNone/>
            </a:pPr>
            <a:r>
              <a:rPr lang="en-US" u="sng" dirty="0"/>
              <a:t>Mechanisms of Homeostasis</a:t>
            </a:r>
            <a:endParaRPr lang="en-US" sz="2800" u="sng" dirty="0" smtClean="0"/>
          </a:p>
          <a:p>
            <a:pPr eaLnBrk="1" hangingPunct="1"/>
            <a:r>
              <a:rPr lang="en-US" sz="2800" dirty="0" smtClean="0"/>
              <a:t>Mechanisms of homeostasis MODERATE changes in the internal environment</a:t>
            </a:r>
          </a:p>
          <a:p>
            <a:pPr lvl="1"/>
            <a:r>
              <a:rPr lang="en-US" sz="2600" dirty="0" smtClean="0"/>
              <a:t>For a given variable, fluctuations above or below a </a:t>
            </a:r>
            <a:r>
              <a:rPr lang="en-US" sz="2600" b="1" dirty="0" smtClean="0"/>
              <a:t>set point </a:t>
            </a:r>
            <a:r>
              <a:rPr lang="en-US" sz="2600" dirty="0" smtClean="0"/>
              <a:t>serve as a </a:t>
            </a:r>
            <a:r>
              <a:rPr lang="en-US" sz="2600" b="1" dirty="0" smtClean="0"/>
              <a:t>stimulus</a:t>
            </a:r>
            <a:r>
              <a:rPr lang="en-US" sz="2600" dirty="0" smtClean="0"/>
              <a:t>; these are detected by a </a:t>
            </a:r>
            <a:r>
              <a:rPr lang="en-US" sz="2600" b="1" dirty="0" smtClean="0"/>
              <a:t>sensor </a:t>
            </a:r>
            <a:r>
              <a:rPr lang="en-US" sz="2600" dirty="0" smtClean="0"/>
              <a:t>and trigger a </a:t>
            </a:r>
            <a:r>
              <a:rPr lang="en-US" sz="2600" b="1" dirty="0" smtClean="0"/>
              <a:t>response</a:t>
            </a:r>
            <a:endParaRPr lang="en-US" sz="2600" dirty="0" smtClean="0"/>
          </a:p>
          <a:p>
            <a:pPr lvl="1"/>
            <a:r>
              <a:rPr lang="en-US" sz="2600" dirty="0" smtClean="0"/>
              <a:t>The response returns the variable to the set point</a:t>
            </a:r>
            <a:endParaRPr lang="en-US" sz="2600" b="1" dirty="0" smtClean="0"/>
          </a:p>
          <a:p>
            <a:pPr eaLnBrk="1" hangingPunct="1"/>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UN03Summary_C2-U.jpg"/>
          <p:cNvPicPr>
            <a:picLocks noChangeAspect="1"/>
          </p:cNvPicPr>
          <p:nvPr/>
        </p:nvPicPr>
        <p:blipFill rotWithShape="1">
          <a:blip r:embed="rId3">
            <a:extLst>
              <a:ext uri="{28A0092B-C50C-407E-A947-70E740481C1C}">
                <a14:useLocalDpi xmlns:a14="http://schemas.microsoft.com/office/drawing/2010/main" val="0"/>
              </a:ext>
            </a:extLst>
          </a:blip>
          <a:srcRect b="3969"/>
          <a:stretch/>
        </p:blipFill>
        <p:spPr>
          <a:xfrm>
            <a:off x="298704" y="847344"/>
            <a:ext cx="8546592" cy="4958370"/>
          </a:xfrm>
          <a:prstGeom prst="rect">
            <a:avLst/>
          </a:prstGeom>
        </p:spPr>
      </p:pic>
      <p:sp>
        <p:nvSpPr>
          <p:cNvPr id="2" name="Title 1"/>
          <p:cNvSpPr>
            <a:spLocks noGrp="1"/>
          </p:cNvSpPr>
          <p:nvPr>
            <p:ph type="title"/>
          </p:nvPr>
        </p:nvSpPr>
        <p:spPr>
          <a:xfrm>
            <a:off x="0" y="0"/>
            <a:ext cx="1977571" cy="343551"/>
          </a:xfrm>
        </p:spPr>
        <p:txBody>
          <a:bodyPr/>
          <a:lstStyle/>
          <a:p>
            <a:r>
              <a:rPr lang="en-US" dirty="0" smtClean="0"/>
              <a:t>Figure 40.UN03</a:t>
            </a:r>
            <a:endParaRPr lang="en-US" dirty="0"/>
          </a:p>
        </p:txBody>
      </p:sp>
      <p:sp>
        <p:nvSpPr>
          <p:cNvPr id="7" name="TextBox 6"/>
          <p:cNvSpPr txBox="1"/>
          <p:nvPr/>
        </p:nvSpPr>
        <p:spPr>
          <a:xfrm>
            <a:off x="666666" y="3106056"/>
            <a:ext cx="1719120" cy="438582"/>
          </a:xfrm>
          <a:prstGeom prst="rect">
            <a:avLst/>
          </a:prstGeom>
          <a:noFill/>
        </p:spPr>
        <p:txBody>
          <a:bodyPr wrap="square" rtlCol="0">
            <a:spAutoFit/>
          </a:bodyPr>
          <a:lstStyle/>
          <a:p>
            <a:r>
              <a:rPr lang="en-US" sz="2250" b="1" dirty="0" smtClean="0">
                <a:solidFill>
                  <a:srgbClr val="000000"/>
                </a:solidFill>
                <a:ea typeface="ＭＳ Ｐゴシック" charset="0"/>
                <a:cs typeface="Arial" panose="020B0604020202020204" pitchFamily="34" charset="0"/>
              </a:rPr>
              <a:t>Response</a:t>
            </a:r>
          </a:p>
        </p:txBody>
      </p:sp>
      <p:sp>
        <p:nvSpPr>
          <p:cNvPr id="5" name="TextBox 4"/>
          <p:cNvSpPr txBox="1"/>
          <p:nvPr/>
        </p:nvSpPr>
        <p:spPr>
          <a:xfrm>
            <a:off x="1464951" y="4784272"/>
            <a:ext cx="2181762" cy="438582"/>
          </a:xfrm>
          <a:prstGeom prst="rect">
            <a:avLst/>
          </a:prstGeom>
          <a:noFill/>
        </p:spPr>
        <p:txBody>
          <a:bodyPr wrap="square" rtlCol="0">
            <a:spAutoFit/>
          </a:bodyPr>
          <a:lstStyle/>
          <a:p>
            <a:r>
              <a:rPr lang="en-US" sz="2250" b="1" dirty="0" smtClean="0">
                <a:solidFill>
                  <a:srgbClr val="000000"/>
                </a:solidFill>
                <a:ea typeface="ＭＳ Ｐゴシック" charset="0"/>
                <a:cs typeface="Arial" panose="020B0604020202020204" pitchFamily="34" charset="0"/>
              </a:rPr>
              <a:t>Control center</a:t>
            </a:r>
          </a:p>
        </p:txBody>
      </p:sp>
      <p:sp>
        <p:nvSpPr>
          <p:cNvPr id="6" name="TextBox 5"/>
          <p:cNvSpPr txBox="1"/>
          <p:nvPr/>
        </p:nvSpPr>
        <p:spPr>
          <a:xfrm>
            <a:off x="5413830" y="4920343"/>
            <a:ext cx="1335314" cy="438582"/>
          </a:xfrm>
          <a:prstGeom prst="rect">
            <a:avLst/>
          </a:prstGeom>
          <a:noFill/>
        </p:spPr>
        <p:txBody>
          <a:bodyPr wrap="square" rtlCol="0">
            <a:spAutoFit/>
          </a:bodyPr>
          <a:lstStyle/>
          <a:p>
            <a:r>
              <a:rPr lang="en-US" sz="2250" b="1" dirty="0" smtClean="0">
                <a:solidFill>
                  <a:srgbClr val="000000"/>
                </a:solidFill>
                <a:ea typeface="ＭＳ Ｐゴシック" charset="0"/>
                <a:cs typeface="Arial" panose="020B0604020202020204" pitchFamily="34" charset="0"/>
              </a:rPr>
              <a:t>Sensor</a:t>
            </a:r>
          </a:p>
        </p:txBody>
      </p:sp>
      <p:sp>
        <p:nvSpPr>
          <p:cNvPr id="8" name="TextBox 7"/>
          <p:cNvSpPr txBox="1"/>
          <p:nvPr/>
        </p:nvSpPr>
        <p:spPr>
          <a:xfrm>
            <a:off x="5569858" y="3060698"/>
            <a:ext cx="3220356" cy="784830"/>
          </a:xfrm>
          <a:prstGeom prst="rect">
            <a:avLst/>
          </a:prstGeom>
          <a:noFill/>
        </p:spPr>
        <p:txBody>
          <a:bodyPr wrap="square" rtlCol="0">
            <a:spAutoFit/>
          </a:bodyPr>
          <a:lstStyle/>
          <a:p>
            <a:pPr algn="ctr">
              <a:lnSpc>
                <a:spcPts val="2600"/>
              </a:lnSpc>
            </a:pPr>
            <a:r>
              <a:rPr lang="en-US" sz="2250" b="1" dirty="0" smtClean="0">
                <a:solidFill>
                  <a:srgbClr val="FFFFFF"/>
                </a:solidFill>
                <a:ea typeface="ＭＳ Ｐゴシック" charset="0"/>
                <a:cs typeface="Arial" panose="020B0604020202020204" pitchFamily="34" charset="0"/>
              </a:rPr>
              <a:t>Stimulus: change in</a:t>
            </a:r>
          </a:p>
          <a:p>
            <a:pPr algn="ctr">
              <a:lnSpc>
                <a:spcPts val="2600"/>
              </a:lnSpc>
            </a:pPr>
            <a:r>
              <a:rPr lang="en-US" sz="2250" b="1" dirty="0">
                <a:solidFill>
                  <a:srgbClr val="FFFFFF"/>
                </a:solidFill>
                <a:ea typeface="ＭＳ Ｐゴシック" charset="0"/>
                <a:cs typeface="Arial" panose="020B0604020202020204" pitchFamily="34" charset="0"/>
              </a:rPr>
              <a:t>i</a:t>
            </a:r>
            <a:r>
              <a:rPr lang="en-US" sz="2250" b="1" dirty="0" smtClean="0">
                <a:solidFill>
                  <a:srgbClr val="FFFFFF"/>
                </a:solidFill>
                <a:ea typeface="ＭＳ Ｐゴシック" charset="0"/>
                <a:cs typeface="Arial" panose="020B0604020202020204" pitchFamily="34" charset="0"/>
              </a:rPr>
              <a:t>nternal variable</a:t>
            </a:r>
          </a:p>
        </p:txBody>
      </p:sp>
      <p:sp>
        <p:nvSpPr>
          <p:cNvPr id="9" name="TextBox 8"/>
          <p:cNvSpPr txBox="1"/>
          <p:nvPr/>
        </p:nvSpPr>
        <p:spPr>
          <a:xfrm>
            <a:off x="2707737" y="1064986"/>
            <a:ext cx="3370120" cy="784830"/>
          </a:xfrm>
          <a:prstGeom prst="rect">
            <a:avLst/>
          </a:prstGeom>
          <a:noFill/>
        </p:spPr>
        <p:txBody>
          <a:bodyPr wrap="square" rtlCol="0">
            <a:spAutoFit/>
          </a:bodyPr>
          <a:lstStyle/>
          <a:p>
            <a:pPr algn="ctr">
              <a:lnSpc>
                <a:spcPts val="2600"/>
              </a:lnSpc>
            </a:pPr>
            <a:r>
              <a:rPr lang="en-US" sz="2250" b="1" dirty="0" smtClean="0">
                <a:solidFill>
                  <a:srgbClr val="000000"/>
                </a:solidFill>
                <a:ea typeface="ＭＳ Ｐゴシック" charset="0"/>
                <a:cs typeface="Arial" panose="020B0604020202020204" pitchFamily="34" charset="0"/>
              </a:rPr>
              <a:t>NORMAL RANGE</a:t>
            </a:r>
          </a:p>
          <a:p>
            <a:pPr algn="ctr">
              <a:lnSpc>
                <a:spcPts val="2600"/>
              </a:lnSpc>
            </a:pPr>
            <a:r>
              <a:rPr lang="en-US" sz="2250" b="1" dirty="0">
                <a:solidFill>
                  <a:srgbClr val="000000"/>
                </a:solidFill>
                <a:ea typeface="ＭＳ Ｐゴシック" charset="0"/>
                <a:cs typeface="Arial" panose="020B0604020202020204" pitchFamily="34" charset="0"/>
              </a:rPr>
              <a:t>f</a:t>
            </a:r>
            <a:r>
              <a:rPr lang="en-US" sz="2250" b="1" dirty="0" smtClean="0">
                <a:solidFill>
                  <a:srgbClr val="000000"/>
                </a:solidFill>
                <a:ea typeface="ＭＳ Ｐゴシック" charset="0"/>
                <a:cs typeface="Arial" panose="020B0604020202020204" pitchFamily="34" charset="0"/>
              </a:rPr>
              <a:t>or internal variable</a:t>
            </a:r>
          </a:p>
        </p:txBody>
      </p:sp>
    </p:spTree>
    <p:extLst>
      <p:ext uri="{BB962C8B-B14F-4D97-AF65-F5344CB8AC3E}">
        <p14:creationId xmlns:p14="http://schemas.microsoft.com/office/powerpoint/2010/main" val="41739240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08RoomTempRegulation-U.jpg"/>
          <p:cNvPicPr>
            <a:picLocks noChangeAspect="1"/>
          </p:cNvPicPr>
          <p:nvPr/>
        </p:nvPicPr>
        <p:blipFill rotWithShape="1">
          <a:blip r:embed="rId3">
            <a:extLst>
              <a:ext uri="{28A0092B-C50C-407E-A947-70E740481C1C}">
                <a14:useLocalDpi xmlns:a14="http://schemas.microsoft.com/office/drawing/2010/main" val="0"/>
              </a:ext>
            </a:extLst>
          </a:blip>
          <a:srcRect b="2601"/>
          <a:stretch/>
        </p:blipFill>
        <p:spPr>
          <a:xfrm>
            <a:off x="1453896" y="173444"/>
            <a:ext cx="6236208" cy="6412411"/>
          </a:xfrm>
          <a:prstGeom prst="rect">
            <a:avLst/>
          </a:prstGeom>
        </p:spPr>
      </p:pic>
      <p:sp>
        <p:nvSpPr>
          <p:cNvPr id="2" name="Title 1"/>
          <p:cNvSpPr>
            <a:spLocks noGrp="1"/>
          </p:cNvSpPr>
          <p:nvPr>
            <p:ph type="title"/>
          </p:nvPr>
        </p:nvSpPr>
        <p:spPr/>
        <p:txBody>
          <a:bodyPr/>
          <a:lstStyle/>
          <a:p>
            <a:r>
              <a:rPr lang="en-US" dirty="0" smtClean="0"/>
              <a:t>Figure 40.8</a:t>
            </a:r>
            <a:endParaRPr lang="en-US" dirty="0"/>
          </a:p>
        </p:txBody>
      </p:sp>
      <p:sp>
        <p:nvSpPr>
          <p:cNvPr id="8" name="TextBox 7"/>
          <p:cNvSpPr txBox="1"/>
          <p:nvPr/>
        </p:nvSpPr>
        <p:spPr>
          <a:xfrm>
            <a:off x="1386996" y="1552872"/>
            <a:ext cx="2359505" cy="594607"/>
          </a:xfrm>
          <a:prstGeom prst="rect">
            <a:avLst/>
          </a:prstGeom>
          <a:noFill/>
        </p:spPr>
        <p:txBody>
          <a:bodyPr wrap="square" rtlCol="0">
            <a:spAutoFit/>
          </a:bodyPr>
          <a:lstStyle/>
          <a:p>
            <a:pPr algn="ctr">
              <a:lnSpc>
                <a:spcPts val="1940"/>
              </a:lnSpc>
            </a:pPr>
            <a:r>
              <a:rPr lang="en-US" sz="1800" b="1" dirty="0" smtClean="0">
                <a:solidFill>
                  <a:srgbClr val="FFFFFF"/>
                </a:solidFill>
                <a:ea typeface="ＭＳ Ｐゴシック" charset="0"/>
                <a:cs typeface="Arial" panose="020B0604020202020204" pitchFamily="34" charset="0"/>
              </a:rPr>
              <a:t>Room temperature</a:t>
            </a:r>
          </a:p>
          <a:p>
            <a:pPr algn="ctr">
              <a:lnSpc>
                <a:spcPts val="1940"/>
              </a:lnSpc>
            </a:pPr>
            <a:r>
              <a:rPr lang="en-US" sz="1800" b="1" dirty="0">
                <a:solidFill>
                  <a:srgbClr val="FFFFFF"/>
                </a:solidFill>
                <a:ea typeface="ＭＳ Ｐゴシック" charset="0"/>
                <a:cs typeface="Arial" panose="020B0604020202020204" pitchFamily="34" charset="0"/>
              </a:rPr>
              <a:t>i</a:t>
            </a:r>
            <a:r>
              <a:rPr lang="en-US" sz="1800" b="1" dirty="0" smtClean="0">
                <a:solidFill>
                  <a:srgbClr val="FFFFFF"/>
                </a:solidFill>
                <a:ea typeface="ＭＳ Ｐゴシック" charset="0"/>
                <a:cs typeface="Arial" panose="020B0604020202020204" pitchFamily="34" charset="0"/>
              </a:rPr>
              <a:t>ncreases.</a:t>
            </a:r>
          </a:p>
        </p:txBody>
      </p:sp>
      <p:sp>
        <p:nvSpPr>
          <p:cNvPr id="5" name="TextBox 4"/>
          <p:cNvSpPr txBox="1"/>
          <p:nvPr/>
        </p:nvSpPr>
        <p:spPr>
          <a:xfrm>
            <a:off x="5261432" y="1552872"/>
            <a:ext cx="2359505" cy="594607"/>
          </a:xfrm>
          <a:prstGeom prst="rect">
            <a:avLst/>
          </a:prstGeom>
          <a:noFill/>
        </p:spPr>
        <p:txBody>
          <a:bodyPr wrap="square" rtlCol="0">
            <a:spAutoFit/>
          </a:bodyPr>
          <a:lstStyle/>
          <a:p>
            <a:pPr algn="ctr">
              <a:lnSpc>
                <a:spcPts val="1940"/>
              </a:lnSpc>
            </a:pPr>
            <a:r>
              <a:rPr lang="en-US" sz="1800" b="1" dirty="0" smtClean="0">
                <a:solidFill>
                  <a:srgbClr val="000000"/>
                </a:solidFill>
                <a:ea typeface="ＭＳ Ｐゴシック" charset="0"/>
                <a:cs typeface="Arial" panose="020B0604020202020204" pitchFamily="34" charset="0"/>
              </a:rPr>
              <a:t>Room temperature</a:t>
            </a:r>
          </a:p>
          <a:p>
            <a:pPr algn="ctr">
              <a:lnSpc>
                <a:spcPts val="1940"/>
              </a:lnSpc>
            </a:pPr>
            <a:r>
              <a:rPr lang="en-US" sz="1800" b="1" dirty="0" smtClean="0">
                <a:solidFill>
                  <a:srgbClr val="000000"/>
                </a:solidFill>
                <a:ea typeface="ＭＳ Ｐゴシック" charset="0"/>
                <a:cs typeface="Arial" panose="020B0604020202020204" pitchFamily="34" charset="0"/>
              </a:rPr>
              <a:t>decreases.</a:t>
            </a:r>
          </a:p>
        </p:txBody>
      </p:sp>
      <p:sp>
        <p:nvSpPr>
          <p:cNvPr id="6" name="TextBox 5"/>
          <p:cNvSpPr txBox="1"/>
          <p:nvPr/>
        </p:nvSpPr>
        <p:spPr>
          <a:xfrm>
            <a:off x="5370284" y="4675413"/>
            <a:ext cx="2359505" cy="594607"/>
          </a:xfrm>
          <a:prstGeom prst="rect">
            <a:avLst/>
          </a:prstGeom>
          <a:noFill/>
        </p:spPr>
        <p:txBody>
          <a:bodyPr wrap="square" rtlCol="0">
            <a:spAutoFit/>
          </a:bodyPr>
          <a:lstStyle/>
          <a:p>
            <a:pPr algn="ctr">
              <a:lnSpc>
                <a:spcPts val="1940"/>
              </a:lnSpc>
            </a:pPr>
            <a:r>
              <a:rPr lang="en-US" sz="1800" b="1" dirty="0" smtClean="0">
                <a:solidFill>
                  <a:srgbClr val="FFFFFF"/>
                </a:solidFill>
                <a:ea typeface="ＭＳ Ｐゴシック" charset="0"/>
                <a:cs typeface="Arial" panose="020B0604020202020204" pitchFamily="34" charset="0"/>
              </a:rPr>
              <a:t>Room temperature</a:t>
            </a:r>
          </a:p>
          <a:p>
            <a:pPr algn="ctr">
              <a:lnSpc>
                <a:spcPts val="1940"/>
              </a:lnSpc>
            </a:pPr>
            <a:r>
              <a:rPr lang="en-US" sz="1800" b="1" dirty="0" smtClean="0">
                <a:solidFill>
                  <a:srgbClr val="FFFFFF"/>
                </a:solidFill>
                <a:ea typeface="ＭＳ Ｐゴシック" charset="0"/>
                <a:cs typeface="Arial" panose="020B0604020202020204" pitchFamily="34" charset="0"/>
              </a:rPr>
              <a:t>decreases.</a:t>
            </a:r>
          </a:p>
        </p:txBody>
      </p:sp>
      <p:sp>
        <p:nvSpPr>
          <p:cNvPr id="7" name="TextBox 6"/>
          <p:cNvSpPr txBox="1"/>
          <p:nvPr/>
        </p:nvSpPr>
        <p:spPr>
          <a:xfrm>
            <a:off x="1504919" y="4657271"/>
            <a:ext cx="2359505" cy="594607"/>
          </a:xfrm>
          <a:prstGeom prst="rect">
            <a:avLst/>
          </a:prstGeom>
          <a:noFill/>
        </p:spPr>
        <p:txBody>
          <a:bodyPr wrap="square" rtlCol="0">
            <a:spAutoFit/>
          </a:bodyPr>
          <a:lstStyle/>
          <a:p>
            <a:pPr algn="ctr">
              <a:lnSpc>
                <a:spcPts val="1940"/>
              </a:lnSpc>
            </a:pPr>
            <a:r>
              <a:rPr lang="en-US" sz="1800" b="1" dirty="0" smtClean="0">
                <a:solidFill>
                  <a:srgbClr val="000000"/>
                </a:solidFill>
                <a:ea typeface="ＭＳ Ｐゴシック" charset="0"/>
                <a:cs typeface="Arial" panose="020B0604020202020204" pitchFamily="34" charset="0"/>
              </a:rPr>
              <a:t>Room temperature</a:t>
            </a:r>
          </a:p>
          <a:p>
            <a:pPr algn="ctr">
              <a:lnSpc>
                <a:spcPts val="1940"/>
              </a:lnSpc>
            </a:pPr>
            <a:r>
              <a:rPr lang="en-US" sz="1800" b="1" dirty="0">
                <a:solidFill>
                  <a:srgbClr val="000000"/>
                </a:solidFill>
                <a:ea typeface="ＭＳ Ｐゴシック" charset="0"/>
                <a:cs typeface="Arial" panose="020B0604020202020204" pitchFamily="34" charset="0"/>
              </a:rPr>
              <a:t>i</a:t>
            </a:r>
            <a:r>
              <a:rPr lang="en-US" sz="1800" b="1" dirty="0" smtClean="0">
                <a:solidFill>
                  <a:srgbClr val="000000"/>
                </a:solidFill>
                <a:ea typeface="ＭＳ Ｐゴシック" charset="0"/>
                <a:cs typeface="Arial" panose="020B0604020202020204" pitchFamily="34" charset="0"/>
              </a:rPr>
              <a:t>ncreases.</a:t>
            </a:r>
          </a:p>
        </p:txBody>
      </p:sp>
      <p:sp>
        <p:nvSpPr>
          <p:cNvPr id="9" name="TextBox 8"/>
          <p:cNvSpPr txBox="1"/>
          <p:nvPr/>
        </p:nvSpPr>
        <p:spPr>
          <a:xfrm>
            <a:off x="3428075" y="1117443"/>
            <a:ext cx="2359505" cy="594607"/>
          </a:xfrm>
          <a:prstGeom prst="rect">
            <a:avLst/>
          </a:prstGeom>
          <a:noFill/>
        </p:spPr>
        <p:txBody>
          <a:bodyPr wrap="square" rtlCol="0">
            <a:spAutoFit/>
          </a:bodyPr>
          <a:lstStyle/>
          <a:p>
            <a:pPr algn="ctr">
              <a:lnSpc>
                <a:spcPts val="1940"/>
              </a:lnSpc>
            </a:pPr>
            <a:r>
              <a:rPr lang="en-US" sz="1800" b="1" dirty="0" smtClean="0">
                <a:solidFill>
                  <a:srgbClr val="000000"/>
                </a:solidFill>
                <a:ea typeface="ＭＳ Ｐゴシック" charset="0"/>
                <a:cs typeface="Arial" panose="020B0604020202020204" pitchFamily="34" charset="0"/>
              </a:rPr>
              <a:t>Thermostat turns</a:t>
            </a:r>
          </a:p>
          <a:p>
            <a:pPr algn="ctr">
              <a:lnSpc>
                <a:spcPts val="1940"/>
              </a:lnSpc>
            </a:pPr>
            <a:r>
              <a:rPr lang="en-US" sz="1800" b="1" dirty="0">
                <a:solidFill>
                  <a:srgbClr val="000000"/>
                </a:solidFill>
                <a:ea typeface="ＭＳ Ｐゴシック" charset="0"/>
                <a:cs typeface="Arial" panose="020B0604020202020204" pitchFamily="34" charset="0"/>
              </a:rPr>
              <a:t>h</a:t>
            </a:r>
            <a:r>
              <a:rPr lang="en-US" sz="1800" b="1" dirty="0" smtClean="0">
                <a:solidFill>
                  <a:srgbClr val="000000"/>
                </a:solidFill>
                <a:ea typeface="ＭＳ Ｐゴシック" charset="0"/>
                <a:cs typeface="Arial" panose="020B0604020202020204" pitchFamily="34" charset="0"/>
              </a:rPr>
              <a:t>eater off.</a:t>
            </a:r>
          </a:p>
        </p:txBody>
      </p:sp>
      <p:sp>
        <p:nvSpPr>
          <p:cNvPr id="10" name="TextBox 9"/>
          <p:cNvSpPr txBox="1"/>
          <p:nvPr/>
        </p:nvSpPr>
        <p:spPr>
          <a:xfrm>
            <a:off x="3435332" y="5016346"/>
            <a:ext cx="2359505" cy="594607"/>
          </a:xfrm>
          <a:prstGeom prst="rect">
            <a:avLst/>
          </a:prstGeom>
          <a:noFill/>
        </p:spPr>
        <p:txBody>
          <a:bodyPr wrap="square" rtlCol="0">
            <a:spAutoFit/>
          </a:bodyPr>
          <a:lstStyle/>
          <a:p>
            <a:pPr algn="ctr">
              <a:lnSpc>
                <a:spcPts val="1940"/>
              </a:lnSpc>
            </a:pPr>
            <a:r>
              <a:rPr lang="en-US" sz="1800" b="1" dirty="0" smtClean="0">
                <a:solidFill>
                  <a:srgbClr val="000000"/>
                </a:solidFill>
                <a:ea typeface="ＭＳ Ｐゴシック" charset="0"/>
                <a:cs typeface="Arial" panose="020B0604020202020204" pitchFamily="34" charset="0"/>
              </a:rPr>
              <a:t>Thermostat </a:t>
            </a:r>
          </a:p>
          <a:p>
            <a:pPr algn="ctr">
              <a:lnSpc>
                <a:spcPts val="1940"/>
              </a:lnSpc>
            </a:pPr>
            <a:r>
              <a:rPr lang="en-US" sz="1800" b="1" dirty="0">
                <a:solidFill>
                  <a:srgbClr val="000000"/>
                </a:solidFill>
                <a:ea typeface="ＭＳ Ｐゴシック" charset="0"/>
                <a:cs typeface="Arial" panose="020B0604020202020204" pitchFamily="34" charset="0"/>
              </a:rPr>
              <a:t>t</a:t>
            </a:r>
            <a:r>
              <a:rPr lang="en-US" sz="1800" b="1" dirty="0" smtClean="0">
                <a:solidFill>
                  <a:srgbClr val="000000"/>
                </a:solidFill>
                <a:ea typeface="ＭＳ Ｐゴシック" charset="0"/>
                <a:cs typeface="Arial" panose="020B0604020202020204" pitchFamily="34" charset="0"/>
              </a:rPr>
              <a:t>urns heater on.</a:t>
            </a:r>
          </a:p>
        </p:txBody>
      </p:sp>
      <p:sp>
        <p:nvSpPr>
          <p:cNvPr id="11" name="TextBox 10"/>
          <p:cNvSpPr txBox="1"/>
          <p:nvPr/>
        </p:nvSpPr>
        <p:spPr>
          <a:xfrm>
            <a:off x="3415377" y="2982533"/>
            <a:ext cx="2359505" cy="861774"/>
          </a:xfrm>
          <a:prstGeom prst="rect">
            <a:avLst/>
          </a:prstGeom>
          <a:noFill/>
        </p:spPr>
        <p:txBody>
          <a:bodyPr wrap="square" rtlCol="0">
            <a:spAutoFit/>
          </a:bodyPr>
          <a:lstStyle/>
          <a:p>
            <a:pPr algn="ctr">
              <a:lnSpc>
                <a:spcPts val="2040"/>
              </a:lnSpc>
            </a:pPr>
            <a:r>
              <a:rPr lang="en-US" sz="1800" b="1" dirty="0" smtClean="0">
                <a:solidFill>
                  <a:srgbClr val="000000"/>
                </a:solidFill>
                <a:ea typeface="ＭＳ Ｐゴシック" charset="0"/>
                <a:cs typeface="Arial" panose="020B0604020202020204" pitchFamily="34" charset="0"/>
              </a:rPr>
              <a:t>ROOM</a:t>
            </a:r>
          </a:p>
          <a:p>
            <a:pPr algn="ctr">
              <a:lnSpc>
                <a:spcPts val="2040"/>
              </a:lnSpc>
            </a:pPr>
            <a:r>
              <a:rPr lang="en-US" sz="1800" b="1" dirty="0" smtClean="0">
                <a:solidFill>
                  <a:srgbClr val="000000"/>
                </a:solidFill>
                <a:ea typeface="ＭＳ Ｐゴシック" charset="0"/>
                <a:cs typeface="Arial" panose="020B0604020202020204" pitchFamily="34" charset="0"/>
              </a:rPr>
              <a:t>TEMPERATURE</a:t>
            </a:r>
          </a:p>
          <a:p>
            <a:pPr algn="ctr">
              <a:lnSpc>
                <a:spcPts val="2040"/>
              </a:lnSpc>
            </a:pPr>
            <a:r>
              <a:rPr lang="en-US" sz="1800" b="1" dirty="0" smtClean="0">
                <a:solidFill>
                  <a:srgbClr val="000000"/>
                </a:solidFill>
                <a:ea typeface="ＭＳ Ｐゴシック" charset="0"/>
                <a:cs typeface="Arial" panose="020B0604020202020204" pitchFamily="34" charset="0"/>
              </a:rPr>
              <a:t>AT 20</a:t>
            </a:r>
            <a:r>
              <a:rPr lang="en-US" sz="1800" b="1" dirty="0" smtClean="0">
                <a:solidFill>
                  <a:srgbClr val="000000"/>
                </a:solidFill>
                <a:ea typeface="ＭＳ Ｐゴシック" charset="0"/>
                <a:cs typeface="Arial" panose="020B0604020202020204" pitchFamily="34" charset="0"/>
                <a:sym typeface="Symbol"/>
              </a:rPr>
              <a:t></a:t>
            </a:r>
            <a:r>
              <a:rPr lang="en-US" sz="1800" b="1" dirty="0" smtClean="0">
                <a:solidFill>
                  <a:srgbClr val="000000"/>
                </a:solidFill>
                <a:ea typeface="ＭＳ Ｐゴシック" charset="0"/>
                <a:cs typeface="Arial" panose="020B0604020202020204" pitchFamily="34" charset="0"/>
              </a:rPr>
              <a:t>C (set point)</a:t>
            </a:r>
          </a:p>
        </p:txBody>
      </p:sp>
    </p:spTree>
    <p:extLst>
      <p:ext uri="{BB962C8B-B14F-4D97-AF65-F5344CB8AC3E}">
        <p14:creationId xmlns:p14="http://schemas.microsoft.com/office/powerpoint/2010/main" val="98027341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dirty="0"/>
              <a:t>Concept 40.2: Feedback control maintains the internal environment in many animals</a:t>
            </a:r>
            <a:endParaRPr lang="en-US" i="1" dirty="0" smtClean="0"/>
          </a:p>
        </p:txBody>
      </p:sp>
      <p:sp>
        <p:nvSpPr>
          <p:cNvPr id="91138" name="Rectangle 3"/>
          <p:cNvSpPr>
            <a:spLocks noGrp="1" noChangeArrowheads="1"/>
          </p:cNvSpPr>
          <p:nvPr>
            <p:ph idx="1"/>
          </p:nvPr>
        </p:nvSpPr>
        <p:spPr/>
        <p:txBody>
          <a:bodyPr/>
          <a:lstStyle/>
          <a:p>
            <a:pPr marL="0" indent="0">
              <a:buNone/>
            </a:pPr>
            <a:r>
              <a:rPr lang="en-US" u="sng" dirty="0"/>
              <a:t>Feedback Control in Homeostasis</a:t>
            </a:r>
            <a:endParaRPr lang="en-US" sz="2800" u="sng" dirty="0" smtClean="0"/>
          </a:p>
          <a:p>
            <a:pPr eaLnBrk="1" hangingPunct="1"/>
            <a:r>
              <a:rPr lang="en-US" sz="2600" dirty="0" smtClean="0"/>
              <a:t>Homeostasis in animals relies largely on </a:t>
            </a:r>
            <a:r>
              <a:rPr lang="en-US" sz="2600" b="1" dirty="0" smtClean="0"/>
              <a:t>negative feedback, </a:t>
            </a:r>
            <a:r>
              <a:rPr lang="en-US" sz="2600" dirty="0" smtClean="0"/>
              <a:t>which helps to RETURN a variable to a normal range</a:t>
            </a:r>
          </a:p>
          <a:p>
            <a:pPr lvl="1"/>
            <a:r>
              <a:rPr lang="en-US" sz="2400" dirty="0" smtClean="0"/>
              <a:t>Ex: Blood glucose level after meal</a:t>
            </a:r>
          </a:p>
          <a:p>
            <a:pPr eaLnBrk="1" hangingPunct="1"/>
            <a:r>
              <a:rPr lang="en-US" sz="2600" b="1" dirty="0" smtClean="0"/>
              <a:t>Positive feedback </a:t>
            </a:r>
            <a:r>
              <a:rPr lang="en-US" sz="2600" dirty="0" smtClean="0"/>
              <a:t>AMPLIFIES a stimulus and does not usually contribute to homeostasis in animals</a:t>
            </a:r>
          </a:p>
          <a:p>
            <a:pPr lvl="1"/>
            <a:r>
              <a:rPr lang="en-US" sz="2400" dirty="0" smtClean="0"/>
              <a:t>Ex: </a:t>
            </a:r>
            <a:r>
              <a:rPr lang="en-US" sz="2400" dirty="0"/>
              <a:t>Childbirth </a:t>
            </a:r>
            <a:endParaRPr lang="en-US" sz="2400" dirty="0" smtClean="0"/>
          </a:p>
          <a:p>
            <a:pPr lvl="2"/>
            <a:r>
              <a:rPr lang="en-US" sz="2200" dirty="0"/>
              <a:t>V</a:t>
            </a:r>
            <a:r>
              <a:rPr lang="en-US" sz="2200" dirty="0" smtClean="0"/>
              <a:t>ery </a:t>
            </a:r>
            <a:r>
              <a:rPr lang="en-US" sz="2200" dirty="0"/>
              <a:t>special occasion</a:t>
            </a:r>
            <a:r>
              <a:rPr lang="en-US" sz="2200" dirty="0" smtClean="0"/>
              <a:t>!</a:t>
            </a:r>
            <a:endParaRPr lang="en-US" sz="2200" dirty="0"/>
          </a:p>
          <a:p>
            <a:pPr lvl="1"/>
            <a:endParaRPr lang="en-US" sz="240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8">
                                            <p:txEl>
                                              <p:pRg st="5" end="5"/>
                                            </p:txEl>
                                          </p:spTgt>
                                        </p:tgtEl>
                                        <p:attrNameLst>
                                          <p:attrName>style.visibility</p:attrName>
                                        </p:attrNameLst>
                                      </p:cBhvr>
                                      <p:to>
                                        <p:strVal val="visible"/>
                                      </p:to>
                                    </p:set>
                                    <p:anim calcmode="lin" valueType="num">
                                      <p:cBhvr additive="base">
                                        <p:cTn id="7" dur="500" fill="hold"/>
                                        <p:tgtEl>
                                          <p:spTgt spid="91138">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7264611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8915400" cy="4346258"/>
          </a:xfrm>
          <a:prstGeom prst="rect">
            <a:avLst/>
          </a:prstGeom>
        </p:spPr>
      </p:pic>
    </p:spTree>
    <p:extLst>
      <p:ext uri="{BB962C8B-B14F-4D97-AF65-F5344CB8AC3E}">
        <p14:creationId xmlns:p14="http://schemas.microsoft.com/office/powerpoint/2010/main" val="21567419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3-03-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685800"/>
            <a:ext cx="4985512" cy="4677239"/>
          </a:xfrm>
          <a:prstGeom prst="rect">
            <a:avLst/>
          </a:prstGeom>
        </p:spPr>
      </p:pic>
      <p:sp>
        <p:nvSpPr>
          <p:cNvPr id="5" name="Title 1"/>
          <p:cNvSpPr>
            <a:spLocks noGrp="1"/>
          </p:cNvSpPr>
          <p:nvPr>
            <p:ph type="title"/>
          </p:nvPr>
        </p:nvSpPr>
        <p:spPr>
          <a:xfrm>
            <a:off x="3657600" y="5702902"/>
            <a:ext cx="1751004" cy="343551"/>
          </a:xfrm>
        </p:spPr>
        <p:txBody>
          <a:bodyPr/>
          <a:lstStyle/>
          <a:p>
            <a:pPr algn="ctr"/>
            <a:r>
              <a:rPr lang="en-US" sz="1500" u="sng" dirty="0" smtClean="0"/>
              <a:t>Positive feedback</a:t>
            </a:r>
            <a:endParaRPr lang="en-US" sz="1500" u="sng" dirty="0"/>
          </a:p>
        </p:txBody>
      </p:sp>
    </p:spTree>
    <p:extLst>
      <p:ext uri="{BB962C8B-B14F-4D97-AF65-F5344CB8AC3E}">
        <p14:creationId xmlns:p14="http://schemas.microsoft.com/office/powerpoint/2010/main" val="357496535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dirty="0"/>
              <a:t>Concept 40.2: Feedback control maintains the internal environment in many animals</a:t>
            </a:r>
            <a:endParaRPr lang="en-US" i="1" dirty="0" smtClean="0"/>
          </a:p>
        </p:txBody>
      </p:sp>
      <p:sp>
        <p:nvSpPr>
          <p:cNvPr id="93186" name="Rectangle 3"/>
          <p:cNvSpPr>
            <a:spLocks noGrp="1" noChangeArrowheads="1"/>
          </p:cNvSpPr>
          <p:nvPr>
            <p:ph idx="1"/>
          </p:nvPr>
        </p:nvSpPr>
        <p:spPr/>
        <p:txBody>
          <a:bodyPr/>
          <a:lstStyle/>
          <a:p>
            <a:pPr marL="0" indent="0">
              <a:buNone/>
            </a:pPr>
            <a:r>
              <a:rPr lang="en-US" u="sng" dirty="0"/>
              <a:t>Alterations in Homeostasis</a:t>
            </a:r>
            <a:endParaRPr lang="en-US" sz="2800" u="sng" dirty="0" smtClean="0"/>
          </a:p>
          <a:p>
            <a:pPr eaLnBrk="1" hangingPunct="1"/>
            <a:r>
              <a:rPr lang="en-US" sz="2800" dirty="0" smtClean="0"/>
              <a:t>Set points and normal ranges can CHANGE with age or show cyclic variation</a:t>
            </a:r>
          </a:p>
          <a:p>
            <a:pPr eaLnBrk="1" hangingPunct="1"/>
            <a:r>
              <a:rPr lang="en-US" sz="2800" dirty="0" smtClean="0"/>
              <a:t>In animals and plants, a </a:t>
            </a:r>
            <a:r>
              <a:rPr lang="en-US" sz="2800" b="1" dirty="0" smtClean="0"/>
              <a:t>circadian rhythm</a:t>
            </a:r>
            <a:r>
              <a:rPr lang="en-US" sz="2800" dirty="0" smtClean="0"/>
              <a:t> governs physiological changes that occur roughly every 24 hours</a:t>
            </a:r>
          </a:p>
          <a:p>
            <a:r>
              <a:rPr lang="en-US" dirty="0"/>
              <a:t>Homeostasis can </a:t>
            </a:r>
            <a:r>
              <a:rPr lang="en-US" dirty="0" smtClean="0"/>
              <a:t>ADJUST to </a:t>
            </a:r>
            <a:r>
              <a:rPr lang="en-US" dirty="0"/>
              <a:t>changes in external environment, a process called </a:t>
            </a:r>
            <a:r>
              <a:rPr lang="en-US" b="1" dirty="0"/>
              <a:t>acclimatization</a:t>
            </a:r>
            <a:endParaRPr lang="en-US" dirty="0"/>
          </a:p>
          <a:p>
            <a:pPr marL="0" indent="0" eaLnBrk="1" hangingPunct="1">
              <a:buNone/>
            </a:pPr>
            <a:endParaRPr lang="en-US" sz="2800" b="1" dirty="0" smtClean="0"/>
          </a:p>
          <a:p>
            <a:pPr eaLnBrk="1" hangingPunct="1"/>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40_09bHumanCircRhythm-U.jpg"/>
          <p:cNvPicPr>
            <a:picLocks noChangeAspect="1"/>
          </p:cNvPicPr>
          <p:nvPr/>
        </p:nvPicPr>
        <p:blipFill rotWithShape="1">
          <a:blip r:embed="rId3">
            <a:extLst>
              <a:ext uri="{28A0092B-C50C-407E-A947-70E740481C1C}">
                <a14:useLocalDpi xmlns:a14="http://schemas.microsoft.com/office/drawing/2010/main" val="0"/>
              </a:ext>
            </a:extLst>
          </a:blip>
          <a:srcRect b="4191"/>
          <a:stretch/>
        </p:blipFill>
        <p:spPr>
          <a:xfrm>
            <a:off x="1298448" y="1188720"/>
            <a:ext cx="6547104" cy="4292764"/>
          </a:xfrm>
          <a:prstGeom prst="rect">
            <a:avLst/>
          </a:prstGeom>
        </p:spPr>
      </p:pic>
      <p:sp>
        <p:nvSpPr>
          <p:cNvPr id="2" name="Title 1"/>
          <p:cNvSpPr>
            <a:spLocks noGrp="1"/>
          </p:cNvSpPr>
          <p:nvPr>
            <p:ph type="title"/>
          </p:nvPr>
        </p:nvSpPr>
        <p:spPr>
          <a:xfrm>
            <a:off x="0" y="0"/>
            <a:ext cx="5410200" cy="343551"/>
          </a:xfrm>
        </p:spPr>
        <p:txBody>
          <a:bodyPr/>
          <a:lstStyle/>
          <a:p>
            <a:r>
              <a:rPr lang="en-US" dirty="0">
                <a:hlinkClick r:id="rId4"/>
              </a:rPr>
              <a:t>https://</a:t>
            </a:r>
            <a:r>
              <a:rPr lang="en-US" dirty="0" err="1">
                <a:hlinkClick r:id="rId4"/>
              </a:rPr>
              <a:t>www.nobelprize.org</a:t>
            </a:r>
            <a:r>
              <a:rPr lang="en-US" dirty="0">
                <a:hlinkClick r:id="rId4"/>
              </a:rPr>
              <a:t>/</a:t>
            </a:r>
            <a:r>
              <a:rPr lang="en-US" dirty="0" err="1">
                <a:hlinkClick r:id="rId4"/>
              </a:rPr>
              <a:t>nobel_prizes</a:t>
            </a:r>
            <a:r>
              <a:rPr lang="en-US" dirty="0">
                <a:hlinkClick r:id="rId4"/>
              </a:rPr>
              <a:t>/medicine/laureates/2017</a:t>
            </a:r>
            <a:r>
              <a:rPr lang="en-US" dirty="0" smtClean="0">
                <a:hlinkClick r:id="rId4"/>
              </a:rPr>
              <a:t>/</a:t>
            </a:r>
            <a:endParaRPr lang="en-US" dirty="0"/>
          </a:p>
        </p:txBody>
      </p:sp>
      <p:sp>
        <p:nvSpPr>
          <p:cNvPr id="5" name="TextBox 4"/>
          <p:cNvSpPr txBox="1"/>
          <p:nvPr/>
        </p:nvSpPr>
        <p:spPr>
          <a:xfrm>
            <a:off x="1255439" y="1202109"/>
            <a:ext cx="2849530" cy="646331"/>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Start of</a:t>
            </a:r>
          </a:p>
          <a:p>
            <a:pPr>
              <a:lnSpc>
                <a:spcPts val="2160"/>
              </a:lnSpc>
            </a:pPr>
            <a:r>
              <a:rPr lang="en-US" sz="1850" b="1" dirty="0">
                <a:solidFill>
                  <a:srgbClr val="000000"/>
                </a:solidFill>
                <a:ea typeface="ＭＳ Ｐゴシック" charset="0"/>
                <a:cs typeface="Arial" panose="020B0604020202020204" pitchFamily="34" charset="0"/>
              </a:rPr>
              <a:t>m</a:t>
            </a:r>
            <a:r>
              <a:rPr lang="en-US" sz="1850" b="1" dirty="0" smtClean="0">
                <a:solidFill>
                  <a:srgbClr val="000000"/>
                </a:solidFill>
                <a:ea typeface="ＭＳ Ｐゴシック" charset="0"/>
                <a:cs typeface="Arial" panose="020B0604020202020204" pitchFamily="34" charset="0"/>
              </a:rPr>
              <a:t>elatonin secretion</a:t>
            </a:r>
          </a:p>
        </p:txBody>
      </p:sp>
      <p:sp>
        <p:nvSpPr>
          <p:cNvPr id="6" name="TextBox 5"/>
          <p:cNvSpPr txBox="1"/>
          <p:nvPr/>
        </p:nvSpPr>
        <p:spPr>
          <a:xfrm>
            <a:off x="3898375" y="1127519"/>
            <a:ext cx="1214397" cy="370614"/>
          </a:xfrm>
          <a:prstGeom prst="rect">
            <a:avLst/>
          </a:prstGeom>
          <a:noFill/>
        </p:spPr>
        <p:txBody>
          <a:bodyPr wrap="square" rtlCol="0">
            <a:spAutoFit/>
          </a:bodyPr>
          <a:lstStyle/>
          <a:p>
            <a:pPr algn="ctr">
              <a:lnSpc>
                <a:spcPts val="2160"/>
              </a:lnSpc>
            </a:pPr>
            <a:r>
              <a:rPr lang="en-US" sz="1850" b="1" dirty="0" smtClean="0">
                <a:solidFill>
                  <a:srgbClr val="000000"/>
                </a:solidFill>
                <a:ea typeface="ＭＳ Ｐゴシック" charset="0"/>
                <a:cs typeface="Arial" panose="020B0604020202020204" pitchFamily="34" charset="0"/>
              </a:rPr>
              <a:t>Midnight</a:t>
            </a:r>
          </a:p>
        </p:txBody>
      </p:sp>
      <p:sp>
        <p:nvSpPr>
          <p:cNvPr id="7" name="TextBox 6"/>
          <p:cNvSpPr txBox="1"/>
          <p:nvPr/>
        </p:nvSpPr>
        <p:spPr>
          <a:xfrm>
            <a:off x="2230363" y="2896939"/>
            <a:ext cx="734619" cy="369332"/>
          </a:xfrm>
          <a:prstGeom prst="rect">
            <a:avLst/>
          </a:prstGeom>
          <a:noFill/>
        </p:spPr>
        <p:txBody>
          <a:bodyPr wrap="square" rtlCol="0">
            <a:spAutoFit/>
          </a:bodyPr>
          <a:lstStyle/>
          <a:p>
            <a:pPr algn="ctr">
              <a:lnSpc>
                <a:spcPts val="2160"/>
              </a:lnSpc>
            </a:pPr>
            <a:r>
              <a:rPr lang="en-US" sz="1850" b="1" dirty="0" smtClean="0">
                <a:solidFill>
                  <a:srgbClr val="000000"/>
                </a:solidFill>
                <a:ea typeface="ＭＳ Ｐゴシック" charset="0"/>
                <a:cs typeface="Arial" panose="020B0604020202020204" pitchFamily="34" charset="0"/>
              </a:rPr>
              <a:t>6 </a:t>
            </a:r>
            <a:r>
              <a:rPr lang="en-US" sz="1500" b="1" dirty="0" smtClean="0">
                <a:solidFill>
                  <a:srgbClr val="000000"/>
                </a:solidFill>
                <a:ea typeface="ＭＳ Ｐゴシック" charset="0"/>
                <a:cs typeface="Arial" panose="020B0604020202020204" pitchFamily="34" charset="0"/>
              </a:rPr>
              <a:t>PM</a:t>
            </a:r>
          </a:p>
        </p:txBody>
      </p:sp>
      <p:sp>
        <p:nvSpPr>
          <p:cNvPr id="9" name="TextBox 8"/>
          <p:cNvSpPr txBox="1"/>
          <p:nvPr/>
        </p:nvSpPr>
        <p:spPr>
          <a:xfrm>
            <a:off x="1678586" y="1856602"/>
            <a:ext cx="1607026" cy="924612"/>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Greatest</a:t>
            </a:r>
          </a:p>
          <a:p>
            <a:pPr>
              <a:lnSpc>
                <a:spcPts val="2160"/>
              </a:lnSpc>
            </a:pPr>
            <a:r>
              <a:rPr lang="en-US" sz="1850" b="1" dirty="0" smtClean="0">
                <a:solidFill>
                  <a:srgbClr val="000000"/>
                </a:solidFill>
                <a:ea typeface="ＭＳ Ｐゴシック" charset="0"/>
                <a:cs typeface="Arial" panose="020B0604020202020204" pitchFamily="34" charset="0"/>
              </a:rPr>
              <a:t>muscle</a:t>
            </a:r>
          </a:p>
          <a:p>
            <a:pPr>
              <a:lnSpc>
                <a:spcPts val="2160"/>
              </a:lnSpc>
            </a:pPr>
            <a:r>
              <a:rPr lang="en-US" sz="1850" b="1" dirty="0" smtClean="0">
                <a:solidFill>
                  <a:srgbClr val="000000"/>
                </a:solidFill>
                <a:ea typeface="ＭＳ Ｐゴシック" charset="0"/>
                <a:cs typeface="Arial" panose="020B0604020202020204" pitchFamily="34" charset="0"/>
              </a:rPr>
              <a:t>strength</a:t>
            </a:r>
          </a:p>
        </p:txBody>
      </p:sp>
      <p:sp>
        <p:nvSpPr>
          <p:cNvPr id="10" name="TextBox 9"/>
          <p:cNvSpPr txBox="1"/>
          <p:nvPr/>
        </p:nvSpPr>
        <p:spPr>
          <a:xfrm>
            <a:off x="5759240" y="1314049"/>
            <a:ext cx="1975467" cy="647613"/>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Lowest</a:t>
            </a:r>
          </a:p>
          <a:p>
            <a:pPr>
              <a:lnSpc>
                <a:spcPts val="2160"/>
              </a:lnSpc>
            </a:pPr>
            <a:r>
              <a:rPr lang="en-US" sz="1850" b="1" dirty="0" smtClean="0">
                <a:solidFill>
                  <a:srgbClr val="000000"/>
                </a:solidFill>
                <a:ea typeface="ＭＳ Ｐゴシック" charset="0"/>
                <a:cs typeface="Arial" panose="020B0604020202020204" pitchFamily="34" charset="0"/>
              </a:rPr>
              <a:t>heart rate</a:t>
            </a:r>
          </a:p>
        </p:txBody>
      </p:sp>
      <p:sp>
        <p:nvSpPr>
          <p:cNvPr id="11" name="TextBox 10"/>
          <p:cNvSpPr txBox="1"/>
          <p:nvPr/>
        </p:nvSpPr>
        <p:spPr>
          <a:xfrm>
            <a:off x="6275658" y="2149883"/>
            <a:ext cx="2089957" cy="647613"/>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Lowest body</a:t>
            </a:r>
          </a:p>
          <a:p>
            <a:pPr>
              <a:lnSpc>
                <a:spcPts val="2160"/>
              </a:lnSpc>
            </a:pPr>
            <a:r>
              <a:rPr lang="en-US" sz="1850" b="1" dirty="0" smtClean="0">
                <a:solidFill>
                  <a:srgbClr val="000000"/>
                </a:solidFill>
                <a:ea typeface="ＭＳ Ｐゴシック" charset="0"/>
                <a:cs typeface="Arial" panose="020B0604020202020204" pitchFamily="34" charset="0"/>
              </a:rPr>
              <a:t>temperature</a:t>
            </a:r>
          </a:p>
        </p:txBody>
      </p:sp>
      <p:sp>
        <p:nvSpPr>
          <p:cNvPr id="12" name="TextBox 11"/>
          <p:cNvSpPr txBox="1"/>
          <p:nvPr/>
        </p:nvSpPr>
        <p:spPr>
          <a:xfrm>
            <a:off x="6271180" y="3317801"/>
            <a:ext cx="2127208" cy="924612"/>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Most rapid</a:t>
            </a:r>
          </a:p>
          <a:p>
            <a:pPr>
              <a:lnSpc>
                <a:spcPts val="2160"/>
              </a:lnSpc>
            </a:pPr>
            <a:r>
              <a:rPr lang="en-US" sz="1850" b="1" dirty="0">
                <a:solidFill>
                  <a:srgbClr val="000000"/>
                </a:solidFill>
                <a:ea typeface="ＭＳ Ｐゴシック" charset="0"/>
                <a:cs typeface="Arial" panose="020B0604020202020204" pitchFamily="34" charset="0"/>
              </a:rPr>
              <a:t>r</a:t>
            </a:r>
            <a:r>
              <a:rPr lang="en-US" sz="1850" b="1" dirty="0" smtClean="0">
                <a:solidFill>
                  <a:srgbClr val="000000"/>
                </a:solidFill>
                <a:ea typeface="ＭＳ Ｐゴシック" charset="0"/>
                <a:cs typeface="Arial" panose="020B0604020202020204" pitchFamily="34" charset="0"/>
              </a:rPr>
              <a:t>ise in blood</a:t>
            </a:r>
          </a:p>
          <a:p>
            <a:pPr>
              <a:lnSpc>
                <a:spcPts val="2160"/>
              </a:lnSpc>
            </a:pPr>
            <a:r>
              <a:rPr lang="en-US" sz="1850" b="1" dirty="0" smtClean="0">
                <a:solidFill>
                  <a:srgbClr val="000000"/>
                </a:solidFill>
                <a:ea typeface="ＭＳ Ｐゴシック" charset="0"/>
                <a:cs typeface="Arial" panose="020B0604020202020204" pitchFamily="34" charset="0"/>
              </a:rPr>
              <a:t>pressure</a:t>
            </a:r>
          </a:p>
        </p:txBody>
      </p:sp>
      <p:sp>
        <p:nvSpPr>
          <p:cNvPr id="14" name="TextBox 13"/>
          <p:cNvSpPr txBox="1"/>
          <p:nvPr/>
        </p:nvSpPr>
        <p:spPr>
          <a:xfrm>
            <a:off x="6112893" y="2896935"/>
            <a:ext cx="734619" cy="369332"/>
          </a:xfrm>
          <a:prstGeom prst="rect">
            <a:avLst/>
          </a:prstGeom>
          <a:noFill/>
        </p:spPr>
        <p:txBody>
          <a:bodyPr wrap="square" rtlCol="0">
            <a:spAutoFit/>
          </a:bodyPr>
          <a:lstStyle/>
          <a:p>
            <a:pPr algn="ctr">
              <a:lnSpc>
                <a:spcPts val="2160"/>
              </a:lnSpc>
            </a:pPr>
            <a:r>
              <a:rPr lang="en-US" sz="1850" b="1" dirty="0" smtClean="0">
                <a:solidFill>
                  <a:srgbClr val="000000"/>
                </a:solidFill>
                <a:ea typeface="ＭＳ Ｐゴシック" charset="0"/>
                <a:cs typeface="Arial" panose="020B0604020202020204" pitchFamily="34" charset="0"/>
              </a:rPr>
              <a:t>6 </a:t>
            </a:r>
            <a:r>
              <a:rPr lang="en-US" sz="1500" b="1" dirty="0" smtClean="0">
                <a:solidFill>
                  <a:srgbClr val="000000"/>
                </a:solidFill>
                <a:ea typeface="ＭＳ Ｐゴシック" charset="0"/>
                <a:cs typeface="Arial" panose="020B0604020202020204" pitchFamily="34" charset="0"/>
              </a:rPr>
              <a:t>AM</a:t>
            </a:r>
          </a:p>
        </p:txBody>
      </p:sp>
      <p:sp>
        <p:nvSpPr>
          <p:cNvPr id="15" name="TextBox 14"/>
          <p:cNvSpPr txBox="1"/>
          <p:nvPr/>
        </p:nvSpPr>
        <p:spPr>
          <a:xfrm>
            <a:off x="4104298" y="4661128"/>
            <a:ext cx="811827" cy="369332"/>
          </a:xfrm>
          <a:prstGeom prst="rect">
            <a:avLst/>
          </a:prstGeom>
          <a:noFill/>
        </p:spPr>
        <p:txBody>
          <a:bodyPr wrap="square" rtlCol="0">
            <a:spAutoFit/>
          </a:bodyPr>
          <a:lstStyle/>
          <a:p>
            <a:pPr algn="ctr">
              <a:lnSpc>
                <a:spcPts val="2160"/>
              </a:lnSpc>
            </a:pPr>
            <a:r>
              <a:rPr lang="en-US" sz="1850" b="1" dirty="0" smtClean="0">
                <a:solidFill>
                  <a:srgbClr val="000000"/>
                </a:solidFill>
                <a:ea typeface="ＭＳ Ｐゴシック" charset="0"/>
                <a:cs typeface="Arial" panose="020B0604020202020204" pitchFamily="34" charset="0"/>
              </a:rPr>
              <a:t>Noon</a:t>
            </a:r>
          </a:p>
        </p:txBody>
      </p:sp>
      <p:sp>
        <p:nvSpPr>
          <p:cNvPr id="16" name="TextBox 15"/>
          <p:cNvSpPr txBox="1"/>
          <p:nvPr/>
        </p:nvSpPr>
        <p:spPr>
          <a:xfrm>
            <a:off x="1616664" y="3973792"/>
            <a:ext cx="2185143" cy="647613"/>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Fastest</a:t>
            </a:r>
          </a:p>
          <a:p>
            <a:pPr>
              <a:lnSpc>
                <a:spcPts val="2160"/>
              </a:lnSpc>
            </a:pPr>
            <a:r>
              <a:rPr lang="en-US" sz="1850" b="1" dirty="0" smtClean="0">
                <a:solidFill>
                  <a:srgbClr val="000000"/>
                </a:solidFill>
                <a:ea typeface="ＭＳ Ｐゴシック" charset="0"/>
                <a:cs typeface="Arial" panose="020B0604020202020204" pitchFamily="34" charset="0"/>
              </a:rPr>
              <a:t>reaction time</a:t>
            </a:r>
          </a:p>
        </p:txBody>
      </p:sp>
      <p:sp>
        <p:nvSpPr>
          <p:cNvPr id="17" name="TextBox 16"/>
          <p:cNvSpPr txBox="1"/>
          <p:nvPr/>
        </p:nvSpPr>
        <p:spPr>
          <a:xfrm>
            <a:off x="5530145" y="4440195"/>
            <a:ext cx="2270111" cy="647613"/>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Highest risk</a:t>
            </a:r>
          </a:p>
          <a:p>
            <a:pPr>
              <a:lnSpc>
                <a:spcPts val="2160"/>
              </a:lnSpc>
            </a:pPr>
            <a:r>
              <a:rPr lang="en-US" sz="1850" b="1" dirty="0">
                <a:solidFill>
                  <a:srgbClr val="000000"/>
                </a:solidFill>
                <a:ea typeface="ＭＳ Ｐゴシック" charset="0"/>
                <a:cs typeface="Arial" panose="020B0604020202020204" pitchFamily="34" charset="0"/>
              </a:rPr>
              <a:t>o</a:t>
            </a:r>
            <a:r>
              <a:rPr lang="en-US" sz="1850" b="1" dirty="0" smtClean="0">
                <a:solidFill>
                  <a:srgbClr val="000000"/>
                </a:solidFill>
                <a:ea typeface="ＭＳ Ｐゴシック" charset="0"/>
                <a:cs typeface="Arial" panose="020B0604020202020204" pitchFamily="34" charset="0"/>
              </a:rPr>
              <a:t>f cardiac arrest</a:t>
            </a:r>
          </a:p>
        </p:txBody>
      </p:sp>
      <p:sp>
        <p:nvSpPr>
          <p:cNvPr id="18" name="TextBox 17"/>
          <p:cNvSpPr txBox="1"/>
          <p:nvPr/>
        </p:nvSpPr>
        <p:spPr>
          <a:xfrm>
            <a:off x="1255714" y="5143218"/>
            <a:ext cx="4651832" cy="370614"/>
          </a:xfrm>
          <a:prstGeom prst="rect">
            <a:avLst/>
          </a:prstGeom>
          <a:noFill/>
        </p:spPr>
        <p:txBody>
          <a:bodyPr wrap="square" rtlCol="0">
            <a:spAutoFit/>
          </a:bodyPr>
          <a:lstStyle/>
          <a:p>
            <a:pPr>
              <a:lnSpc>
                <a:spcPts val="2160"/>
              </a:lnSpc>
            </a:pPr>
            <a:r>
              <a:rPr lang="en-US" sz="1850" b="1" dirty="0" smtClean="0">
                <a:solidFill>
                  <a:srgbClr val="000000"/>
                </a:solidFill>
                <a:ea typeface="ＭＳ Ｐゴシック" charset="0"/>
                <a:cs typeface="Arial" panose="020B0604020202020204" pitchFamily="34" charset="0"/>
              </a:rPr>
              <a:t>(b) The human circadian clock</a:t>
            </a:r>
          </a:p>
        </p:txBody>
      </p:sp>
      <p:pic>
        <p:nvPicPr>
          <p:cNvPr id="4" name="Picture 3" descr="40_09bHumanCircRhyth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0206" y="1802272"/>
            <a:ext cx="963200" cy="688871"/>
          </a:xfrm>
          <a:prstGeom prst="rect">
            <a:avLst/>
          </a:prstGeom>
        </p:spPr>
      </p:pic>
      <p:sp>
        <p:nvSpPr>
          <p:cNvPr id="20" name="Title 1"/>
          <p:cNvSpPr txBox="1">
            <a:spLocks/>
          </p:cNvSpPr>
          <p:nvPr/>
        </p:nvSpPr>
        <p:spPr>
          <a:xfrm>
            <a:off x="5922702" y="5978055"/>
            <a:ext cx="2743200" cy="343551"/>
          </a:xfrm>
          <a:prstGeom prst="rect">
            <a:avLst/>
          </a:prstGeom>
        </p:spPr>
        <p:txBody>
          <a:bodyPr/>
          <a:lstStyle>
            <a:lvl1pPr algn="l" rtl="0" eaLnBrk="0" fontAlgn="base" hangingPunct="0">
              <a:spcBef>
                <a:spcPct val="0"/>
              </a:spcBef>
              <a:spcAft>
                <a:spcPct val="0"/>
              </a:spcAft>
              <a:defRPr sz="12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1600" dirty="0" err="1" smtClean="0"/>
              <a:t>Kinda</a:t>
            </a:r>
            <a:r>
              <a:rPr lang="en-US" sz="1600" dirty="0" smtClean="0"/>
              <a:t> when school/work starts right?! </a:t>
            </a:r>
            <a:endParaRPr lang="en-US" sz="1600" dirty="0"/>
          </a:p>
        </p:txBody>
      </p:sp>
      <p:sp>
        <p:nvSpPr>
          <p:cNvPr id="21" name="Title 1"/>
          <p:cNvSpPr txBox="1">
            <a:spLocks/>
          </p:cNvSpPr>
          <p:nvPr/>
        </p:nvSpPr>
        <p:spPr>
          <a:xfrm>
            <a:off x="-15754" y="1470933"/>
            <a:ext cx="1271468" cy="513036"/>
          </a:xfrm>
          <a:prstGeom prst="rect">
            <a:avLst/>
          </a:prstGeom>
        </p:spPr>
        <p:txBody>
          <a:bodyPr/>
          <a:lstStyle>
            <a:lvl1pPr algn="l" rtl="0" eaLnBrk="0" fontAlgn="base" hangingPunct="0">
              <a:spcBef>
                <a:spcPct val="0"/>
              </a:spcBef>
              <a:spcAft>
                <a:spcPct val="0"/>
              </a:spcAft>
              <a:defRPr sz="12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1600" dirty="0" smtClean="0"/>
              <a:t>When to fight someone</a:t>
            </a:r>
            <a:endParaRPr lang="en-US" sz="1600" dirty="0"/>
          </a:p>
        </p:txBody>
      </p:sp>
      <p:sp>
        <p:nvSpPr>
          <p:cNvPr id="22" name="Title 1"/>
          <p:cNvSpPr txBox="1">
            <a:spLocks/>
          </p:cNvSpPr>
          <p:nvPr/>
        </p:nvSpPr>
        <p:spPr>
          <a:xfrm>
            <a:off x="84268" y="3460756"/>
            <a:ext cx="1632418" cy="513036"/>
          </a:xfrm>
          <a:prstGeom prst="rect">
            <a:avLst/>
          </a:prstGeom>
        </p:spPr>
        <p:txBody>
          <a:bodyPr/>
          <a:lstStyle>
            <a:lvl1pPr algn="l" rtl="0" eaLnBrk="0" fontAlgn="base" hangingPunct="0">
              <a:spcBef>
                <a:spcPct val="0"/>
              </a:spcBef>
              <a:spcAft>
                <a:spcPct val="0"/>
              </a:spcAft>
              <a:defRPr sz="1200">
                <a:solidFill>
                  <a:schemeClr val="tx2"/>
                </a:solidFill>
                <a:latin typeface="Arial"/>
                <a:ea typeface="ＭＳ Ｐゴシック" charset="0"/>
                <a:cs typeface="Arial"/>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a:lstStyle>
          <a:p>
            <a:r>
              <a:rPr lang="en-US" sz="1600" dirty="0" smtClean="0"/>
              <a:t>When to play sports/video games</a:t>
            </a:r>
            <a:endParaRPr lang="en-US" sz="1600" dirty="0"/>
          </a:p>
        </p:txBody>
      </p:sp>
      <p:sp>
        <p:nvSpPr>
          <p:cNvPr id="23" name="Up Arrow 22"/>
          <p:cNvSpPr/>
          <p:nvPr/>
        </p:nvSpPr>
        <p:spPr bwMode="auto">
          <a:xfrm rot="20352123">
            <a:off x="6620871" y="5081991"/>
            <a:ext cx="315505" cy="868341"/>
          </a:xfrm>
          <a:prstGeom prst="upArrow">
            <a:avLst/>
          </a:prstGeom>
          <a:solidFill>
            <a:srgbClr val="FF0000"/>
          </a:solidFill>
          <a:ln w="19050" cap="flat" cmpd="sng" algn="ctr">
            <a:solidFill>
              <a:schemeClr val="tx1"/>
            </a:solidFill>
            <a:prstDash val="solid"/>
            <a:round/>
            <a:headEnd type="none" w="med" len="med"/>
            <a:tailEnd type="none" w="med" len="med"/>
          </a:ln>
          <a:effectLst/>
          <a:extLst/>
        </p:spPr>
        <p:txBody>
          <a:bodyPr rtlCol="0" anchor="ctr"/>
          <a:lstStyle/>
          <a:p>
            <a:pPr algn="ctr"/>
            <a:endParaRPr lang="en-US"/>
          </a:p>
        </p:txBody>
      </p:sp>
      <p:sp>
        <p:nvSpPr>
          <p:cNvPr id="24" name="Up Arrow 23"/>
          <p:cNvSpPr/>
          <p:nvPr/>
        </p:nvSpPr>
        <p:spPr bwMode="auto">
          <a:xfrm rot="6629248">
            <a:off x="1177570" y="3935007"/>
            <a:ext cx="315505" cy="614997"/>
          </a:xfrm>
          <a:prstGeom prst="upArrow">
            <a:avLst/>
          </a:prstGeom>
          <a:solidFill>
            <a:srgbClr val="FF0000"/>
          </a:solidFill>
          <a:ln w="19050" cap="flat" cmpd="sng" algn="ctr">
            <a:solidFill>
              <a:schemeClr val="tx1"/>
            </a:solidFill>
            <a:prstDash val="solid"/>
            <a:round/>
            <a:headEnd type="none" w="med" len="med"/>
            <a:tailEnd type="none" w="med" len="med"/>
          </a:ln>
          <a:effectLst/>
          <a:extLst/>
        </p:spPr>
        <p:txBody>
          <a:bodyPr rtlCol="0" anchor="ctr"/>
          <a:lstStyle/>
          <a:p>
            <a:pPr algn="ctr"/>
            <a:endParaRPr lang="en-US"/>
          </a:p>
        </p:txBody>
      </p:sp>
      <p:sp>
        <p:nvSpPr>
          <p:cNvPr id="26" name="Up Arrow 25"/>
          <p:cNvSpPr/>
          <p:nvPr/>
        </p:nvSpPr>
        <p:spPr bwMode="auto">
          <a:xfrm rot="6629248">
            <a:off x="1104227" y="1594923"/>
            <a:ext cx="315505" cy="865912"/>
          </a:xfrm>
          <a:prstGeom prst="upArrow">
            <a:avLst/>
          </a:prstGeom>
          <a:solidFill>
            <a:srgbClr val="FF0000"/>
          </a:solidFill>
          <a:ln w="19050" cap="flat" cmpd="sng" algn="ctr">
            <a:solidFill>
              <a:schemeClr val="tx1"/>
            </a:solidFill>
            <a:prstDash val="solid"/>
            <a:round/>
            <a:headEnd type="none" w="med" len="med"/>
            <a:tailEnd type="none" w="med" len="med"/>
          </a:ln>
          <a:effectLst/>
          <a:extLst/>
        </p:spPr>
        <p:txBody>
          <a:bodyPr rtlCol="0" anchor="ctr"/>
          <a:lstStyle/>
          <a:p>
            <a:pPr algn="ctr"/>
            <a:endParaRPr lang="en-US"/>
          </a:p>
        </p:txBody>
      </p:sp>
    </p:spTree>
    <p:extLst>
      <p:ext uri="{BB962C8B-B14F-4D97-AF65-F5344CB8AC3E}">
        <p14:creationId xmlns:p14="http://schemas.microsoft.com/office/powerpoint/2010/main" val="2846984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4" grpId="0" animBg="1"/>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40_09aHumanCircRhythm-U.jpg"/>
          <p:cNvPicPr>
            <a:picLocks noChangeAspect="1"/>
          </p:cNvPicPr>
          <p:nvPr/>
        </p:nvPicPr>
        <p:blipFill rotWithShape="1">
          <a:blip r:embed="rId3">
            <a:extLst>
              <a:ext uri="{28A0092B-C50C-407E-A947-70E740481C1C}">
                <a14:useLocalDpi xmlns:a14="http://schemas.microsoft.com/office/drawing/2010/main" val="0"/>
              </a:ext>
            </a:extLst>
          </a:blip>
          <a:srcRect b="3724"/>
          <a:stretch/>
        </p:blipFill>
        <p:spPr>
          <a:xfrm>
            <a:off x="1252728" y="786384"/>
            <a:ext cx="6638544" cy="5088390"/>
          </a:xfrm>
          <a:prstGeom prst="rect">
            <a:avLst/>
          </a:prstGeom>
        </p:spPr>
      </p:pic>
      <p:sp>
        <p:nvSpPr>
          <p:cNvPr id="2" name="Title 1"/>
          <p:cNvSpPr>
            <a:spLocks noGrp="1"/>
          </p:cNvSpPr>
          <p:nvPr>
            <p:ph type="title"/>
          </p:nvPr>
        </p:nvSpPr>
        <p:spPr>
          <a:xfrm>
            <a:off x="0" y="0"/>
            <a:ext cx="1923143" cy="343551"/>
          </a:xfrm>
        </p:spPr>
        <p:txBody>
          <a:bodyPr/>
          <a:lstStyle/>
          <a:p>
            <a:r>
              <a:rPr lang="en-US" dirty="0" smtClean="0"/>
              <a:t>Figure 40.9a</a:t>
            </a:r>
            <a:endParaRPr lang="en-US" dirty="0"/>
          </a:p>
        </p:txBody>
      </p:sp>
      <p:sp>
        <p:nvSpPr>
          <p:cNvPr id="5" name="TextBox 4"/>
          <p:cNvSpPr txBox="1"/>
          <p:nvPr/>
        </p:nvSpPr>
        <p:spPr>
          <a:xfrm>
            <a:off x="2386450" y="784193"/>
            <a:ext cx="2021956" cy="619400"/>
          </a:xfrm>
          <a:prstGeom prst="rect">
            <a:avLst/>
          </a:prstGeom>
          <a:noFill/>
        </p:spPr>
        <p:txBody>
          <a:bodyPr wrap="square" rtlCol="0">
            <a:spAutoFit/>
          </a:bodyPr>
          <a:lstStyle/>
          <a:p>
            <a:pPr algn="ctr">
              <a:lnSpc>
                <a:spcPts val="2040"/>
              </a:lnSpc>
            </a:pPr>
            <a:r>
              <a:rPr lang="en-US" sz="1850" b="1" dirty="0" smtClean="0">
                <a:solidFill>
                  <a:srgbClr val="000000"/>
                </a:solidFill>
                <a:ea typeface="ＭＳ Ｐゴシック" charset="0"/>
                <a:cs typeface="Arial" panose="020B0604020202020204" pitchFamily="34" charset="0"/>
              </a:rPr>
              <a:t>Body </a:t>
            </a:r>
          </a:p>
          <a:p>
            <a:pPr algn="ctr">
              <a:lnSpc>
                <a:spcPts val="2040"/>
              </a:lnSpc>
            </a:pPr>
            <a:r>
              <a:rPr lang="en-US" sz="1850" b="1" dirty="0" smtClean="0">
                <a:solidFill>
                  <a:srgbClr val="000000"/>
                </a:solidFill>
                <a:ea typeface="ＭＳ Ｐゴシック" charset="0"/>
                <a:cs typeface="Arial" panose="020B0604020202020204" pitchFamily="34" charset="0"/>
              </a:rPr>
              <a:t>temperature</a:t>
            </a:r>
          </a:p>
        </p:txBody>
      </p:sp>
      <p:cxnSp>
        <p:nvCxnSpPr>
          <p:cNvPr id="6" name="Straight Connector 5"/>
          <p:cNvCxnSpPr/>
          <p:nvPr/>
        </p:nvCxnSpPr>
        <p:spPr bwMode="auto">
          <a:xfrm>
            <a:off x="3389178" y="1365270"/>
            <a:ext cx="102246" cy="30510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4982972" y="785268"/>
            <a:ext cx="1801077" cy="619400"/>
          </a:xfrm>
          <a:prstGeom prst="rect">
            <a:avLst/>
          </a:prstGeom>
          <a:noFill/>
        </p:spPr>
        <p:txBody>
          <a:bodyPr wrap="square" rtlCol="0">
            <a:spAutoFit/>
          </a:bodyPr>
          <a:lstStyle/>
          <a:p>
            <a:pPr algn="ctr">
              <a:lnSpc>
                <a:spcPts val="2040"/>
              </a:lnSpc>
            </a:pPr>
            <a:r>
              <a:rPr lang="en-US" sz="1850" b="1" dirty="0" smtClean="0">
                <a:solidFill>
                  <a:srgbClr val="000000"/>
                </a:solidFill>
                <a:ea typeface="ＭＳ Ｐゴシック" charset="0"/>
                <a:cs typeface="Arial" panose="020B0604020202020204" pitchFamily="34" charset="0"/>
              </a:rPr>
              <a:t>Melatonin</a:t>
            </a:r>
          </a:p>
          <a:p>
            <a:pPr algn="ctr">
              <a:lnSpc>
                <a:spcPts val="2040"/>
              </a:lnSpc>
            </a:pPr>
            <a:r>
              <a:rPr lang="en-US" sz="1850" b="1" dirty="0" smtClean="0">
                <a:solidFill>
                  <a:srgbClr val="000000"/>
                </a:solidFill>
                <a:ea typeface="ＭＳ Ｐゴシック" charset="0"/>
                <a:cs typeface="Arial" panose="020B0604020202020204" pitchFamily="34" charset="0"/>
              </a:rPr>
              <a:t>concentration</a:t>
            </a:r>
          </a:p>
        </p:txBody>
      </p:sp>
      <p:cxnSp>
        <p:nvCxnSpPr>
          <p:cNvPr id="9" name="Straight Connector 8"/>
          <p:cNvCxnSpPr/>
          <p:nvPr/>
        </p:nvCxnSpPr>
        <p:spPr bwMode="auto">
          <a:xfrm flipH="1">
            <a:off x="5639661" y="1365217"/>
            <a:ext cx="209873" cy="3826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6731617" y="1534664"/>
            <a:ext cx="524158" cy="281701"/>
          </a:xfrm>
          <a:prstGeom prst="rect">
            <a:avLst/>
          </a:prstGeom>
          <a:noFill/>
        </p:spPr>
        <p:txBody>
          <a:bodyPr wrap="square" rtlCol="0">
            <a:spAutoFit/>
          </a:bodyPr>
          <a:lstStyle/>
          <a:p>
            <a:pPr algn="ctr">
              <a:lnSpc>
                <a:spcPts val="1340"/>
              </a:lnSpc>
            </a:pPr>
            <a:r>
              <a:rPr lang="en-US" sz="1850" b="1" dirty="0" smtClean="0">
                <a:solidFill>
                  <a:srgbClr val="000000"/>
                </a:solidFill>
                <a:ea typeface="ＭＳ Ｐゴシック" charset="0"/>
                <a:cs typeface="Arial" panose="020B0604020202020204" pitchFamily="34" charset="0"/>
              </a:rPr>
              <a:t>60</a:t>
            </a:r>
          </a:p>
        </p:txBody>
      </p:sp>
      <p:sp>
        <p:nvSpPr>
          <p:cNvPr id="11" name="TextBox 10"/>
          <p:cNvSpPr txBox="1"/>
          <p:nvPr/>
        </p:nvSpPr>
        <p:spPr>
          <a:xfrm>
            <a:off x="6731617" y="2419289"/>
            <a:ext cx="524158" cy="281701"/>
          </a:xfrm>
          <a:prstGeom prst="rect">
            <a:avLst/>
          </a:prstGeom>
          <a:noFill/>
        </p:spPr>
        <p:txBody>
          <a:bodyPr wrap="square" rtlCol="0">
            <a:spAutoFit/>
          </a:bodyPr>
          <a:lstStyle/>
          <a:p>
            <a:pPr algn="ctr">
              <a:lnSpc>
                <a:spcPts val="1340"/>
              </a:lnSpc>
            </a:pPr>
            <a:r>
              <a:rPr lang="en-US" sz="1850" b="1" dirty="0" smtClean="0">
                <a:solidFill>
                  <a:srgbClr val="000000"/>
                </a:solidFill>
                <a:ea typeface="ＭＳ Ｐゴシック" charset="0"/>
                <a:cs typeface="Arial" panose="020B0604020202020204" pitchFamily="34" charset="0"/>
              </a:rPr>
              <a:t>40</a:t>
            </a:r>
          </a:p>
        </p:txBody>
      </p:sp>
      <p:sp>
        <p:nvSpPr>
          <p:cNvPr id="12" name="TextBox 11"/>
          <p:cNvSpPr txBox="1"/>
          <p:nvPr/>
        </p:nvSpPr>
        <p:spPr>
          <a:xfrm>
            <a:off x="6731617" y="3305532"/>
            <a:ext cx="524158" cy="281701"/>
          </a:xfrm>
          <a:prstGeom prst="rect">
            <a:avLst/>
          </a:prstGeom>
          <a:noFill/>
        </p:spPr>
        <p:txBody>
          <a:bodyPr wrap="square" rtlCol="0">
            <a:spAutoFit/>
          </a:bodyPr>
          <a:lstStyle/>
          <a:p>
            <a:pPr algn="ctr">
              <a:lnSpc>
                <a:spcPts val="1340"/>
              </a:lnSpc>
            </a:pPr>
            <a:r>
              <a:rPr lang="en-US" sz="1850" b="1" dirty="0" smtClean="0">
                <a:solidFill>
                  <a:srgbClr val="000000"/>
                </a:solidFill>
                <a:ea typeface="ＭＳ Ｐゴシック" charset="0"/>
                <a:cs typeface="Arial" panose="020B0604020202020204" pitchFamily="34" charset="0"/>
              </a:rPr>
              <a:t>20</a:t>
            </a:r>
          </a:p>
        </p:txBody>
      </p:sp>
      <p:sp>
        <p:nvSpPr>
          <p:cNvPr id="13" name="TextBox 12"/>
          <p:cNvSpPr txBox="1"/>
          <p:nvPr/>
        </p:nvSpPr>
        <p:spPr>
          <a:xfrm>
            <a:off x="6750667" y="4156727"/>
            <a:ext cx="344011" cy="281701"/>
          </a:xfrm>
          <a:prstGeom prst="rect">
            <a:avLst/>
          </a:prstGeom>
          <a:noFill/>
        </p:spPr>
        <p:txBody>
          <a:bodyPr wrap="square" rtlCol="0">
            <a:spAutoFit/>
          </a:bodyPr>
          <a:lstStyle/>
          <a:p>
            <a:pPr algn="ctr">
              <a:lnSpc>
                <a:spcPts val="1340"/>
              </a:lnSpc>
            </a:pPr>
            <a:r>
              <a:rPr lang="en-US" sz="1850" b="1" dirty="0" smtClean="0">
                <a:solidFill>
                  <a:srgbClr val="000000"/>
                </a:solidFill>
                <a:ea typeface="ＭＳ Ｐゴシック" charset="0"/>
                <a:cs typeface="Arial" panose="020B0604020202020204" pitchFamily="34" charset="0"/>
              </a:rPr>
              <a:t>0</a:t>
            </a:r>
          </a:p>
        </p:txBody>
      </p:sp>
      <p:sp>
        <p:nvSpPr>
          <p:cNvPr id="14" name="TextBox 13"/>
          <p:cNvSpPr txBox="1"/>
          <p:nvPr/>
        </p:nvSpPr>
        <p:spPr>
          <a:xfrm rot="16200000">
            <a:off x="5817699" y="2210126"/>
            <a:ext cx="3287035" cy="680528"/>
          </a:xfrm>
          <a:prstGeom prst="rect">
            <a:avLst/>
          </a:prstGeom>
          <a:noFill/>
        </p:spPr>
        <p:txBody>
          <a:bodyPr wrap="square" rtlCol="0">
            <a:spAutoFit/>
          </a:bodyPr>
          <a:lstStyle/>
          <a:p>
            <a:pPr algn="ctr">
              <a:lnSpc>
                <a:spcPts val="2300"/>
              </a:lnSpc>
            </a:pPr>
            <a:r>
              <a:rPr lang="en-US" sz="1850" b="1" dirty="0" smtClean="0">
                <a:solidFill>
                  <a:srgbClr val="000000"/>
                </a:solidFill>
                <a:ea typeface="ＭＳ Ｐゴシック" charset="0"/>
                <a:cs typeface="Arial" panose="020B0604020202020204" pitchFamily="34" charset="0"/>
              </a:rPr>
              <a:t>Melatonin concentration</a:t>
            </a:r>
          </a:p>
          <a:p>
            <a:pPr algn="ctr">
              <a:lnSpc>
                <a:spcPts val="2300"/>
              </a:lnSpc>
            </a:pPr>
            <a:r>
              <a:rPr lang="en-US" sz="1850" b="1" dirty="0">
                <a:solidFill>
                  <a:srgbClr val="000000"/>
                </a:solidFill>
                <a:ea typeface="ＭＳ Ｐゴシック" charset="0"/>
                <a:cs typeface="Arial" panose="020B0604020202020204" pitchFamily="34" charset="0"/>
              </a:rPr>
              <a:t>i</a:t>
            </a:r>
            <a:r>
              <a:rPr lang="en-US" sz="1850" b="1" dirty="0" smtClean="0">
                <a:solidFill>
                  <a:srgbClr val="000000"/>
                </a:solidFill>
                <a:ea typeface="ＭＳ Ｐゴシック" charset="0"/>
                <a:cs typeface="Arial" panose="020B0604020202020204" pitchFamily="34" charset="0"/>
              </a:rPr>
              <a:t>n blood (</a:t>
            </a:r>
            <a:r>
              <a:rPr lang="en-US" sz="1850" b="1" dirty="0" err="1" smtClean="0">
                <a:solidFill>
                  <a:srgbClr val="000000"/>
                </a:solidFill>
                <a:ea typeface="ＭＳ Ｐゴシック" charset="0"/>
                <a:cs typeface="Arial" panose="020B0604020202020204" pitchFamily="34" charset="0"/>
              </a:rPr>
              <a:t>pg</a:t>
            </a:r>
            <a:r>
              <a:rPr lang="en-US" sz="1850" b="1" dirty="0" smtClean="0">
                <a:solidFill>
                  <a:srgbClr val="000000"/>
                </a:solidFill>
                <a:ea typeface="ＭＳ Ｐゴシック" charset="0"/>
                <a:cs typeface="Arial" panose="020B0604020202020204" pitchFamily="34" charset="0"/>
              </a:rPr>
              <a:t>/mL)</a:t>
            </a:r>
          </a:p>
        </p:txBody>
      </p:sp>
      <p:sp>
        <p:nvSpPr>
          <p:cNvPr id="15" name="TextBox 14"/>
          <p:cNvSpPr txBox="1"/>
          <p:nvPr/>
        </p:nvSpPr>
        <p:spPr>
          <a:xfrm>
            <a:off x="6001178" y="4316671"/>
            <a:ext cx="674709" cy="552288"/>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10</a:t>
            </a:r>
          </a:p>
          <a:p>
            <a:pPr algn="ctr">
              <a:lnSpc>
                <a:spcPts val="1520"/>
              </a:lnSpc>
            </a:pPr>
            <a:r>
              <a:rPr lang="en-US" sz="1500" b="1" dirty="0" smtClean="0">
                <a:solidFill>
                  <a:srgbClr val="000000"/>
                </a:solidFill>
                <a:ea typeface="ＭＳ Ｐゴシック" charset="0"/>
                <a:cs typeface="Arial" panose="020B0604020202020204" pitchFamily="34" charset="0"/>
              </a:rPr>
              <a:t>AM</a:t>
            </a:r>
          </a:p>
        </p:txBody>
      </p:sp>
      <p:sp>
        <p:nvSpPr>
          <p:cNvPr id="16" name="TextBox 15"/>
          <p:cNvSpPr txBox="1"/>
          <p:nvPr/>
        </p:nvSpPr>
        <p:spPr>
          <a:xfrm>
            <a:off x="5290919" y="4316671"/>
            <a:ext cx="674709" cy="552288"/>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6</a:t>
            </a:r>
          </a:p>
          <a:p>
            <a:pPr algn="ctr">
              <a:lnSpc>
                <a:spcPts val="1520"/>
              </a:lnSpc>
            </a:pPr>
            <a:r>
              <a:rPr lang="en-US" sz="1500" b="1" dirty="0" smtClean="0">
                <a:solidFill>
                  <a:srgbClr val="000000"/>
                </a:solidFill>
                <a:ea typeface="ＭＳ Ｐゴシック" charset="0"/>
                <a:cs typeface="Arial" panose="020B0604020202020204" pitchFamily="34" charset="0"/>
              </a:rPr>
              <a:t>AM</a:t>
            </a:r>
          </a:p>
        </p:txBody>
      </p:sp>
      <p:sp>
        <p:nvSpPr>
          <p:cNvPr id="17" name="TextBox 16"/>
          <p:cNvSpPr txBox="1"/>
          <p:nvPr/>
        </p:nvSpPr>
        <p:spPr>
          <a:xfrm>
            <a:off x="3162108" y="4321463"/>
            <a:ext cx="674709" cy="559982"/>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6</a:t>
            </a:r>
          </a:p>
          <a:p>
            <a:pPr algn="ctr">
              <a:lnSpc>
                <a:spcPts val="1520"/>
              </a:lnSpc>
            </a:pPr>
            <a:r>
              <a:rPr lang="en-US" sz="1500" b="1" dirty="0">
                <a:solidFill>
                  <a:srgbClr val="000000"/>
                </a:solidFill>
                <a:ea typeface="ＭＳ Ｐゴシック" charset="0"/>
                <a:cs typeface="Arial" panose="020B0604020202020204" pitchFamily="34" charset="0"/>
              </a:rPr>
              <a:t>PM</a:t>
            </a:r>
          </a:p>
        </p:txBody>
      </p:sp>
      <p:sp>
        <p:nvSpPr>
          <p:cNvPr id="18" name="TextBox 17"/>
          <p:cNvSpPr txBox="1"/>
          <p:nvPr/>
        </p:nvSpPr>
        <p:spPr>
          <a:xfrm>
            <a:off x="3873310" y="4316671"/>
            <a:ext cx="674709" cy="550151"/>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10</a:t>
            </a:r>
          </a:p>
          <a:p>
            <a:pPr algn="ctr">
              <a:lnSpc>
                <a:spcPts val="1520"/>
              </a:lnSpc>
            </a:pPr>
            <a:r>
              <a:rPr lang="en-US" sz="1500" b="1" dirty="0" smtClean="0">
                <a:solidFill>
                  <a:srgbClr val="000000"/>
                </a:solidFill>
                <a:ea typeface="ＭＳ Ｐゴシック" charset="0"/>
                <a:cs typeface="Arial" panose="020B0604020202020204" pitchFamily="34" charset="0"/>
              </a:rPr>
              <a:t>PM</a:t>
            </a:r>
            <a:endParaRPr lang="en-US" sz="1500" b="1" dirty="0">
              <a:solidFill>
                <a:srgbClr val="000000"/>
              </a:solidFill>
              <a:ea typeface="ＭＳ Ｐゴシック" charset="0"/>
              <a:cs typeface="Arial" panose="020B0604020202020204" pitchFamily="34" charset="0"/>
            </a:endParaRPr>
          </a:p>
        </p:txBody>
      </p:sp>
      <p:sp>
        <p:nvSpPr>
          <p:cNvPr id="19" name="TextBox 18"/>
          <p:cNvSpPr txBox="1"/>
          <p:nvPr/>
        </p:nvSpPr>
        <p:spPr>
          <a:xfrm>
            <a:off x="4584510" y="4316671"/>
            <a:ext cx="674709" cy="552609"/>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2</a:t>
            </a:r>
          </a:p>
          <a:p>
            <a:pPr algn="ctr">
              <a:lnSpc>
                <a:spcPts val="1520"/>
              </a:lnSpc>
            </a:pPr>
            <a:r>
              <a:rPr lang="en-US" sz="1500" b="1" dirty="0" smtClean="0">
                <a:solidFill>
                  <a:srgbClr val="000000"/>
                </a:solidFill>
                <a:ea typeface="ＭＳ Ｐゴシック" charset="0"/>
                <a:cs typeface="Arial" panose="020B0604020202020204" pitchFamily="34" charset="0"/>
              </a:rPr>
              <a:t>AM</a:t>
            </a:r>
          </a:p>
        </p:txBody>
      </p:sp>
      <p:sp>
        <p:nvSpPr>
          <p:cNvPr id="20" name="TextBox 19"/>
          <p:cNvSpPr txBox="1"/>
          <p:nvPr/>
        </p:nvSpPr>
        <p:spPr>
          <a:xfrm>
            <a:off x="2454075" y="4321463"/>
            <a:ext cx="674709" cy="552288"/>
          </a:xfrm>
          <a:prstGeom prst="rect">
            <a:avLst/>
          </a:prstGeom>
          <a:noFill/>
        </p:spPr>
        <p:txBody>
          <a:bodyPr wrap="square" rtlCol="0">
            <a:spAutoFit/>
          </a:bodyPr>
          <a:lstStyle/>
          <a:p>
            <a:pPr algn="ctr">
              <a:lnSpc>
                <a:spcPts val="2020"/>
              </a:lnSpc>
            </a:pPr>
            <a:r>
              <a:rPr lang="en-US" sz="1800" b="1" dirty="0" smtClean="0">
                <a:solidFill>
                  <a:srgbClr val="000000"/>
                </a:solidFill>
                <a:ea typeface="ＭＳ Ｐゴシック" charset="0"/>
                <a:cs typeface="Arial" panose="020B0604020202020204" pitchFamily="34" charset="0"/>
              </a:rPr>
              <a:t>2</a:t>
            </a:r>
          </a:p>
          <a:p>
            <a:pPr algn="ctr">
              <a:lnSpc>
                <a:spcPts val="1520"/>
              </a:lnSpc>
            </a:pPr>
            <a:r>
              <a:rPr lang="en-US" sz="1500" b="1" dirty="0" smtClean="0">
                <a:solidFill>
                  <a:srgbClr val="000000"/>
                </a:solidFill>
                <a:ea typeface="ＭＳ Ｐゴシック" charset="0"/>
                <a:cs typeface="Arial" panose="020B0604020202020204" pitchFamily="34" charset="0"/>
              </a:rPr>
              <a:t>PM</a:t>
            </a:r>
          </a:p>
        </p:txBody>
      </p:sp>
      <p:sp>
        <p:nvSpPr>
          <p:cNvPr id="21" name="TextBox 20"/>
          <p:cNvSpPr txBox="1"/>
          <p:nvPr/>
        </p:nvSpPr>
        <p:spPr>
          <a:xfrm>
            <a:off x="1741871" y="1533341"/>
            <a:ext cx="676209" cy="282983"/>
          </a:xfrm>
          <a:prstGeom prst="rect">
            <a:avLst/>
          </a:prstGeom>
          <a:noFill/>
        </p:spPr>
        <p:txBody>
          <a:bodyPr wrap="square" rtlCol="0">
            <a:spAutoFit/>
          </a:bodyPr>
          <a:lstStyle/>
          <a:p>
            <a:pPr>
              <a:lnSpc>
                <a:spcPts val="1340"/>
              </a:lnSpc>
            </a:pPr>
            <a:r>
              <a:rPr lang="en-US" sz="1850" b="1" dirty="0" smtClean="0">
                <a:solidFill>
                  <a:srgbClr val="000000"/>
                </a:solidFill>
                <a:ea typeface="ＭＳ Ｐゴシック" charset="0"/>
                <a:cs typeface="Arial" panose="020B0604020202020204" pitchFamily="34" charset="0"/>
              </a:rPr>
              <a:t>37.1</a:t>
            </a:r>
          </a:p>
        </p:txBody>
      </p:sp>
      <p:sp>
        <p:nvSpPr>
          <p:cNvPr id="22" name="TextBox 21"/>
          <p:cNvSpPr txBox="1"/>
          <p:nvPr/>
        </p:nvSpPr>
        <p:spPr>
          <a:xfrm>
            <a:off x="1741871" y="2410276"/>
            <a:ext cx="676209" cy="282983"/>
          </a:xfrm>
          <a:prstGeom prst="rect">
            <a:avLst/>
          </a:prstGeom>
          <a:noFill/>
        </p:spPr>
        <p:txBody>
          <a:bodyPr wrap="square" rtlCol="0">
            <a:spAutoFit/>
          </a:bodyPr>
          <a:lstStyle/>
          <a:p>
            <a:pPr>
              <a:lnSpc>
                <a:spcPts val="1340"/>
              </a:lnSpc>
            </a:pPr>
            <a:r>
              <a:rPr lang="en-US" sz="1850" b="1" dirty="0" smtClean="0">
                <a:solidFill>
                  <a:srgbClr val="000000"/>
                </a:solidFill>
                <a:ea typeface="ＭＳ Ｐゴシック" charset="0"/>
                <a:cs typeface="Arial" panose="020B0604020202020204" pitchFamily="34" charset="0"/>
              </a:rPr>
              <a:t>36.9</a:t>
            </a:r>
          </a:p>
        </p:txBody>
      </p:sp>
      <p:sp>
        <p:nvSpPr>
          <p:cNvPr id="23" name="TextBox 22"/>
          <p:cNvSpPr txBox="1"/>
          <p:nvPr/>
        </p:nvSpPr>
        <p:spPr>
          <a:xfrm>
            <a:off x="1741871" y="3299911"/>
            <a:ext cx="676209" cy="282983"/>
          </a:xfrm>
          <a:prstGeom prst="rect">
            <a:avLst/>
          </a:prstGeom>
          <a:noFill/>
        </p:spPr>
        <p:txBody>
          <a:bodyPr wrap="square" rtlCol="0">
            <a:spAutoFit/>
          </a:bodyPr>
          <a:lstStyle/>
          <a:p>
            <a:pPr>
              <a:lnSpc>
                <a:spcPts val="1340"/>
              </a:lnSpc>
            </a:pPr>
            <a:r>
              <a:rPr lang="en-US" sz="1850" b="1" dirty="0" smtClean="0">
                <a:solidFill>
                  <a:srgbClr val="000000"/>
                </a:solidFill>
                <a:ea typeface="ＭＳ Ｐゴシック" charset="0"/>
                <a:cs typeface="Arial" panose="020B0604020202020204" pitchFamily="34" charset="0"/>
              </a:rPr>
              <a:t>36.7</a:t>
            </a:r>
          </a:p>
        </p:txBody>
      </p:sp>
      <p:sp>
        <p:nvSpPr>
          <p:cNvPr id="24" name="TextBox 23"/>
          <p:cNvSpPr txBox="1"/>
          <p:nvPr/>
        </p:nvSpPr>
        <p:spPr>
          <a:xfrm>
            <a:off x="1741871" y="4153986"/>
            <a:ext cx="676209" cy="282983"/>
          </a:xfrm>
          <a:prstGeom prst="rect">
            <a:avLst/>
          </a:prstGeom>
          <a:noFill/>
        </p:spPr>
        <p:txBody>
          <a:bodyPr wrap="square" rtlCol="0">
            <a:spAutoFit/>
          </a:bodyPr>
          <a:lstStyle/>
          <a:p>
            <a:pPr>
              <a:lnSpc>
                <a:spcPts val="1340"/>
              </a:lnSpc>
            </a:pPr>
            <a:r>
              <a:rPr lang="en-US" sz="1850" b="1" dirty="0" smtClean="0">
                <a:solidFill>
                  <a:srgbClr val="000000"/>
                </a:solidFill>
                <a:ea typeface="ＭＳ Ｐゴシック" charset="0"/>
                <a:cs typeface="Arial" panose="020B0604020202020204" pitchFamily="34" charset="0"/>
              </a:rPr>
              <a:t>36.5</a:t>
            </a:r>
          </a:p>
        </p:txBody>
      </p:sp>
      <p:sp>
        <p:nvSpPr>
          <p:cNvPr id="25" name="TextBox 24"/>
          <p:cNvSpPr txBox="1"/>
          <p:nvPr/>
        </p:nvSpPr>
        <p:spPr>
          <a:xfrm rot="16200000">
            <a:off x="-153320" y="2416919"/>
            <a:ext cx="3419024" cy="259045"/>
          </a:xfrm>
          <a:prstGeom prst="rect">
            <a:avLst/>
          </a:prstGeom>
          <a:noFill/>
        </p:spPr>
        <p:txBody>
          <a:bodyPr wrap="square" rtlCol="0">
            <a:spAutoFit/>
          </a:bodyPr>
          <a:lstStyle/>
          <a:p>
            <a:pPr algn="ctr">
              <a:lnSpc>
                <a:spcPts val="1340"/>
              </a:lnSpc>
            </a:pPr>
            <a:r>
              <a:rPr lang="en-US" sz="1850" b="1" dirty="0" smtClean="0">
                <a:solidFill>
                  <a:srgbClr val="000000"/>
                </a:solidFill>
                <a:ea typeface="ＭＳ Ｐゴシック" charset="0"/>
                <a:cs typeface="Arial" panose="020B0604020202020204" pitchFamily="34" charset="0"/>
              </a:rPr>
              <a:t>Core body temperature (</a:t>
            </a:r>
            <a:r>
              <a:rPr lang="en-US" sz="2000" b="1" dirty="0" smtClean="0">
                <a:solidFill>
                  <a:srgbClr val="000000"/>
                </a:solidFill>
                <a:ea typeface="ＭＳ Ｐゴシック" charset="0"/>
                <a:cs typeface="Arial" panose="020B0604020202020204" pitchFamily="34" charset="0"/>
                <a:sym typeface="Symbol"/>
              </a:rPr>
              <a:t></a:t>
            </a:r>
            <a:r>
              <a:rPr lang="en-US" sz="1850" b="1" dirty="0" smtClean="0">
                <a:solidFill>
                  <a:srgbClr val="000000"/>
                </a:solidFill>
                <a:ea typeface="ＭＳ Ｐゴシック" charset="0"/>
                <a:cs typeface="Arial" panose="020B0604020202020204" pitchFamily="34" charset="0"/>
              </a:rPr>
              <a:t>C)</a:t>
            </a:r>
          </a:p>
        </p:txBody>
      </p:sp>
      <p:sp>
        <p:nvSpPr>
          <p:cNvPr id="26" name="TextBox 25"/>
          <p:cNvSpPr txBox="1"/>
          <p:nvPr/>
        </p:nvSpPr>
        <p:spPr>
          <a:xfrm>
            <a:off x="3772030" y="4938890"/>
            <a:ext cx="1745219" cy="281701"/>
          </a:xfrm>
          <a:prstGeom prst="rect">
            <a:avLst/>
          </a:prstGeom>
          <a:noFill/>
        </p:spPr>
        <p:txBody>
          <a:bodyPr wrap="square" rtlCol="0">
            <a:spAutoFit/>
          </a:bodyPr>
          <a:lstStyle/>
          <a:p>
            <a:pPr algn="ctr">
              <a:lnSpc>
                <a:spcPts val="1340"/>
              </a:lnSpc>
            </a:pPr>
            <a:r>
              <a:rPr lang="en-US" sz="1870" b="1" dirty="0" smtClean="0">
                <a:solidFill>
                  <a:srgbClr val="000000"/>
                </a:solidFill>
                <a:ea typeface="ＭＳ Ｐゴシック" charset="0"/>
                <a:cs typeface="Arial" panose="020B0604020202020204" pitchFamily="34" charset="0"/>
              </a:rPr>
              <a:t>Time of day</a:t>
            </a:r>
          </a:p>
        </p:txBody>
      </p:sp>
      <p:sp>
        <p:nvSpPr>
          <p:cNvPr id="27" name="TextBox 26"/>
          <p:cNvSpPr txBox="1"/>
          <p:nvPr/>
        </p:nvSpPr>
        <p:spPr>
          <a:xfrm>
            <a:off x="1565956" y="5322648"/>
            <a:ext cx="6015704" cy="642911"/>
          </a:xfrm>
          <a:prstGeom prst="rect">
            <a:avLst/>
          </a:prstGeom>
          <a:noFill/>
        </p:spPr>
        <p:txBody>
          <a:bodyPr wrap="square" rtlCol="0">
            <a:spAutoFit/>
          </a:bodyPr>
          <a:lstStyle/>
          <a:p>
            <a:pPr>
              <a:lnSpc>
                <a:spcPts val="2140"/>
              </a:lnSpc>
            </a:pPr>
            <a:r>
              <a:rPr lang="en-US" sz="1850" b="1" dirty="0" smtClean="0">
                <a:solidFill>
                  <a:srgbClr val="000000"/>
                </a:solidFill>
                <a:ea typeface="ＭＳ Ｐゴシック" charset="0"/>
                <a:cs typeface="Arial" panose="020B0604020202020204" pitchFamily="34" charset="0"/>
              </a:rPr>
              <a:t>Variation in core body temperature and melatonin</a:t>
            </a:r>
          </a:p>
          <a:p>
            <a:pPr>
              <a:lnSpc>
                <a:spcPts val="2140"/>
              </a:lnSpc>
            </a:pPr>
            <a:r>
              <a:rPr lang="en-US" sz="1850" b="1" dirty="0" smtClean="0">
                <a:solidFill>
                  <a:srgbClr val="000000"/>
                </a:solidFill>
                <a:ea typeface="ＭＳ Ｐゴシック" charset="0"/>
                <a:cs typeface="Arial" panose="020B0604020202020204" pitchFamily="34" charset="0"/>
              </a:rPr>
              <a:t>concentration in blood</a:t>
            </a:r>
          </a:p>
        </p:txBody>
      </p:sp>
      <p:sp>
        <p:nvSpPr>
          <p:cNvPr id="28" name="TextBox 27"/>
          <p:cNvSpPr txBox="1"/>
          <p:nvPr/>
        </p:nvSpPr>
        <p:spPr>
          <a:xfrm>
            <a:off x="1205809" y="5404117"/>
            <a:ext cx="802228" cy="294183"/>
          </a:xfrm>
          <a:prstGeom prst="rect">
            <a:avLst/>
          </a:prstGeom>
          <a:noFill/>
        </p:spPr>
        <p:txBody>
          <a:bodyPr wrap="square" rtlCol="0">
            <a:spAutoFit/>
          </a:bodyPr>
          <a:lstStyle/>
          <a:p>
            <a:pPr>
              <a:lnSpc>
                <a:spcPts val="1440"/>
              </a:lnSpc>
            </a:pPr>
            <a:r>
              <a:rPr lang="en-US" sz="1850" b="1" dirty="0" smtClean="0">
                <a:solidFill>
                  <a:srgbClr val="000000"/>
                </a:solidFill>
                <a:ea typeface="ＭＳ Ｐゴシック" charset="0"/>
                <a:cs typeface="Arial" panose="020B0604020202020204" pitchFamily="34" charset="0"/>
              </a:rPr>
              <a:t>(a)</a:t>
            </a:r>
          </a:p>
        </p:txBody>
      </p:sp>
    </p:spTree>
    <p:extLst>
      <p:ext uri="{BB962C8B-B14F-4D97-AF65-F5344CB8AC3E}">
        <p14:creationId xmlns:p14="http://schemas.microsoft.com/office/powerpoint/2010/main" val="38457118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dirty="0"/>
              <a:t>Concept 40.1: Animal form and function are correlated at all levels of </a:t>
            </a:r>
            <a:r>
              <a:rPr lang="en-US" dirty="0" smtClean="0"/>
              <a:t>organization</a:t>
            </a:r>
          </a:p>
          <a:p>
            <a:r>
              <a:rPr lang="en-US" dirty="0"/>
              <a:t>Concept 40.2: Feedback control maintains the internal environment in many </a:t>
            </a:r>
            <a:r>
              <a:rPr lang="en-US" dirty="0" smtClean="0"/>
              <a:t>animals</a:t>
            </a:r>
          </a:p>
          <a:p>
            <a:r>
              <a:rPr lang="en-US" dirty="0"/>
              <a:t>Concept 40.3: Homeostatic processes for thermoregulation involve form, function, and </a:t>
            </a:r>
            <a:r>
              <a:rPr lang="en-US" dirty="0" smtClean="0"/>
              <a:t>behavior</a:t>
            </a:r>
          </a:p>
          <a:p>
            <a:r>
              <a:rPr lang="en-US" dirty="0"/>
              <a:t>Concept 40.4: Energy requirements are related to animal size, activity, and environment</a:t>
            </a: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9eQjeL1q7OCczDm" descr="1ED3739D-2172-49C5-AF9F-6A869E9D4675.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58585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tYchY3MjxNaEwuG" descr="5DF8CBD7-8E9E-4A4E-AD74-4224E0A06E33.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53650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strike="sngStrike" dirty="0"/>
              <a:t>Concept 40.1: Animal form and function are correlated at all levels of </a:t>
            </a:r>
            <a:r>
              <a:rPr lang="en-US" strike="sngStrike" dirty="0" smtClean="0"/>
              <a:t>organization</a:t>
            </a:r>
          </a:p>
          <a:p>
            <a:r>
              <a:rPr lang="en-US" strike="sngStrike" dirty="0"/>
              <a:t>Concept 40.2: Feedback control maintains the internal environment in many </a:t>
            </a:r>
            <a:r>
              <a:rPr lang="en-US" strike="sngStrike" dirty="0" smtClean="0"/>
              <a:t>animals</a:t>
            </a:r>
          </a:p>
          <a:p>
            <a:r>
              <a:rPr lang="en-US" sz="3200" b="1" dirty="0">
                <a:solidFill>
                  <a:srgbClr val="FF0000"/>
                </a:solidFill>
              </a:rPr>
              <a:t>Concept 40.3: Homeostatic processes for thermoregulation involve form, function, and </a:t>
            </a:r>
            <a:r>
              <a:rPr lang="en-US" sz="3200" b="1" dirty="0" smtClean="0">
                <a:solidFill>
                  <a:srgbClr val="FF0000"/>
                </a:solidFill>
              </a:rPr>
              <a:t>behavior</a:t>
            </a:r>
          </a:p>
          <a:p>
            <a:r>
              <a:rPr lang="en-US" dirty="0"/>
              <a:t>Concept 40.4: Energy requirements are related to animal size, activity, and environment</a:t>
            </a:r>
            <a:endParaRPr lang="en-US" dirty="0" smtClean="0"/>
          </a:p>
          <a:p>
            <a:endParaRPr lang="en-US" dirty="0" smtClean="0"/>
          </a:p>
        </p:txBody>
      </p:sp>
    </p:spTree>
    <p:extLst>
      <p:ext uri="{BB962C8B-B14F-4D97-AF65-F5344CB8AC3E}">
        <p14:creationId xmlns:p14="http://schemas.microsoft.com/office/powerpoint/2010/main" val="9945118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8600" y="762000"/>
            <a:ext cx="8610600" cy="381000"/>
          </a:xfrm>
          <a:prstGeom prst="rect">
            <a:avLst/>
          </a:prstGeom>
          <a:solidFill>
            <a:schemeClr val="bg1"/>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ヒラギノ角ゴ Pro W3" charset="0"/>
              <a:cs typeface="ヒラギノ角ゴ Pro W3" charset="0"/>
            </a:endParaRPr>
          </a:p>
        </p:txBody>
      </p:sp>
      <p:sp>
        <p:nvSpPr>
          <p:cNvPr id="101378" name="Rectangle 3"/>
          <p:cNvSpPr>
            <a:spLocks noGrp="1" noChangeArrowheads="1"/>
          </p:cNvSpPr>
          <p:nvPr>
            <p:ph type="title"/>
          </p:nvPr>
        </p:nvSpPr>
        <p:spPr/>
        <p:txBody>
          <a:bodyPr/>
          <a:lstStyle/>
          <a:p>
            <a:pPr eaLnBrk="1" hangingPunct="1"/>
            <a:r>
              <a:rPr lang="en-US" dirty="0" smtClean="0"/>
              <a:t>Concept 40.3: Homeostatic processes for thermoregulation involve form, function, and behavior</a:t>
            </a:r>
            <a:endParaRPr lang="en-US" sz="3400" dirty="0" smtClean="0"/>
          </a:p>
        </p:txBody>
      </p:sp>
      <p:sp>
        <p:nvSpPr>
          <p:cNvPr id="101379" name="Rectangle 4"/>
          <p:cNvSpPr>
            <a:spLocks noGrp="1" noChangeArrowheads="1"/>
          </p:cNvSpPr>
          <p:nvPr>
            <p:ph idx="1"/>
          </p:nvPr>
        </p:nvSpPr>
        <p:spPr>
          <a:xfrm>
            <a:off x="420913" y="1707335"/>
            <a:ext cx="8499249" cy="4593960"/>
          </a:xfrm>
        </p:spPr>
        <p:txBody>
          <a:bodyPr/>
          <a:lstStyle/>
          <a:p>
            <a:pPr marL="350838" indent="-350838" eaLnBrk="1" hangingPunct="1"/>
            <a:r>
              <a:rPr lang="en-US" sz="2800" b="1" dirty="0" smtClean="0"/>
              <a:t>Thermoregulation</a:t>
            </a:r>
            <a:r>
              <a:rPr lang="en-US" sz="2800" dirty="0" smtClean="0"/>
              <a:t> is the process by which animals maintain an internal temperature within a tolerable range</a:t>
            </a:r>
          </a:p>
          <a:p>
            <a:pPr lvl="1"/>
            <a:r>
              <a:rPr lang="en-US" b="1" dirty="0"/>
              <a:t>Endothermic </a:t>
            </a:r>
            <a:r>
              <a:rPr lang="en-US" dirty="0"/>
              <a:t>animals </a:t>
            </a:r>
            <a:r>
              <a:rPr lang="en-US" u="sng" dirty="0"/>
              <a:t>generate</a:t>
            </a:r>
            <a:r>
              <a:rPr lang="en-US" dirty="0"/>
              <a:t> heat by </a:t>
            </a:r>
            <a:r>
              <a:rPr lang="en-US" dirty="0" smtClean="0"/>
              <a:t>metabolism</a:t>
            </a:r>
            <a:endParaRPr lang="en-US" dirty="0"/>
          </a:p>
          <a:p>
            <a:pPr lvl="2"/>
            <a:r>
              <a:rPr lang="en-US" dirty="0" smtClean="0"/>
              <a:t>Ex: </a:t>
            </a:r>
            <a:r>
              <a:rPr lang="en-US" dirty="0" err="1" smtClean="0"/>
              <a:t>bir</a:t>
            </a:r>
            <a:r>
              <a:rPr lang="en-US" dirty="0" err="1"/>
              <a:t>b</a:t>
            </a:r>
            <a:r>
              <a:rPr lang="en-US" dirty="0" err="1" smtClean="0"/>
              <a:t>s</a:t>
            </a:r>
            <a:r>
              <a:rPr lang="en-US" dirty="0" smtClean="0"/>
              <a:t> </a:t>
            </a:r>
            <a:r>
              <a:rPr lang="en-US" dirty="0"/>
              <a:t>and mammals </a:t>
            </a:r>
            <a:endParaRPr lang="en-US" dirty="0" smtClean="0"/>
          </a:p>
          <a:p>
            <a:pPr lvl="1"/>
            <a:r>
              <a:rPr lang="en-US" b="1" dirty="0" smtClean="0"/>
              <a:t>Ectothermic </a:t>
            </a:r>
            <a:r>
              <a:rPr lang="en-US" dirty="0"/>
              <a:t>animals </a:t>
            </a:r>
            <a:r>
              <a:rPr lang="en-US" u="sng" dirty="0"/>
              <a:t>gain</a:t>
            </a:r>
            <a:r>
              <a:rPr lang="en-US" dirty="0"/>
              <a:t> heat from </a:t>
            </a:r>
            <a:r>
              <a:rPr lang="en-US" dirty="0" smtClean="0"/>
              <a:t>EXTERNAL sources</a:t>
            </a:r>
            <a:endParaRPr lang="en-US" dirty="0"/>
          </a:p>
          <a:p>
            <a:pPr lvl="2"/>
            <a:r>
              <a:rPr lang="en-US" dirty="0" smtClean="0"/>
              <a:t>Ex: most </a:t>
            </a:r>
            <a:r>
              <a:rPr lang="en-US" dirty="0"/>
              <a:t>invertebrates, fishes, amphibians, and </a:t>
            </a:r>
            <a:r>
              <a:rPr lang="en-US" dirty="0" smtClean="0"/>
              <a:t>non-avian </a:t>
            </a:r>
            <a:r>
              <a:rPr lang="en-US" dirty="0"/>
              <a:t>reptiles</a:t>
            </a:r>
          </a:p>
          <a:p>
            <a:pPr marL="350838" indent="-350838" eaLnBrk="1" hangingPunct="1"/>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idx="1"/>
          </p:nvPr>
        </p:nvSpPr>
        <p:spPr>
          <a:xfrm>
            <a:off x="420913" y="1828800"/>
            <a:ext cx="8499249" cy="4517760"/>
          </a:xfrm>
        </p:spPr>
        <p:txBody>
          <a:bodyPr/>
          <a:lstStyle/>
          <a:p>
            <a:r>
              <a:rPr lang="en-US" dirty="0" smtClean="0"/>
              <a:t>Endotherms can MAINTAIN a stable body temperature even in the face of large fluctuations in environmental temperature (</a:t>
            </a:r>
            <a:r>
              <a:rPr lang="en-US" b="1" dirty="0" smtClean="0"/>
              <a:t>regulators</a:t>
            </a:r>
            <a:r>
              <a:rPr lang="en-US" dirty="0" smtClean="0"/>
              <a:t>)</a:t>
            </a:r>
          </a:p>
          <a:p>
            <a:r>
              <a:rPr lang="en-US" dirty="0"/>
              <a:t>In general, </a:t>
            </a:r>
            <a:r>
              <a:rPr lang="en-US" dirty="0" err="1"/>
              <a:t>ectotherms</a:t>
            </a:r>
            <a:r>
              <a:rPr lang="en-US" dirty="0"/>
              <a:t> tolerate greater variation in internal </a:t>
            </a:r>
            <a:r>
              <a:rPr lang="en-US" dirty="0" smtClean="0"/>
              <a:t>temperature (</a:t>
            </a:r>
            <a:r>
              <a:rPr lang="en-US" b="1" dirty="0" smtClean="0"/>
              <a:t>conformers</a:t>
            </a:r>
            <a:r>
              <a:rPr lang="en-US" dirty="0" smtClean="0"/>
              <a:t>)</a:t>
            </a:r>
            <a:endParaRPr lang="en-US" dirty="0"/>
          </a:p>
          <a:p>
            <a:r>
              <a:rPr lang="en-US" dirty="0" err="1" smtClean="0"/>
              <a:t>Endothermy</a:t>
            </a:r>
            <a:r>
              <a:rPr lang="en-US" dirty="0" smtClean="0"/>
              <a:t> is MORE energetically expensive than </a:t>
            </a:r>
            <a:r>
              <a:rPr lang="en-US" dirty="0" err="1" smtClean="0"/>
              <a:t>ectothermy</a:t>
            </a:r>
            <a:endParaRPr lang="en-US" dirty="0" smtClean="0"/>
          </a:p>
        </p:txBody>
      </p:sp>
      <p:sp>
        <p:nvSpPr>
          <p:cNvPr id="3" name="Rectangle 3"/>
          <p:cNvSpPr>
            <a:spLocks noGrp="1" noChangeArrowheads="1"/>
          </p:cNvSpPr>
          <p:nvPr>
            <p:ph type="title"/>
          </p:nvPr>
        </p:nvSpPr>
        <p:spPr>
          <a:xfrm>
            <a:off x="182563" y="298675"/>
            <a:ext cx="8775700" cy="822325"/>
          </a:xfrm>
        </p:spPr>
        <p:txBody>
          <a:bodyPr/>
          <a:lstStyle/>
          <a:p>
            <a:pPr eaLnBrk="1" hangingPunct="1"/>
            <a:r>
              <a:rPr lang="en-US" dirty="0" smtClean="0"/>
              <a:t>Concept 40.3: Homeostatic processes for thermoregulation involve form, function, and behavior</a:t>
            </a:r>
            <a:endParaRPr lang="en-US" sz="3400"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11_EndoEctothermy-U.jpg"/>
          <p:cNvPicPr>
            <a:picLocks noChangeAspect="1"/>
          </p:cNvPicPr>
          <p:nvPr/>
        </p:nvPicPr>
        <p:blipFill rotWithShape="1">
          <a:blip r:embed="rId3">
            <a:extLst>
              <a:ext uri="{28A0092B-C50C-407E-A947-70E740481C1C}">
                <a14:useLocalDpi xmlns:a14="http://schemas.microsoft.com/office/drawing/2010/main" val="0"/>
              </a:ext>
            </a:extLst>
          </a:blip>
          <a:srcRect b="3794"/>
          <a:stretch/>
        </p:blipFill>
        <p:spPr>
          <a:xfrm>
            <a:off x="298704" y="847344"/>
            <a:ext cx="8546592" cy="4967442"/>
          </a:xfrm>
          <a:prstGeom prst="rect">
            <a:avLst/>
          </a:prstGeom>
        </p:spPr>
      </p:pic>
      <p:sp>
        <p:nvSpPr>
          <p:cNvPr id="2" name="Title 1"/>
          <p:cNvSpPr>
            <a:spLocks noGrp="1"/>
          </p:cNvSpPr>
          <p:nvPr>
            <p:ph type="title"/>
          </p:nvPr>
        </p:nvSpPr>
        <p:spPr/>
        <p:txBody>
          <a:bodyPr/>
          <a:lstStyle/>
          <a:p>
            <a:r>
              <a:rPr lang="en-US" dirty="0" smtClean="0"/>
              <a:t>Figure 40.11</a:t>
            </a:r>
            <a:endParaRPr lang="en-US" dirty="0"/>
          </a:p>
        </p:txBody>
      </p:sp>
      <p:sp>
        <p:nvSpPr>
          <p:cNvPr id="8" name="TextBox 7"/>
          <p:cNvSpPr txBox="1"/>
          <p:nvPr/>
        </p:nvSpPr>
        <p:spPr>
          <a:xfrm>
            <a:off x="262139" y="3911444"/>
            <a:ext cx="3266648" cy="345821"/>
          </a:xfrm>
          <a:prstGeom prst="rect">
            <a:avLst/>
          </a:prstGeom>
          <a:noFill/>
        </p:spPr>
        <p:txBody>
          <a:bodyPr wrap="square" rtlCol="0">
            <a:spAutoFit/>
          </a:bodyPr>
          <a:lstStyle/>
          <a:p>
            <a:pPr>
              <a:lnSpc>
                <a:spcPts val="1940"/>
              </a:lnSpc>
            </a:pPr>
            <a:r>
              <a:rPr lang="en-US" sz="1800" b="1" dirty="0" smtClean="0">
                <a:solidFill>
                  <a:srgbClr val="000000"/>
                </a:solidFill>
                <a:ea typeface="ＭＳ Ｐゴシック" charset="0"/>
                <a:cs typeface="Arial" panose="020B0604020202020204" pitchFamily="34" charset="0"/>
              </a:rPr>
              <a:t>(a) A walrus, an endotherm</a:t>
            </a:r>
          </a:p>
        </p:txBody>
      </p:sp>
      <p:sp>
        <p:nvSpPr>
          <p:cNvPr id="5" name="TextBox 4"/>
          <p:cNvSpPr txBox="1"/>
          <p:nvPr/>
        </p:nvSpPr>
        <p:spPr>
          <a:xfrm>
            <a:off x="3364568" y="5517087"/>
            <a:ext cx="3266648" cy="345821"/>
          </a:xfrm>
          <a:prstGeom prst="rect">
            <a:avLst/>
          </a:prstGeom>
          <a:noFill/>
        </p:spPr>
        <p:txBody>
          <a:bodyPr wrap="square" rtlCol="0">
            <a:spAutoFit/>
          </a:bodyPr>
          <a:lstStyle/>
          <a:p>
            <a:pPr>
              <a:lnSpc>
                <a:spcPts val="1940"/>
              </a:lnSpc>
            </a:pPr>
            <a:r>
              <a:rPr lang="en-US" sz="1800" b="1" dirty="0" smtClean="0">
                <a:solidFill>
                  <a:srgbClr val="000000"/>
                </a:solidFill>
                <a:ea typeface="ＭＳ Ｐゴシック" charset="0"/>
                <a:cs typeface="Arial" panose="020B0604020202020204" pitchFamily="34" charset="0"/>
              </a:rPr>
              <a:t>(b) A lizard, an </a:t>
            </a:r>
            <a:r>
              <a:rPr lang="en-US" sz="1800" b="1" dirty="0" err="1" smtClean="0">
                <a:solidFill>
                  <a:srgbClr val="000000"/>
                </a:solidFill>
                <a:ea typeface="ＭＳ Ｐゴシック" charset="0"/>
                <a:cs typeface="Arial" panose="020B0604020202020204" pitchFamily="34" charset="0"/>
              </a:rPr>
              <a:t>ectotherm</a:t>
            </a:r>
            <a:endParaRPr lang="en-US" sz="1800" b="1" dirty="0" smtClean="0">
              <a:solidFill>
                <a:srgbClr val="000000"/>
              </a:solidFill>
              <a:ea typeface="ＭＳ Ｐゴシック" charset="0"/>
              <a:cs typeface="Arial" panose="020B0604020202020204" pitchFamily="34" charset="0"/>
            </a:endParaRPr>
          </a:p>
        </p:txBody>
      </p:sp>
    </p:spTree>
    <p:extLst>
      <p:ext uri="{BB962C8B-B14F-4D97-AF65-F5344CB8AC3E}">
        <p14:creationId xmlns:p14="http://schemas.microsoft.com/office/powerpoint/2010/main" val="15369469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17_HumanThermoreg-U.jpg"/>
          <p:cNvPicPr>
            <a:picLocks noChangeAspect="1"/>
          </p:cNvPicPr>
          <p:nvPr/>
        </p:nvPicPr>
        <p:blipFill rotWithShape="1">
          <a:blip r:embed="rId3">
            <a:extLst>
              <a:ext uri="{28A0092B-C50C-407E-A947-70E740481C1C}">
                <a14:useLocalDpi xmlns:a14="http://schemas.microsoft.com/office/drawing/2010/main" val="0"/>
              </a:ext>
            </a:extLst>
          </a:blip>
          <a:srcRect b="2578"/>
          <a:stretch/>
        </p:blipFill>
        <p:spPr>
          <a:xfrm>
            <a:off x="838200" y="221824"/>
            <a:ext cx="7467600" cy="6413923"/>
          </a:xfrm>
          <a:prstGeom prst="rect">
            <a:avLst/>
          </a:prstGeom>
        </p:spPr>
      </p:pic>
      <p:sp>
        <p:nvSpPr>
          <p:cNvPr id="2" name="Title 1"/>
          <p:cNvSpPr>
            <a:spLocks noGrp="1"/>
          </p:cNvSpPr>
          <p:nvPr>
            <p:ph type="title"/>
          </p:nvPr>
        </p:nvSpPr>
        <p:spPr/>
        <p:txBody>
          <a:bodyPr/>
          <a:lstStyle/>
          <a:p>
            <a:r>
              <a:rPr lang="en-US" dirty="0" smtClean="0"/>
              <a:t>Figure 40.17</a:t>
            </a:r>
            <a:endParaRPr lang="en-US" dirty="0"/>
          </a:p>
        </p:txBody>
      </p:sp>
      <p:sp>
        <p:nvSpPr>
          <p:cNvPr id="8" name="TextBox 7"/>
          <p:cNvSpPr txBox="1"/>
          <p:nvPr/>
        </p:nvSpPr>
        <p:spPr>
          <a:xfrm>
            <a:off x="788956" y="181740"/>
            <a:ext cx="1939195" cy="1037891"/>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Thermostat in</a:t>
            </a:r>
          </a:p>
          <a:p>
            <a:pPr>
              <a:lnSpc>
                <a:spcPts val="1800"/>
              </a:lnSpc>
            </a:pPr>
            <a:r>
              <a:rPr lang="en-US" sz="1600" b="1" dirty="0">
                <a:solidFill>
                  <a:srgbClr val="000000"/>
                </a:solidFill>
                <a:ea typeface="ＭＳ Ｐゴシック" charset="0"/>
                <a:cs typeface="Arial" panose="020B0604020202020204" pitchFamily="34" charset="0"/>
              </a:rPr>
              <a:t>h</a:t>
            </a:r>
            <a:r>
              <a:rPr lang="en-US" sz="1600" b="1" dirty="0" smtClean="0">
                <a:solidFill>
                  <a:srgbClr val="000000"/>
                </a:solidFill>
                <a:ea typeface="ＭＳ Ｐゴシック" charset="0"/>
                <a:cs typeface="Arial" panose="020B0604020202020204" pitchFamily="34" charset="0"/>
              </a:rPr>
              <a:t>ypothalamus</a:t>
            </a:r>
          </a:p>
          <a:p>
            <a:pPr>
              <a:lnSpc>
                <a:spcPts val="1800"/>
              </a:lnSpc>
            </a:pPr>
            <a:r>
              <a:rPr lang="en-US" sz="1600" b="1" dirty="0">
                <a:solidFill>
                  <a:srgbClr val="000000"/>
                </a:solidFill>
                <a:ea typeface="ＭＳ Ｐゴシック" charset="0"/>
                <a:cs typeface="Arial" panose="020B0604020202020204" pitchFamily="34" charset="0"/>
              </a:rPr>
              <a:t>a</a:t>
            </a:r>
            <a:r>
              <a:rPr lang="en-US" sz="1600" b="1" dirty="0" smtClean="0">
                <a:solidFill>
                  <a:srgbClr val="000000"/>
                </a:solidFill>
                <a:ea typeface="ＭＳ Ｐゴシック" charset="0"/>
                <a:cs typeface="Arial" panose="020B0604020202020204" pitchFamily="34" charset="0"/>
              </a:rPr>
              <a:t>ctivates cooling</a:t>
            </a:r>
          </a:p>
          <a:p>
            <a:pPr>
              <a:lnSpc>
                <a:spcPts val="1800"/>
              </a:lnSpc>
            </a:pPr>
            <a:r>
              <a:rPr lang="en-US" sz="1600" b="1" dirty="0">
                <a:solidFill>
                  <a:srgbClr val="000000"/>
                </a:solidFill>
                <a:ea typeface="ＭＳ Ｐゴシック" charset="0"/>
                <a:cs typeface="Arial" panose="020B0604020202020204" pitchFamily="34" charset="0"/>
              </a:rPr>
              <a:t>m</a:t>
            </a:r>
            <a:r>
              <a:rPr lang="en-US" sz="1600" b="1" dirty="0" smtClean="0">
                <a:solidFill>
                  <a:srgbClr val="000000"/>
                </a:solidFill>
                <a:ea typeface="ＭＳ Ｐゴシック" charset="0"/>
                <a:cs typeface="Arial" panose="020B0604020202020204" pitchFamily="34" charset="0"/>
              </a:rPr>
              <a:t>echanisms.</a:t>
            </a:r>
          </a:p>
        </p:txBody>
      </p:sp>
      <p:sp>
        <p:nvSpPr>
          <p:cNvPr id="5" name="TextBox 4"/>
          <p:cNvSpPr txBox="1"/>
          <p:nvPr/>
        </p:nvSpPr>
        <p:spPr>
          <a:xfrm>
            <a:off x="5475729" y="221252"/>
            <a:ext cx="2445310" cy="556563"/>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Response: Blood</a:t>
            </a:r>
          </a:p>
          <a:p>
            <a:pPr>
              <a:lnSpc>
                <a:spcPts val="1800"/>
              </a:lnSpc>
            </a:pPr>
            <a:r>
              <a:rPr lang="en-US" sz="1600" b="1" dirty="0">
                <a:solidFill>
                  <a:srgbClr val="000000"/>
                </a:solidFill>
                <a:ea typeface="ＭＳ Ｐゴシック" charset="0"/>
                <a:cs typeface="Arial" panose="020B0604020202020204" pitchFamily="34" charset="0"/>
              </a:rPr>
              <a:t>v</a:t>
            </a:r>
            <a:r>
              <a:rPr lang="en-US" sz="1600" b="1" dirty="0" smtClean="0">
                <a:solidFill>
                  <a:srgbClr val="000000"/>
                </a:solidFill>
                <a:ea typeface="ＭＳ Ｐゴシック" charset="0"/>
                <a:cs typeface="Arial" panose="020B0604020202020204" pitchFamily="34" charset="0"/>
              </a:rPr>
              <a:t>essels in skin dilate.</a:t>
            </a:r>
          </a:p>
        </p:txBody>
      </p:sp>
      <p:sp>
        <p:nvSpPr>
          <p:cNvPr id="6" name="TextBox 5"/>
          <p:cNvSpPr txBox="1"/>
          <p:nvPr/>
        </p:nvSpPr>
        <p:spPr>
          <a:xfrm>
            <a:off x="5438100" y="2196806"/>
            <a:ext cx="2078420" cy="556563"/>
          </a:xfrm>
          <a:prstGeom prst="rect">
            <a:avLst/>
          </a:prstGeom>
          <a:noFill/>
        </p:spPr>
        <p:txBody>
          <a:bodyPr wrap="square" rtlCol="0">
            <a:spAutoFit/>
          </a:bodyPr>
          <a:lstStyle/>
          <a:p>
            <a:pPr algn="ctr">
              <a:lnSpc>
                <a:spcPts val="1800"/>
              </a:lnSpc>
            </a:pPr>
            <a:r>
              <a:rPr lang="en-US" sz="1600" b="1" dirty="0" smtClean="0">
                <a:solidFill>
                  <a:srgbClr val="000000"/>
                </a:solidFill>
                <a:ea typeface="ＭＳ Ｐゴシック" charset="0"/>
                <a:cs typeface="Arial" panose="020B0604020202020204" pitchFamily="34" charset="0"/>
              </a:rPr>
              <a:t>Body temperature</a:t>
            </a:r>
          </a:p>
          <a:p>
            <a:pPr algn="ctr">
              <a:lnSpc>
                <a:spcPts val="1800"/>
              </a:lnSpc>
            </a:pPr>
            <a:r>
              <a:rPr lang="en-US" sz="1600" b="1" dirty="0" smtClean="0">
                <a:solidFill>
                  <a:srgbClr val="000000"/>
                </a:solidFill>
                <a:ea typeface="ＭＳ Ｐゴシック" charset="0"/>
                <a:cs typeface="Arial" panose="020B0604020202020204" pitchFamily="34" charset="0"/>
              </a:rPr>
              <a:t>decreases.</a:t>
            </a:r>
          </a:p>
        </p:txBody>
      </p:sp>
      <p:sp>
        <p:nvSpPr>
          <p:cNvPr id="7" name="TextBox 6"/>
          <p:cNvSpPr txBox="1"/>
          <p:nvPr/>
        </p:nvSpPr>
        <p:spPr>
          <a:xfrm>
            <a:off x="5308278" y="4070762"/>
            <a:ext cx="2078420" cy="556563"/>
          </a:xfrm>
          <a:prstGeom prst="rect">
            <a:avLst/>
          </a:prstGeom>
          <a:noFill/>
        </p:spPr>
        <p:txBody>
          <a:bodyPr wrap="square" rtlCol="0">
            <a:spAutoFit/>
          </a:bodyPr>
          <a:lstStyle/>
          <a:p>
            <a:pPr algn="ctr">
              <a:lnSpc>
                <a:spcPts val="1800"/>
              </a:lnSpc>
            </a:pPr>
            <a:r>
              <a:rPr lang="en-US" sz="1600" b="1" dirty="0" smtClean="0">
                <a:solidFill>
                  <a:srgbClr val="FFFFFF"/>
                </a:solidFill>
                <a:ea typeface="ＭＳ Ｐゴシック" charset="0"/>
                <a:cs typeface="Arial" panose="020B0604020202020204" pitchFamily="34" charset="0"/>
              </a:rPr>
              <a:t>Body temperature</a:t>
            </a:r>
          </a:p>
          <a:p>
            <a:pPr algn="ctr">
              <a:lnSpc>
                <a:spcPts val="1800"/>
              </a:lnSpc>
            </a:pPr>
            <a:r>
              <a:rPr lang="en-US" sz="1600" b="1" dirty="0" smtClean="0">
                <a:solidFill>
                  <a:srgbClr val="FFFFFF"/>
                </a:solidFill>
                <a:ea typeface="ＭＳ Ｐゴシック" charset="0"/>
                <a:cs typeface="Arial" panose="020B0604020202020204" pitchFamily="34" charset="0"/>
              </a:rPr>
              <a:t>decreases.</a:t>
            </a:r>
          </a:p>
        </p:txBody>
      </p:sp>
      <p:sp>
        <p:nvSpPr>
          <p:cNvPr id="9" name="TextBox 8"/>
          <p:cNvSpPr txBox="1"/>
          <p:nvPr/>
        </p:nvSpPr>
        <p:spPr>
          <a:xfrm>
            <a:off x="1641270" y="2134718"/>
            <a:ext cx="2078420" cy="556563"/>
          </a:xfrm>
          <a:prstGeom prst="rect">
            <a:avLst/>
          </a:prstGeom>
          <a:noFill/>
        </p:spPr>
        <p:txBody>
          <a:bodyPr wrap="square" rtlCol="0">
            <a:spAutoFit/>
          </a:bodyPr>
          <a:lstStyle/>
          <a:p>
            <a:pPr algn="ctr">
              <a:lnSpc>
                <a:spcPts val="1800"/>
              </a:lnSpc>
            </a:pPr>
            <a:r>
              <a:rPr lang="en-US" sz="1600" b="1" dirty="0" smtClean="0">
                <a:solidFill>
                  <a:srgbClr val="FFFFFF"/>
                </a:solidFill>
                <a:ea typeface="ＭＳ Ｐゴシック" charset="0"/>
                <a:cs typeface="Arial" panose="020B0604020202020204" pitchFamily="34" charset="0"/>
              </a:rPr>
              <a:t>Body temperature</a:t>
            </a:r>
          </a:p>
          <a:p>
            <a:pPr algn="ctr">
              <a:lnSpc>
                <a:spcPts val="1800"/>
              </a:lnSpc>
            </a:pPr>
            <a:r>
              <a:rPr lang="en-US" sz="1600" b="1" dirty="0" smtClean="0">
                <a:solidFill>
                  <a:srgbClr val="FFFFFF"/>
                </a:solidFill>
                <a:ea typeface="ＭＳ Ｐゴシック" charset="0"/>
                <a:cs typeface="Arial" panose="020B0604020202020204" pitchFamily="34" charset="0"/>
              </a:rPr>
              <a:t>increases.</a:t>
            </a:r>
          </a:p>
        </p:txBody>
      </p:sp>
      <p:sp>
        <p:nvSpPr>
          <p:cNvPr id="10" name="TextBox 9"/>
          <p:cNvSpPr txBox="1"/>
          <p:nvPr/>
        </p:nvSpPr>
        <p:spPr>
          <a:xfrm>
            <a:off x="1464413" y="4130970"/>
            <a:ext cx="2078420" cy="556563"/>
          </a:xfrm>
          <a:prstGeom prst="rect">
            <a:avLst/>
          </a:prstGeom>
          <a:noFill/>
        </p:spPr>
        <p:txBody>
          <a:bodyPr wrap="square" rtlCol="0">
            <a:spAutoFit/>
          </a:bodyPr>
          <a:lstStyle/>
          <a:p>
            <a:pPr algn="ctr">
              <a:lnSpc>
                <a:spcPts val="1800"/>
              </a:lnSpc>
            </a:pPr>
            <a:r>
              <a:rPr lang="en-US" sz="1600" b="1" dirty="0" smtClean="0">
                <a:solidFill>
                  <a:srgbClr val="000000"/>
                </a:solidFill>
                <a:ea typeface="ＭＳ Ｐゴシック" charset="0"/>
                <a:cs typeface="Arial" panose="020B0604020202020204" pitchFamily="34" charset="0"/>
              </a:rPr>
              <a:t>Body temperature</a:t>
            </a:r>
          </a:p>
          <a:p>
            <a:pPr algn="ctr">
              <a:lnSpc>
                <a:spcPts val="1800"/>
              </a:lnSpc>
            </a:pPr>
            <a:r>
              <a:rPr lang="en-US" sz="1600" b="1" dirty="0" smtClean="0">
                <a:solidFill>
                  <a:srgbClr val="000000"/>
                </a:solidFill>
                <a:ea typeface="ＭＳ Ｐゴシック" charset="0"/>
                <a:cs typeface="Arial" panose="020B0604020202020204" pitchFamily="34" charset="0"/>
              </a:rPr>
              <a:t>increases.</a:t>
            </a:r>
          </a:p>
        </p:txBody>
      </p:sp>
      <p:sp>
        <p:nvSpPr>
          <p:cNvPr id="11" name="TextBox 10"/>
          <p:cNvSpPr txBox="1"/>
          <p:nvPr/>
        </p:nvSpPr>
        <p:spPr>
          <a:xfrm>
            <a:off x="3705260" y="1461147"/>
            <a:ext cx="1384150" cy="556563"/>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Response:</a:t>
            </a:r>
          </a:p>
          <a:p>
            <a:pPr>
              <a:lnSpc>
                <a:spcPts val="1800"/>
              </a:lnSpc>
            </a:pPr>
            <a:r>
              <a:rPr lang="en-US" sz="1600" b="1" dirty="0" smtClean="0">
                <a:solidFill>
                  <a:srgbClr val="000000"/>
                </a:solidFill>
                <a:ea typeface="ＭＳ Ｐゴシック" charset="0"/>
                <a:cs typeface="Arial" panose="020B0604020202020204" pitchFamily="34" charset="0"/>
              </a:rPr>
              <a:t>Sweat</a:t>
            </a:r>
          </a:p>
        </p:txBody>
      </p:sp>
      <p:sp>
        <p:nvSpPr>
          <p:cNvPr id="12" name="TextBox 11"/>
          <p:cNvSpPr txBox="1"/>
          <p:nvPr/>
        </p:nvSpPr>
        <p:spPr>
          <a:xfrm>
            <a:off x="3491239" y="2904007"/>
            <a:ext cx="2014445" cy="1018227"/>
          </a:xfrm>
          <a:prstGeom prst="rect">
            <a:avLst/>
          </a:prstGeom>
          <a:noFill/>
        </p:spPr>
        <p:txBody>
          <a:bodyPr wrap="square" rtlCol="0">
            <a:spAutoFit/>
          </a:bodyPr>
          <a:lstStyle/>
          <a:p>
            <a:pPr algn="ctr">
              <a:lnSpc>
                <a:spcPts val="1800"/>
              </a:lnSpc>
            </a:pPr>
            <a:r>
              <a:rPr lang="en-US" sz="1600" b="1" dirty="0" smtClean="0">
                <a:solidFill>
                  <a:srgbClr val="000000"/>
                </a:solidFill>
                <a:ea typeface="ＭＳ Ｐゴシック" charset="0"/>
                <a:cs typeface="Arial" panose="020B0604020202020204" pitchFamily="34" charset="0"/>
              </a:rPr>
              <a:t>NORMAL BODY</a:t>
            </a:r>
          </a:p>
          <a:p>
            <a:pPr algn="ctr">
              <a:lnSpc>
                <a:spcPts val="1800"/>
              </a:lnSpc>
            </a:pPr>
            <a:r>
              <a:rPr lang="en-US" sz="1600" b="1" dirty="0" smtClean="0">
                <a:solidFill>
                  <a:srgbClr val="000000"/>
                </a:solidFill>
                <a:ea typeface="ＭＳ Ｐゴシック" charset="0"/>
                <a:cs typeface="Arial" panose="020B0604020202020204" pitchFamily="34" charset="0"/>
              </a:rPr>
              <a:t>TEMPERATURE</a:t>
            </a:r>
          </a:p>
          <a:p>
            <a:pPr algn="ctr">
              <a:lnSpc>
                <a:spcPts val="1800"/>
              </a:lnSpc>
            </a:pPr>
            <a:r>
              <a:rPr lang="en-US" sz="1600" b="1" dirty="0" smtClean="0">
                <a:solidFill>
                  <a:srgbClr val="000000"/>
                </a:solidFill>
                <a:ea typeface="ＭＳ Ｐゴシック" charset="0"/>
                <a:cs typeface="Arial" panose="020B0604020202020204" pitchFamily="34" charset="0"/>
              </a:rPr>
              <a:t>(approximately</a:t>
            </a:r>
          </a:p>
          <a:p>
            <a:pPr algn="ctr">
              <a:lnSpc>
                <a:spcPts val="1800"/>
              </a:lnSpc>
            </a:pPr>
            <a:r>
              <a:rPr lang="en-US" sz="1600" b="1" dirty="0" smtClean="0">
                <a:solidFill>
                  <a:srgbClr val="000000"/>
                </a:solidFill>
                <a:ea typeface="ＭＳ Ｐゴシック" charset="0"/>
                <a:cs typeface="Arial" panose="020B0604020202020204" pitchFamily="34" charset="0"/>
              </a:rPr>
              <a:t>36–38</a:t>
            </a:r>
            <a:r>
              <a:rPr lang="en-US" sz="1600" b="1" dirty="0" smtClean="0">
                <a:solidFill>
                  <a:srgbClr val="000000"/>
                </a:solidFill>
                <a:ea typeface="ＭＳ Ｐゴシック" charset="0"/>
                <a:cs typeface="Arial" panose="020B0604020202020204" pitchFamily="34" charset="0"/>
                <a:sym typeface="Symbol"/>
              </a:rPr>
              <a:t></a:t>
            </a:r>
            <a:r>
              <a:rPr lang="en-US" sz="1600" b="1" dirty="0" smtClean="0">
                <a:solidFill>
                  <a:srgbClr val="000000"/>
                </a:solidFill>
                <a:ea typeface="ＭＳ Ｐゴシック" charset="0"/>
                <a:cs typeface="Arial" panose="020B0604020202020204" pitchFamily="34" charset="0"/>
              </a:rPr>
              <a:t>C)</a:t>
            </a:r>
          </a:p>
        </p:txBody>
      </p:sp>
      <p:sp>
        <p:nvSpPr>
          <p:cNvPr id="13" name="TextBox 12"/>
          <p:cNvSpPr txBox="1"/>
          <p:nvPr/>
        </p:nvSpPr>
        <p:spPr>
          <a:xfrm>
            <a:off x="2932677" y="4911314"/>
            <a:ext cx="2316658" cy="325730"/>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Response:</a:t>
            </a:r>
            <a:r>
              <a:rPr lang="en-US" sz="1600" b="1" dirty="0">
                <a:solidFill>
                  <a:srgbClr val="000000"/>
                </a:solidFill>
                <a:ea typeface="ＭＳ Ｐゴシック" charset="0"/>
                <a:cs typeface="Arial" panose="020B0604020202020204" pitchFamily="34" charset="0"/>
              </a:rPr>
              <a:t> </a:t>
            </a:r>
            <a:r>
              <a:rPr lang="en-US" sz="1600" b="1" dirty="0" smtClean="0">
                <a:solidFill>
                  <a:srgbClr val="000000"/>
                </a:solidFill>
                <a:ea typeface="ＭＳ Ｐゴシック" charset="0"/>
                <a:cs typeface="Arial" panose="020B0604020202020204" pitchFamily="34" charset="0"/>
              </a:rPr>
              <a:t>Shivering</a:t>
            </a:r>
          </a:p>
        </p:txBody>
      </p:sp>
      <p:sp>
        <p:nvSpPr>
          <p:cNvPr id="14" name="TextBox 13"/>
          <p:cNvSpPr txBox="1"/>
          <p:nvPr/>
        </p:nvSpPr>
        <p:spPr>
          <a:xfrm>
            <a:off x="788956" y="5473407"/>
            <a:ext cx="1939195" cy="787395"/>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Response: Blood</a:t>
            </a:r>
          </a:p>
          <a:p>
            <a:pPr>
              <a:lnSpc>
                <a:spcPts val="1800"/>
              </a:lnSpc>
            </a:pPr>
            <a:r>
              <a:rPr lang="en-US" sz="1600" b="1" dirty="0">
                <a:solidFill>
                  <a:srgbClr val="000000"/>
                </a:solidFill>
                <a:ea typeface="ＭＳ Ｐゴシック" charset="0"/>
                <a:cs typeface="Arial" panose="020B0604020202020204" pitchFamily="34" charset="0"/>
              </a:rPr>
              <a:t>v</a:t>
            </a:r>
            <a:r>
              <a:rPr lang="en-US" sz="1600" b="1" dirty="0" smtClean="0">
                <a:solidFill>
                  <a:srgbClr val="000000"/>
                </a:solidFill>
                <a:ea typeface="ＭＳ Ｐゴシック" charset="0"/>
                <a:cs typeface="Arial" panose="020B0604020202020204" pitchFamily="34" charset="0"/>
              </a:rPr>
              <a:t>essels in skin</a:t>
            </a:r>
          </a:p>
          <a:p>
            <a:pPr>
              <a:lnSpc>
                <a:spcPts val="1800"/>
              </a:lnSpc>
            </a:pPr>
            <a:r>
              <a:rPr lang="en-US" sz="1600" b="1" dirty="0">
                <a:solidFill>
                  <a:srgbClr val="000000"/>
                </a:solidFill>
                <a:ea typeface="ＭＳ Ｐゴシック" charset="0"/>
                <a:cs typeface="Arial" panose="020B0604020202020204" pitchFamily="34" charset="0"/>
              </a:rPr>
              <a:t>c</a:t>
            </a:r>
            <a:r>
              <a:rPr lang="en-US" sz="1600" b="1" dirty="0" smtClean="0">
                <a:solidFill>
                  <a:srgbClr val="000000"/>
                </a:solidFill>
                <a:ea typeface="ＭＳ Ｐゴシック" charset="0"/>
                <a:cs typeface="Arial" panose="020B0604020202020204" pitchFamily="34" charset="0"/>
              </a:rPr>
              <a:t>onstrict.</a:t>
            </a:r>
          </a:p>
        </p:txBody>
      </p:sp>
      <p:sp>
        <p:nvSpPr>
          <p:cNvPr id="16" name="TextBox 15"/>
          <p:cNvSpPr txBox="1"/>
          <p:nvPr/>
        </p:nvSpPr>
        <p:spPr>
          <a:xfrm>
            <a:off x="6419290" y="5589823"/>
            <a:ext cx="1939195" cy="1037891"/>
          </a:xfrm>
          <a:prstGeom prst="rect">
            <a:avLst/>
          </a:prstGeom>
          <a:noFill/>
        </p:spPr>
        <p:txBody>
          <a:bodyPr wrap="square" rtlCol="0">
            <a:spAutoFit/>
          </a:bodyPr>
          <a:lstStyle/>
          <a:p>
            <a:pPr>
              <a:lnSpc>
                <a:spcPts val="1800"/>
              </a:lnSpc>
            </a:pPr>
            <a:r>
              <a:rPr lang="en-US" sz="1600" b="1" dirty="0" smtClean="0">
                <a:solidFill>
                  <a:srgbClr val="000000"/>
                </a:solidFill>
                <a:ea typeface="ＭＳ Ｐゴシック" charset="0"/>
                <a:cs typeface="Arial" panose="020B0604020202020204" pitchFamily="34" charset="0"/>
              </a:rPr>
              <a:t>Thermostat in</a:t>
            </a:r>
          </a:p>
          <a:p>
            <a:pPr>
              <a:lnSpc>
                <a:spcPts val="1800"/>
              </a:lnSpc>
            </a:pPr>
            <a:r>
              <a:rPr lang="en-US" sz="1600" b="1" dirty="0">
                <a:solidFill>
                  <a:srgbClr val="000000"/>
                </a:solidFill>
                <a:ea typeface="ＭＳ Ｐゴシック" charset="0"/>
                <a:cs typeface="Arial" panose="020B0604020202020204" pitchFamily="34" charset="0"/>
              </a:rPr>
              <a:t>h</a:t>
            </a:r>
            <a:r>
              <a:rPr lang="en-US" sz="1600" b="1" dirty="0" smtClean="0">
                <a:solidFill>
                  <a:srgbClr val="000000"/>
                </a:solidFill>
                <a:ea typeface="ＭＳ Ｐゴシック" charset="0"/>
                <a:cs typeface="Arial" panose="020B0604020202020204" pitchFamily="34" charset="0"/>
              </a:rPr>
              <a:t>ypothalamus</a:t>
            </a:r>
          </a:p>
          <a:p>
            <a:pPr>
              <a:lnSpc>
                <a:spcPts val="1800"/>
              </a:lnSpc>
            </a:pPr>
            <a:r>
              <a:rPr lang="en-US" sz="1600" b="1" dirty="0">
                <a:solidFill>
                  <a:srgbClr val="000000"/>
                </a:solidFill>
                <a:ea typeface="ＭＳ Ｐゴシック" charset="0"/>
                <a:cs typeface="Arial" panose="020B0604020202020204" pitchFamily="34" charset="0"/>
              </a:rPr>
              <a:t>a</a:t>
            </a:r>
            <a:r>
              <a:rPr lang="en-US" sz="1600" b="1" dirty="0" smtClean="0">
                <a:solidFill>
                  <a:srgbClr val="000000"/>
                </a:solidFill>
                <a:ea typeface="ＭＳ Ｐゴシック" charset="0"/>
                <a:cs typeface="Arial" panose="020B0604020202020204" pitchFamily="34" charset="0"/>
              </a:rPr>
              <a:t>ctivates warming</a:t>
            </a:r>
          </a:p>
          <a:p>
            <a:pPr>
              <a:lnSpc>
                <a:spcPts val="1800"/>
              </a:lnSpc>
            </a:pPr>
            <a:r>
              <a:rPr lang="en-US" sz="1600" b="1" dirty="0">
                <a:solidFill>
                  <a:srgbClr val="000000"/>
                </a:solidFill>
                <a:ea typeface="ＭＳ Ｐゴシック" charset="0"/>
                <a:cs typeface="Arial" panose="020B0604020202020204" pitchFamily="34" charset="0"/>
              </a:rPr>
              <a:t>m</a:t>
            </a:r>
            <a:r>
              <a:rPr lang="en-US" sz="1600" b="1" dirty="0" smtClean="0">
                <a:solidFill>
                  <a:srgbClr val="000000"/>
                </a:solidFill>
                <a:ea typeface="ＭＳ Ｐゴシック" charset="0"/>
                <a:cs typeface="Arial" panose="020B0604020202020204" pitchFamily="34" charset="0"/>
              </a:rPr>
              <a:t>echanisms.</a:t>
            </a:r>
          </a:p>
        </p:txBody>
      </p:sp>
    </p:spTree>
    <p:extLst>
      <p:ext uri="{BB962C8B-B14F-4D97-AF65-F5344CB8AC3E}">
        <p14:creationId xmlns:p14="http://schemas.microsoft.com/office/powerpoint/2010/main" val="42061758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h875Hdh8VwvKKCl" descr="52EC6368-03DD-459C-8631-A25F900B3FE4.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874295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2NzzuwTiNOa8URo" descr="0785D995-0E42-48BB-B1B8-F92BFAB00533.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30567169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ChtEEKHvBV2x2DQ" descr="D130781D-1852-4629-BF6C-75888375D9B4.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258522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sz="3200" b="1" dirty="0">
                <a:solidFill>
                  <a:srgbClr val="FF0000"/>
                </a:solidFill>
              </a:rPr>
              <a:t>Concept 40.1: Animal form and function are correlated at all levels of </a:t>
            </a:r>
            <a:r>
              <a:rPr lang="en-US" sz="3200" b="1" dirty="0" smtClean="0">
                <a:solidFill>
                  <a:srgbClr val="FF0000"/>
                </a:solidFill>
              </a:rPr>
              <a:t>organization</a:t>
            </a:r>
          </a:p>
          <a:p>
            <a:r>
              <a:rPr lang="en-US" dirty="0"/>
              <a:t>Concept 40.2: Feedback control maintains the internal environment in many </a:t>
            </a:r>
            <a:r>
              <a:rPr lang="en-US" dirty="0" smtClean="0"/>
              <a:t>animals</a:t>
            </a:r>
          </a:p>
          <a:p>
            <a:r>
              <a:rPr lang="en-US" dirty="0"/>
              <a:t>Concept 40.3: Homeostatic processes for thermoregulation involve form, function, and </a:t>
            </a:r>
            <a:r>
              <a:rPr lang="en-US" dirty="0" smtClean="0"/>
              <a:t>behavior</a:t>
            </a:r>
          </a:p>
          <a:p>
            <a:r>
              <a:rPr lang="en-US" dirty="0"/>
              <a:t>Concept 40.4: Energy requirements are related to animal size, activity, and environment</a:t>
            </a:r>
            <a:endParaRPr lang="en-US" dirty="0" smtClean="0"/>
          </a:p>
          <a:p>
            <a:endParaRPr lang="en-US" dirty="0" smtClean="0"/>
          </a:p>
        </p:txBody>
      </p:sp>
    </p:spTree>
    <p:extLst>
      <p:ext uri="{BB962C8B-B14F-4D97-AF65-F5344CB8AC3E}">
        <p14:creationId xmlns:p14="http://schemas.microsoft.com/office/powerpoint/2010/main" val="15439049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strike="sngStrike" dirty="0"/>
              <a:t>Concept 40.1: Animal form and function are correlated at all levels of </a:t>
            </a:r>
            <a:r>
              <a:rPr lang="en-US" strike="sngStrike" dirty="0" smtClean="0"/>
              <a:t>organization</a:t>
            </a:r>
          </a:p>
          <a:p>
            <a:r>
              <a:rPr lang="en-US" strike="sngStrike" dirty="0"/>
              <a:t>Concept 40.2: Feedback control maintains the internal environment in many </a:t>
            </a:r>
            <a:r>
              <a:rPr lang="en-US" strike="sngStrike" dirty="0" smtClean="0"/>
              <a:t>animals</a:t>
            </a:r>
          </a:p>
          <a:p>
            <a:r>
              <a:rPr lang="en-US" strike="sngStrike" dirty="0"/>
              <a:t>Concept 40.3: Homeostatic processes for thermoregulation involve form, function, and </a:t>
            </a:r>
            <a:r>
              <a:rPr lang="en-US" strike="sngStrike" dirty="0" smtClean="0"/>
              <a:t>behavior</a:t>
            </a:r>
          </a:p>
          <a:p>
            <a:r>
              <a:rPr lang="en-US" sz="3200" b="1" dirty="0">
                <a:solidFill>
                  <a:srgbClr val="FF0000"/>
                </a:solidFill>
              </a:rPr>
              <a:t>Concept 40.4: Energy requirements are related to animal size, activity, and environment</a:t>
            </a:r>
            <a:endParaRPr lang="en-US" sz="3200" b="1" dirty="0" smtClean="0">
              <a:solidFill>
                <a:srgbClr val="FF0000"/>
              </a:solidFill>
            </a:endParaRPr>
          </a:p>
          <a:p>
            <a:endParaRPr lang="en-US" dirty="0" smtClean="0"/>
          </a:p>
        </p:txBody>
      </p:sp>
    </p:spTree>
    <p:extLst>
      <p:ext uri="{BB962C8B-B14F-4D97-AF65-F5344CB8AC3E}">
        <p14:creationId xmlns:p14="http://schemas.microsoft.com/office/powerpoint/2010/main" val="69528969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en-US" dirty="0" smtClean="0"/>
              <a:t>Concept 40.4: Energy requirements are related to animal size, activity, and environment</a:t>
            </a:r>
          </a:p>
        </p:txBody>
      </p:sp>
      <p:sp>
        <p:nvSpPr>
          <p:cNvPr id="146434" name="Rectangle 3"/>
          <p:cNvSpPr>
            <a:spLocks noGrp="1" noChangeArrowheads="1"/>
          </p:cNvSpPr>
          <p:nvPr>
            <p:ph idx="1"/>
          </p:nvPr>
        </p:nvSpPr>
        <p:spPr/>
        <p:txBody>
          <a:bodyPr/>
          <a:lstStyle/>
          <a:p>
            <a:r>
              <a:rPr lang="en-US" sz="2600" b="1" dirty="0" smtClean="0"/>
              <a:t>Bioenergetics</a:t>
            </a:r>
            <a:r>
              <a:rPr lang="en-US" sz="2600" dirty="0" smtClean="0"/>
              <a:t> is the overall flow and transformation of energy in an animal</a:t>
            </a:r>
          </a:p>
          <a:p>
            <a:pPr lvl="1"/>
            <a:r>
              <a:rPr lang="en-US" sz="2400" dirty="0"/>
              <a:t>D</a:t>
            </a:r>
            <a:r>
              <a:rPr lang="en-US" sz="2400" dirty="0" smtClean="0"/>
              <a:t>etermines how much food an animal needs + relates to an animal</a:t>
            </a:r>
            <a:r>
              <a:rPr lang="ja-JP" altLang="en-US" sz="2400" dirty="0" smtClean="0"/>
              <a:t>’</a:t>
            </a:r>
            <a:r>
              <a:rPr lang="en-US" altLang="ja-JP" sz="2400" dirty="0" smtClean="0"/>
              <a:t>s size, activity, and environment</a:t>
            </a:r>
          </a:p>
          <a:p>
            <a:r>
              <a:rPr lang="en-US" sz="2600" dirty="0"/>
              <a:t>Organisms can be classified by how they obtain chemical energy</a:t>
            </a:r>
          </a:p>
          <a:p>
            <a:pPr lvl="1"/>
            <a:r>
              <a:rPr lang="en-US" sz="2400" b="1" dirty="0"/>
              <a:t>Autotrophs</a:t>
            </a:r>
            <a:r>
              <a:rPr lang="en-US" sz="2400" dirty="0"/>
              <a:t>, such as plants, harness light energy to </a:t>
            </a:r>
            <a:r>
              <a:rPr lang="en-US" sz="2400" dirty="0" smtClean="0"/>
              <a:t>BUILD energy</a:t>
            </a:r>
            <a:r>
              <a:rPr lang="en-US" sz="2400" dirty="0"/>
              <a:t>-rich molecules</a:t>
            </a:r>
          </a:p>
          <a:p>
            <a:pPr lvl="1"/>
            <a:r>
              <a:rPr lang="en-US" sz="2400" b="1" dirty="0"/>
              <a:t>Heterotrophs</a:t>
            </a:r>
            <a:r>
              <a:rPr lang="en-US" sz="2400" dirty="0"/>
              <a:t>, such as animals, </a:t>
            </a:r>
            <a:r>
              <a:rPr lang="en-US" sz="2400" dirty="0" smtClean="0"/>
              <a:t>harvest (BREAK DOWN) food for its chemical energy</a:t>
            </a:r>
            <a:endParaRPr lang="en-US" sz="2400" dirty="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3"/>
          <p:cNvSpPr>
            <a:spLocks noGrp="1" noChangeArrowheads="1"/>
          </p:cNvSpPr>
          <p:nvPr>
            <p:ph idx="1"/>
          </p:nvPr>
        </p:nvSpPr>
        <p:spPr/>
        <p:txBody>
          <a:bodyPr/>
          <a:lstStyle/>
          <a:p>
            <a:r>
              <a:rPr lang="en-US" dirty="0" smtClean="0"/>
              <a:t>Energy-containing molecules from food are usually used to make ATP (</a:t>
            </a:r>
            <a:r>
              <a:rPr lang="en-US" dirty="0" smtClean="0"/>
              <a:t>via</a:t>
            </a:r>
            <a:r>
              <a:rPr lang="mr-IN" dirty="0" smtClean="0"/>
              <a:t>…</a:t>
            </a:r>
            <a:r>
              <a:rPr lang="en-US" dirty="0"/>
              <a:t>?</a:t>
            </a:r>
            <a:r>
              <a:rPr lang="en-US" dirty="0" smtClean="0"/>
              <a:t>)</a:t>
            </a:r>
            <a:r>
              <a:rPr lang="en-US" dirty="0" smtClean="0"/>
              <a:t>, which powers cellular work</a:t>
            </a:r>
          </a:p>
          <a:p>
            <a:r>
              <a:rPr lang="en-US" dirty="0" smtClean="0"/>
              <a:t>After the needs of staying alive are met, remaining food molecules can be used in </a:t>
            </a:r>
            <a:r>
              <a:rPr lang="en-US" b="1" dirty="0" smtClean="0"/>
              <a:t>biosynthesis</a:t>
            </a:r>
          </a:p>
          <a:p>
            <a:pPr lvl="1"/>
            <a:r>
              <a:rPr lang="en-US" dirty="0" smtClean="0"/>
              <a:t>Ex: body growth, repair, synthesis of storage material (e.g. fat), and production of gametes</a:t>
            </a:r>
          </a:p>
          <a:p>
            <a:pPr lvl="2"/>
            <a:r>
              <a:rPr lang="en-US" dirty="0" smtClean="0"/>
              <a:t>Happening in you RIGHT NOW!</a:t>
            </a:r>
          </a:p>
        </p:txBody>
      </p:sp>
      <p:sp>
        <p:nvSpPr>
          <p:cNvPr id="3" name="Rectangle 2"/>
          <p:cNvSpPr>
            <a:spLocks noGrp="1" noChangeArrowheads="1"/>
          </p:cNvSpPr>
          <p:nvPr>
            <p:ph type="title"/>
          </p:nvPr>
        </p:nvSpPr>
        <p:spPr>
          <a:xfrm>
            <a:off x="182563" y="298675"/>
            <a:ext cx="8775700" cy="822325"/>
          </a:xfrm>
        </p:spPr>
        <p:txBody>
          <a:bodyPr/>
          <a:lstStyle/>
          <a:p>
            <a:r>
              <a:rPr lang="en-US" dirty="0" smtClean="0"/>
              <a:t>Concept 40.4: Energy requirements are related to animal size, activity, and environment</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18AnimalBioenergetics-U.jpg"/>
          <p:cNvPicPr>
            <a:picLocks noChangeAspect="1"/>
          </p:cNvPicPr>
          <p:nvPr/>
        </p:nvPicPr>
        <p:blipFill rotWithShape="1">
          <a:blip r:embed="rId3">
            <a:extLst>
              <a:ext uri="{28A0092B-C50C-407E-A947-70E740481C1C}">
                <a14:useLocalDpi xmlns:a14="http://schemas.microsoft.com/office/drawing/2010/main" val="0"/>
              </a:ext>
            </a:extLst>
          </a:blip>
          <a:srcRect b="2546"/>
          <a:stretch/>
        </p:blipFill>
        <p:spPr>
          <a:xfrm>
            <a:off x="1844040" y="179495"/>
            <a:ext cx="5455920" cy="6416040"/>
          </a:xfrm>
          <a:prstGeom prst="rect">
            <a:avLst/>
          </a:prstGeom>
        </p:spPr>
      </p:pic>
      <p:sp>
        <p:nvSpPr>
          <p:cNvPr id="2" name="Title 1"/>
          <p:cNvSpPr>
            <a:spLocks noGrp="1"/>
          </p:cNvSpPr>
          <p:nvPr>
            <p:ph type="title"/>
          </p:nvPr>
        </p:nvSpPr>
        <p:spPr/>
        <p:txBody>
          <a:bodyPr/>
          <a:lstStyle/>
          <a:p>
            <a:r>
              <a:rPr lang="en-US" dirty="0" smtClean="0"/>
              <a:t>Figure 40.18</a:t>
            </a:r>
            <a:endParaRPr lang="en-US" dirty="0"/>
          </a:p>
        </p:txBody>
      </p:sp>
      <p:sp>
        <p:nvSpPr>
          <p:cNvPr id="8" name="TextBox 7"/>
          <p:cNvSpPr txBox="1"/>
          <p:nvPr/>
        </p:nvSpPr>
        <p:spPr>
          <a:xfrm>
            <a:off x="2846912" y="341080"/>
            <a:ext cx="1825627"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Organic molecules</a:t>
            </a:r>
          </a:p>
          <a:p>
            <a:pPr algn="ctr">
              <a:lnSpc>
                <a:spcPts val="1640"/>
              </a:lnSpc>
            </a:pPr>
            <a:r>
              <a:rPr lang="en-US" sz="1400" b="1" dirty="0">
                <a:solidFill>
                  <a:srgbClr val="000000"/>
                </a:solidFill>
                <a:ea typeface="ＭＳ Ｐゴシック" charset="0"/>
                <a:cs typeface="Arial" panose="020B0604020202020204" pitchFamily="34" charset="0"/>
              </a:rPr>
              <a:t>i</a:t>
            </a:r>
            <a:r>
              <a:rPr lang="en-US" sz="1400" b="1" dirty="0" smtClean="0">
                <a:solidFill>
                  <a:srgbClr val="000000"/>
                </a:solidFill>
                <a:ea typeface="ＭＳ Ｐゴシック" charset="0"/>
                <a:cs typeface="Arial" panose="020B0604020202020204" pitchFamily="34" charset="0"/>
              </a:rPr>
              <a:t>n food</a:t>
            </a:r>
          </a:p>
        </p:txBody>
      </p:sp>
      <p:sp>
        <p:nvSpPr>
          <p:cNvPr id="5" name="TextBox 4"/>
          <p:cNvSpPr txBox="1"/>
          <p:nvPr/>
        </p:nvSpPr>
        <p:spPr>
          <a:xfrm>
            <a:off x="5962644" y="1451271"/>
            <a:ext cx="657229" cy="303502"/>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Heat</a:t>
            </a:r>
          </a:p>
        </p:txBody>
      </p:sp>
      <p:sp>
        <p:nvSpPr>
          <p:cNvPr id="6" name="TextBox 5"/>
          <p:cNvSpPr txBox="1"/>
          <p:nvPr/>
        </p:nvSpPr>
        <p:spPr>
          <a:xfrm>
            <a:off x="5929835" y="1767712"/>
            <a:ext cx="1203331" cy="513816"/>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Energy lost</a:t>
            </a:r>
          </a:p>
          <a:p>
            <a:pPr>
              <a:lnSpc>
                <a:spcPts val="1640"/>
              </a:lnSpc>
            </a:pPr>
            <a:r>
              <a:rPr lang="en-US" sz="1400" b="1" dirty="0">
                <a:solidFill>
                  <a:srgbClr val="000000"/>
                </a:solidFill>
                <a:ea typeface="ＭＳ Ｐゴシック" charset="0"/>
                <a:cs typeface="Arial" panose="020B0604020202020204" pitchFamily="34" charset="0"/>
              </a:rPr>
              <a:t>i</a:t>
            </a:r>
            <a:r>
              <a:rPr lang="en-US" sz="1400" b="1" dirty="0" smtClean="0">
                <a:solidFill>
                  <a:srgbClr val="000000"/>
                </a:solidFill>
                <a:ea typeface="ＭＳ Ｐゴシック" charset="0"/>
                <a:cs typeface="Arial" panose="020B0604020202020204" pitchFamily="34" charset="0"/>
              </a:rPr>
              <a:t>n feces</a:t>
            </a:r>
          </a:p>
        </p:txBody>
      </p:sp>
      <p:sp>
        <p:nvSpPr>
          <p:cNvPr id="7" name="TextBox 6"/>
          <p:cNvSpPr txBox="1"/>
          <p:nvPr/>
        </p:nvSpPr>
        <p:spPr>
          <a:xfrm>
            <a:off x="5935126" y="2487084"/>
            <a:ext cx="1462623" cy="724130"/>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Energy lost in</a:t>
            </a:r>
          </a:p>
          <a:p>
            <a:pPr>
              <a:lnSpc>
                <a:spcPts val="1640"/>
              </a:lnSpc>
            </a:pPr>
            <a:r>
              <a:rPr lang="en-US" sz="1400" b="1" dirty="0">
                <a:solidFill>
                  <a:srgbClr val="000000"/>
                </a:solidFill>
                <a:ea typeface="ＭＳ Ｐゴシック" charset="0"/>
                <a:cs typeface="Arial" panose="020B0604020202020204" pitchFamily="34" charset="0"/>
              </a:rPr>
              <a:t>n</a:t>
            </a:r>
            <a:r>
              <a:rPr lang="en-US" sz="1400" b="1" dirty="0" smtClean="0">
                <a:solidFill>
                  <a:srgbClr val="000000"/>
                </a:solidFill>
                <a:ea typeface="ＭＳ Ｐゴシック" charset="0"/>
                <a:cs typeface="Arial" panose="020B0604020202020204" pitchFamily="34" charset="0"/>
              </a:rPr>
              <a:t>itrogenous</a:t>
            </a:r>
          </a:p>
          <a:p>
            <a:pPr>
              <a:lnSpc>
                <a:spcPts val="1640"/>
              </a:lnSpc>
            </a:pPr>
            <a:r>
              <a:rPr lang="en-US" sz="1400" b="1" dirty="0" smtClean="0">
                <a:solidFill>
                  <a:srgbClr val="000000"/>
                </a:solidFill>
                <a:ea typeface="ＭＳ Ｐゴシック" charset="0"/>
                <a:cs typeface="Arial" panose="020B0604020202020204" pitchFamily="34" charset="0"/>
              </a:rPr>
              <a:t>waste</a:t>
            </a:r>
          </a:p>
        </p:txBody>
      </p:sp>
      <p:sp>
        <p:nvSpPr>
          <p:cNvPr id="9" name="TextBox 8"/>
          <p:cNvSpPr txBox="1"/>
          <p:nvPr/>
        </p:nvSpPr>
        <p:spPr>
          <a:xfrm>
            <a:off x="3010955" y="1326093"/>
            <a:ext cx="1502838"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Digestion and</a:t>
            </a:r>
          </a:p>
          <a:p>
            <a:pPr algn="ctr">
              <a:lnSpc>
                <a:spcPts val="1640"/>
              </a:lnSpc>
            </a:pPr>
            <a:r>
              <a:rPr lang="en-US" sz="1400" b="1" dirty="0" smtClean="0">
                <a:solidFill>
                  <a:srgbClr val="000000"/>
                </a:solidFill>
                <a:ea typeface="ＭＳ Ｐゴシック" charset="0"/>
                <a:cs typeface="Arial" panose="020B0604020202020204" pitchFamily="34" charset="0"/>
              </a:rPr>
              <a:t>absorption</a:t>
            </a:r>
          </a:p>
        </p:txBody>
      </p:sp>
      <p:sp>
        <p:nvSpPr>
          <p:cNvPr id="10" name="TextBox 9"/>
          <p:cNvSpPr txBox="1"/>
          <p:nvPr/>
        </p:nvSpPr>
        <p:spPr>
          <a:xfrm>
            <a:off x="5962644" y="3481919"/>
            <a:ext cx="657229" cy="303502"/>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Heat</a:t>
            </a:r>
          </a:p>
        </p:txBody>
      </p:sp>
      <p:sp>
        <p:nvSpPr>
          <p:cNvPr id="11" name="TextBox 10"/>
          <p:cNvSpPr txBox="1"/>
          <p:nvPr/>
        </p:nvSpPr>
        <p:spPr>
          <a:xfrm>
            <a:off x="2788710" y="2302934"/>
            <a:ext cx="1942042"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Nutrient molecules</a:t>
            </a:r>
          </a:p>
          <a:p>
            <a:pPr algn="ctr">
              <a:lnSpc>
                <a:spcPts val="1640"/>
              </a:lnSpc>
            </a:pPr>
            <a:r>
              <a:rPr lang="en-US" sz="1400" b="1" dirty="0">
                <a:solidFill>
                  <a:srgbClr val="000000"/>
                </a:solidFill>
                <a:ea typeface="ＭＳ Ｐゴシック" charset="0"/>
                <a:cs typeface="Arial" panose="020B0604020202020204" pitchFamily="34" charset="0"/>
              </a:rPr>
              <a:t>i</a:t>
            </a:r>
            <a:r>
              <a:rPr lang="en-US" sz="1400" b="1" dirty="0" smtClean="0">
                <a:solidFill>
                  <a:srgbClr val="000000"/>
                </a:solidFill>
                <a:ea typeface="ＭＳ Ｐゴシック" charset="0"/>
                <a:cs typeface="Arial" panose="020B0604020202020204" pitchFamily="34" charset="0"/>
              </a:rPr>
              <a:t>n </a:t>
            </a:r>
            <a:r>
              <a:rPr lang="en-US" sz="1400" b="1" dirty="0">
                <a:solidFill>
                  <a:srgbClr val="000000"/>
                </a:solidFill>
                <a:ea typeface="ＭＳ Ｐゴシック" charset="0"/>
                <a:cs typeface="Arial" panose="020B0604020202020204" pitchFamily="34" charset="0"/>
              </a:rPr>
              <a:t>b</a:t>
            </a:r>
            <a:r>
              <a:rPr lang="en-US" sz="1400" b="1" dirty="0" smtClean="0">
                <a:solidFill>
                  <a:srgbClr val="000000"/>
                </a:solidFill>
                <a:ea typeface="ＭＳ Ｐゴシック" charset="0"/>
                <a:cs typeface="Arial" panose="020B0604020202020204" pitchFamily="34" charset="0"/>
              </a:rPr>
              <a:t>ody cells</a:t>
            </a:r>
          </a:p>
        </p:txBody>
      </p:sp>
      <p:sp>
        <p:nvSpPr>
          <p:cNvPr id="12" name="TextBox 11"/>
          <p:cNvSpPr txBox="1"/>
          <p:nvPr/>
        </p:nvSpPr>
        <p:spPr>
          <a:xfrm>
            <a:off x="4101040" y="3373969"/>
            <a:ext cx="1185337"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Cellular</a:t>
            </a:r>
          </a:p>
          <a:p>
            <a:pPr algn="ctr">
              <a:lnSpc>
                <a:spcPts val="1640"/>
              </a:lnSpc>
            </a:pPr>
            <a:r>
              <a:rPr lang="en-US" sz="1400" b="1" dirty="0" smtClean="0">
                <a:solidFill>
                  <a:srgbClr val="000000"/>
                </a:solidFill>
                <a:ea typeface="ＭＳ Ｐゴシック" charset="0"/>
                <a:cs typeface="Arial" panose="020B0604020202020204" pitchFamily="34" charset="0"/>
              </a:rPr>
              <a:t>respiration</a:t>
            </a:r>
          </a:p>
        </p:txBody>
      </p:sp>
      <p:sp>
        <p:nvSpPr>
          <p:cNvPr id="13" name="TextBox 12"/>
          <p:cNvSpPr txBox="1"/>
          <p:nvPr/>
        </p:nvSpPr>
        <p:spPr>
          <a:xfrm>
            <a:off x="2338915" y="3463927"/>
            <a:ext cx="1185337" cy="513816"/>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Carbon</a:t>
            </a:r>
          </a:p>
          <a:p>
            <a:pPr>
              <a:lnSpc>
                <a:spcPts val="1640"/>
              </a:lnSpc>
            </a:pPr>
            <a:r>
              <a:rPr lang="en-US" sz="1400" b="1" dirty="0" smtClean="0">
                <a:solidFill>
                  <a:srgbClr val="000000"/>
                </a:solidFill>
                <a:ea typeface="ＭＳ Ｐゴシック" charset="0"/>
                <a:cs typeface="Arial" panose="020B0604020202020204" pitchFamily="34" charset="0"/>
              </a:rPr>
              <a:t>skeletons</a:t>
            </a:r>
          </a:p>
        </p:txBody>
      </p:sp>
      <p:sp>
        <p:nvSpPr>
          <p:cNvPr id="14" name="TextBox 13"/>
          <p:cNvSpPr txBox="1"/>
          <p:nvPr/>
        </p:nvSpPr>
        <p:spPr>
          <a:xfrm>
            <a:off x="1973788" y="617009"/>
            <a:ext cx="1497544" cy="513816"/>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External</a:t>
            </a:r>
          </a:p>
          <a:p>
            <a:pPr>
              <a:lnSpc>
                <a:spcPts val="1640"/>
              </a:lnSpc>
            </a:pPr>
            <a:r>
              <a:rPr lang="en-US" sz="1400" b="1" dirty="0" smtClean="0">
                <a:solidFill>
                  <a:srgbClr val="000000"/>
                </a:solidFill>
                <a:ea typeface="ＭＳ Ｐゴシック" charset="0"/>
                <a:cs typeface="Arial" panose="020B0604020202020204" pitchFamily="34" charset="0"/>
              </a:rPr>
              <a:t>environment</a:t>
            </a:r>
          </a:p>
        </p:txBody>
      </p:sp>
      <p:sp>
        <p:nvSpPr>
          <p:cNvPr id="15" name="TextBox 14"/>
          <p:cNvSpPr txBox="1"/>
          <p:nvPr/>
        </p:nvSpPr>
        <p:spPr>
          <a:xfrm>
            <a:off x="2116660" y="1166287"/>
            <a:ext cx="883712" cy="513816"/>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Animal</a:t>
            </a:r>
          </a:p>
          <a:p>
            <a:pPr>
              <a:lnSpc>
                <a:spcPts val="1640"/>
              </a:lnSpc>
            </a:pPr>
            <a:r>
              <a:rPr lang="en-US" sz="1400" b="1" dirty="0" smtClean="0">
                <a:solidFill>
                  <a:srgbClr val="000000"/>
                </a:solidFill>
                <a:ea typeface="ＭＳ Ｐゴシック" charset="0"/>
                <a:cs typeface="Arial" panose="020B0604020202020204" pitchFamily="34" charset="0"/>
              </a:rPr>
              <a:t>body</a:t>
            </a:r>
          </a:p>
        </p:txBody>
      </p:sp>
      <p:sp>
        <p:nvSpPr>
          <p:cNvPr id="16" name="TextBox 15"/>
          <p:cNvSpPr txBox="1"/>
          <p:nvPr/>
        </p:nvSpPr>
        <p:spPr>
          <a:xfrm>
            <a:off x="5962644" y="5507567"/>
            <a:ext cx="657229" cy="303502"/>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Heat</a:t>
            </a:r>
          </a:p>
        </p:txBody>
      </p:sp>
      <p:sp>
        <p:nvSpPr>
          <p:cNvPr id="17" name="TextBox 16"/>
          <p:cNvSpPr txBox="1"/>
          <p:nvPr/>
        </p:nvSpPr>
        <p:spPr>
          <a:xfrm>
            <a:off x="4180416" y="5428194"/>
            <a:ext cx="920752"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Cellular</a:t>
            </a:r>
          </a:p>
          <a:p>
            <a:pPr algn="ctr">
              <a:lnSpc>
                <a:spcPts val="1640"/>
              </a:lnSpc>
            </a:pPr>
            <a:r>
              <a:rPr lang="en-US" sz="1400" b="1" dirty="0" smtClean="0">
                <a:solidFill>
                  <a:srgbClr val="000000"/>
                </a:solidFill>
                <a:ea typeface="ＭＳ Ｐゴシック" charset="0"/>
                <a:cs typeface="Arial" panose="020B0604020202020204" pitchFamily="34" charset="0"/>
              </a:rPr>
              <a:t>work</a:t>
            </a:r>
          </a:p>
        </p:txBody>
      </p:sp>
      <p:sp>
        <p:nvSpPr>
          <p:cNvPr id="18" name="TextBox 17"/>
          <p:cNvSpPr txBox="1"/>
          <p:nvPr/>
        </p:nvSpPr>
        <p:spPr>
          <a:xfrm>
            <a:off x="2529415" y="4840818"/>
            <a:ext cx="1000126" cy="513816"/>
          </a:xfrm>
          <a:prstGeom prst="rect">
            <a:avLst/>
          </a:prstGeom>
          <a:noFill/>
        </p:spPr>
        <p:txBody>
          <a:bodyPr wrap="square" rtlCol="0">
            <a:spAutoFit/>
          </a:bodyPr>
          <a:lstStyle/>
          <a:p>
            <a:pPr algn="ctr">
              <a:lnSpc>
                <a:spcPts val="1640"/>
              </a:lnSpc>
            </a:pPr>
            <a:r>
              <a:rPr lang="en-US" sz="1400" b="1" dirty="0" smtClean="0">
                <a:solidFill>
                  <a:srgbClr val="000000"/>
                </a:solidFill>
                <a:ea typeface="ＭＳ Ｐゴシック" charset="0"/>
                <a:cs typeface="Arial" panose="020B0604020202020204" pitchFamily="34" charset="0"/>
              </a:rPr>
              <a:t>Bio-</a:t>
            </a:r>
          </a:p>
          <a:p>
            <a:pPr algn="ctr">
              <a:lnSpc>
                <a:spcPts val="1640"/>
              </a:lnSpc>
            </a:pPr>
            <a:r>
              <a:rPr lang="en-US" sz="1400" b="1" dirty="0" smtClean="0">
                <a:solidFill>
                  <a:srgbClr val="000000"/>
                </a:solidFill>
                <a:ea typeface="ＭＳ Ｐゴシック" charset="0"/>
                <a:cs typeface="Arial" panose="020B0604020202020204" pitchFamily="34" charset="0"/>
              </a:rPr>
              <a:t>synthesis</a:t>
            </a:r>
          </a:p>
        </p:txBody>
      </p:sp>
      <p:sp>
        <p:nvSpPr>
          <p:cNvPr id="19" name="TextBox 18"/>
          <p:cNvSpPr txBox="1"/>
          <p:nvPr/>
        </p:nvSpPr>
        <p:spPr>
          <a:xfrm>
            <a:off x="4247084" y="4433360"/>
            <a:ext cx="578915" cy="303502"/>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ATP</a:t>
            </a:r>
          </a:p>
        </p:txBody>
      </p:sp>
      <p:sp>
        <p:nvSpPr>
          <p:cNvPr id="20" name="TextBox 19"/>
          <p:cNvSpPr txBox="1"/>
          <p:nvPr/>
        </p:nvSpPr>
        <p:spPr>
          <a:xfrm>
            <a:off x="2869489" y="6207480"/>
            <a:ext cx="657229" cy="303502"/>
          </a:xfrm>
          <a:prstGeom prst="rect">
            <a:avLst/>
          </a:prstGeom>
          <a:noFill/>
        </p:spPr>
        <p:txBody>
          <a:bodyPr wrap="square" rtlCol="0">
            <a:spAutoFit/>
          </a:bodyPr>
          <a:lstStyle/>
          <a:p>
            <a:pPr>
              <a:lnSpc>
                <a:spcPts val="1640"/>
              </a:lnSpc>
            </a:pPr>
            <a:r>
              <a:rPr lang="en-US" sz="1400" b="1" dirty="0" smtClean="0">
                <a:solidFill>
                  <a:srgbClr val="000000"/>
                </a:solidFill>
                <a:ea typeface="ＭＳ Ｐゴシック" charset="0"/>
                <a:cs typeface="Arial" panose="020B0604020202020204" pitchFamily="34" charset="0"/>
              </a:rPr>
              <a:t>Heat</a:t>
            </a:r>
          </a:p>
        </p:txBody>
      </p:sp>
    </p:spTree>
    <p:extLst>
      <p:ext uri="{BB962C8B-B14F-4D97-AF65-F5344CB8AC3E}">
        <p14:creationId xmlns:p14="http://schemas.microsoft.com/office/powerpoint/2010/main" val="410639622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Grp="1" noChangeArrowheads="1"/>
          </p:cNvSpPr>
          <p:nvPr>
            <p:ph type="title"/>
          </p:nvPr>
        </p:nvSpPr>
        <p:spPr/>
        <p:txBody>
          <a:bodyPr/>
          <a:lstStyle/>
          <a:p>
            <a:r>
              <a:rPr lang="en-US" dirty="0"/>
              <a:t>Concept 40.4: Energy requirements are related to animal size, activity, and environment</a:t>
            </a:r>
            <a:endParaRPr lang="en-US" dirty="0" smtClean="0"/>
          </a:p>
        </p:txBody>
      </p:sp>
      <p:sp>
        <p:nvSpPr>
          <p:cNvPr id="171010" name="Rectangle 3"/>
          <p:cNvSpPr>
            <a:spLocks noGrp="1" noChangeArrowheads="1"/>
          </p:cNvSpPr>
          <p:nvPr>
            <p:ph idx="1"/>
          </p:nvPr>
        </p:nvSpPr>
        <p:spPr/>
        <p:txBody>
          <a:bodyPr/>
          <a:lstStyle/>
          <a:p>
            <a:pPr eaLnBrk="1" hangingPunct="1"/>
            <a:r>
              <a:rPr lang="en-US" sz="2800" b="1" dirty="0" smtClean="0"/>
              <a:t>Torpor</a:t>
            </a:r>
            <a:r>
              <a:rPr lang="en-US" sz="2800" dirty="0" smtClean="0"/>
              <a:t> is a physiological state in which activity is low and metabolism decreases </a:t>
            </a:r>
          </a:p>
          <a:p>
            <a:pPr lvl="1"/>
            <a:r>
              <a:rPr lang="en-US" sz="2600" b="1" dirty="0" smtClean="0"/>
              <a:t>Hibernation </a:t>
            </a:r>
            <a:r>
              <a:rPr lang="en-US" sz="2600" dirty="0" smtClean="0"/>
              <a:t>is long-term torpor that is an adaptation to winter cold and food </a:t>
            </a:r>
            <a:r>
              <a:rPr lang="en-US" sz="2600" dirty="0" smtClean="0"/>
              <a:t>scarcity</a:t>
            </a:r>
          </a:p>
          <a:p>
            <a:pPr marL="347472" lvl="1" indent="-347472"/>
            <a:r>
              <a:rPr lang="en-US" sz="2800" dirty="0"/>
              <a:t>Torpor enables animals to save energy while avoiding difficult and dangerous conditions</a:t>
            </a:r>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_UN02Hibernation-U.jpg"/>
          <p:cNvPicPr>
            <a:picLocks noChangeAspect="1"/>
          </p:cNvPicPr>
          <p:nvPr/>
        </p:nvPicPr>
        <p:blipFill rotWithShape="1">
          <a:blip r:embed="rId3">
            <a:extLst>
              <a:ext uri="{28A0092B-C50C-407E-A947-70E740481C1C}">
                <a14:useLocalDpi xmlns:a14="http://schemas.microsoft.com/office/drawing/2010/main" val="0"/>
              </a:ext>
            </a:extLst>
          </a:blip>
          <a:srcRect b="4943"/>
          <a:stretch/>
        </p:blipFill>
        <p:spPr>
          <a:xfrm>
            <a:off x="2929128" y="1566672"/>
            <a:ext cx="3285744" cy="3540542"/>
          </a:xfrm>
          <a:prstGeom prst="rect">
            <a:avLst/>
          </a:prstGeom>
        </p:spPr>
      </p:pic>
      <p:sp>
        <p:nvSpPr>
          <p:cNvPr id="2" name="Title 1"/>
          <p:cNvSpPr>
            <a:spLocks noGrp="1"/>
          </p:cNvSpPr>
          <p:nvPr>
            <p:ph type="title"/>
          </p:nvPr>
        </p:nvSpPr>
        <p:spPr>
          <a:xfrm>
            <a:off x="0" y="0"/>
            <a:ext cx="1977571" cy="343551"/>
          </a:xfrm>
        </p:spPr>
        <p:txBody>
          <a:bodyPr/>
          <a:lstStyle/>
          <a:p>
            <a:r>
              <a:rPr lang="en-US" dirty="0" smtClean="0"/>
              <a:t>Figure 40.UN02</a:t>
            </a:r>
            <a:endParaRPr lang="en-US" dirty="0"/>
          </a:p>
        </p:txBody>
      </p:sp>
      <p:sp>
        <p:nvSpPr>
          <p:cNvPr id="12" name="TextBox 11"/>
          <p:cNvSpPr txBox="1"/>
          <p:nvPr/>
        </p:nvSpPr>
        <p:spPr>
          <a:xfrm>
            <a:off x="2880094" y="4508577"/>
            <a:ext cx="3288479" cy="646331"/>
          </a:xfrm>
          <a:prstGeom prst="rect">
            <a:avLst/>
          </a:prstGeom>
          <a:noFill/>
        </p:spPr>
        <p:txBody>
          <a:bodyPr wrap="square" rtlCol="0">
            <a:spAutoFit/>
          </a:bodyPr>
          <a:lstStyle/>
          <a:p>
            <a:r>
              <a:rPr lang="en-US" sz="1800" b="1" dirty="0" smtClean="0">
                <a:solidFill>
                  <a:srgbClr val="000000"/>
                </a:solidFill>
                <a:ea typeface="ＭＳ Ｐゴシック" charset="0"/>
                <a:cs typeface="Arial" panose="020B0604020202020204" pitchFamily="34" charset="0"/>
              </a:rPr>
              <a:t>Hibernating dormouse</a:t>
            </a:r>
          </a:p>
          <a:p>
            <a:r>
              <a:rPr lang="en-US" sz="1800" b="1" dirty="0" smtClean="0">
                <a:solidFill>
                  <a:srgbClr val="000000"/>
                </a:solidFill>
                <a:ea typeface="ＭＳ Ｐゴシック" charset="0"/>
                <a:cs typeface="Arial" panose="020B0604020202020204" pitchFamily="34" charset="0"/>
              </a:rPr>
              <a:t>(</a:t>
            </a:r>
            <a:r>
              <a:rPr lang="en-US" sz="1800" b="1" i="1" dirty="0" err="1" smtClean="0">
                <a:solidFill>
                  <a:srgbClr val="000000"/>
                </a:solidFill>
                <a:ea typeface="ＭＳ Ｐゴシック" charset="0"/>
                <a:cs typeface="Arial" panose="020B0604020202020204" pitchFamily="34" charset="0"/>
              </a:rPr>
              <a:t>Muscardinus</a:t>
            </a:r>
            <a:r>
              <a:rPr lang="en-US" sz="1800" b="1" i="1" dirty="0" smtClean="0">
                <a:solidFill>
                  <a:srgbClr val="000000"/>
                </a:solidFill>
                <a:ea typeface="ＭＳ Ｐゴシック" charset="0"/>
                <a:cs typeface="Arial" panose="020B0604020202020204" pitchFamily="34" charset="0"/>
              </a:rPr>
              <a:t> </a:t>
            </a:r>
            <a:r>
              <a:rPr lang="en-US" sz="1800" b="1" i="1" dirty="0" err="1" smtClean="0">
                <a:solidFill>
                  <a:srgbClr val="000000"/>
                </a:solidFill>
                <a:ea typeface="ＭＳ Ｐゴシック" charset="0"/>
                <a:cs typeface="Arial" panose="020B0604020202020204" pitchFamily="34" charset="0"/>
              </a:rPr>
              <a:t>avellanarius</a:t>
            </a:r>
            <a:r>
              <a:rPr lang="en-US" sz="1800" b="1" dirty="0" smtClean="0">
                <a:solidFill>
                  <a:srgbClr val="000000"/>
                </a:solidFill>
                <a:ea typeface="ＭＳ Ｐゴシック" charset="0"/>
                <a:cs typeface="Arial" panose="020B0604020202020204" pitchFamily="34" charset="0"/>
              </a:rPr>
              <a:t>)</a:t>
            </a:r>
          </a:p>
        </p:txBody>
      </p:sp>
    </p:spTree>
    <p:extLst>
      <p:ext uri="{BB962C8B-B14F-4D97-AF65-F5344CB8AC3E}">
        <p14:creationId xmlns:p14="http://schemas.microsoft.com/office/powerpoint/2010/main" val="33636259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JFgyJHXo8bB3YzH" descr="87F71653-5D86-4E5B-9DB5-37DD88CDEDDD.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992202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Overview</a:t>
            </a:r>
          </a:p>
        </p:txBody>
      </p:sp>
      <p:sp>
        <p:nvSpPr>
          <p:cNvPr id="19458" name="Rectangle 3"/>
          <p:cNvSpPr>
            <a:spLocks noGrp="1" noChangeArrowheads="1"/>
          </p:cNvSpPr>
          <p:nvPr>
            <p:ph idx="1"/>
          </p:nvPr>
        </p:nvSpPr>
        <p:spPr>
          <a:xfrm>
            <a:off x="420913" y="1121000"/>
            <a:ext cx="8499249" cy="5225560"/>
          </a:xfrm>
        </p:spPr>
        <p:txBody>
          <a:bodyPr/>
          <a:lstStyle/>
          <a:p>
            <a:r>
              <a:rPr lang="en-US" strike="sngStrike" dirty="0"/>
              <a:t>Concept 40.1: Animal form and function are correlated at all levels of </a:t>
            </a:r>
            <a:r>
              <a:rPr lang="en-US" strike="sngStrike" dirty="0" smtClean="0"/>
              <a:t>organization</a:t>
            </a:r>
          </a:p>
          <a:p>
            <a:r>
              <a:rPr lang="en-US" strike="sngStrike" dirty="0"/>
              <a:t>Concept 40.2: Feedback control maintains the internal environment in many </a:t>
            </a:r>
            <a:r>
              <a:rPr lang="en-US" strike="sngStrike" dirty="0" smtClean="0"/>
              <a:t>animals</a:t>
            </a:r>
          </a:p>
          <a:p>
            <a:r>
              <a:rPr lang="en-US" strike="sngStrike" dirty="0"/>
              <a:t>Concept 40.3: Homeostatic processes for thermoregulation involve form, function, and </a:t>
            </a:r>
            <a:r>
              <a:rPr lang="en-US" strike="sngStrike" dirty="0" smtClean="0"/>
              <a:t>behavior</a:t>
            </a:r>
          </a:p>
          <a:p>
            <a:r>
              <a:rPr lang="en-US" strike="sngStrike" dirty="0"/>
              <a:t>Concept 40.4: Energy requirements are related to animal size, activity, and environment</a:t>
            </a:r>
            <a:endParaRPr lang="en-US" strike="sngStrike" dirty="0" smtClean="0"/>
          </a:p>
          <a:p>
            <a:endParaRPr lang="en-US" dirty="0" smtClean="0"/>
          </a:p>
        </p:txBody>
      </p:sp>
    </p:spTree>
    <p:extLst>
      <p:ext uri="{BB962C8B-B14F-4D97-AF65-F5344CB8AC3E}">
        <p14:creationId xmlns:p14="http://schemas.microsoft.com/office/powerpoint/2010/main" val="2595591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smtClean="0"/>
              <a:t>Concept 40.1: Animal form and function are correlated at all levels of organization</a:t>
            </a:r>
          </a:p>
        </p:txBody>
      </p:sp>
      <p:sp>
        <p:nvSpPr>
          <p:cNvPr id="19458" name="Rectangle 3"/>
          <p:cNvSpPr>
            <a:spLocks noGrp="1" noChangeArrowheads="1"/>
          </p:cNvSpPr>
          <p:nvPr>
            <p:ph idx="1"/>
          </p:nvPr>
        </p:nvSpPr>
        <p:spPr/>
        <p:txBody>
          <a:bodyPr/>
          <a:lstStyle/>
          <a:p>
            <a:r>
              <a:rPr lang="en-US" dirty="0" smtClean="0"/>
              <a:t>Size and shape affect the way an animal INTERACTS with its environment</a:t>
            </a:r>
          </a:p>
          <a:p>
            <a:r>
              <a:rPr lang="en-US" dirty="0" smtClean="0"/>
              <a:t>The body plan of an animal is programmed by the genome, itself the product of MILLIONS of years of evolution</a:t>
            </a:r>
          </a:p>
        </p:txBody>
      </p:sp>
    </p:spTree>
    <p:extLst>
      <p:ext uri="{BB962C8B-B14F-4D97-AF65-F5344CB8AC3E}">
        <p14:creationId xmlns:p14="http://schemas.microsoft.com/office/powerpoint/2010/main" val="324293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t>Concept 40.1: Animal form and function are correlated at all levels of </a:t>
            </a:r>
            <a:r>
              <a:rPr lang="en-US" dirty="0" smtClean="0"/>
              <a:t>organization</a:t>
            </a:r>
          </a:p>
        </p:txBody>
      </p:sp>
      <p:sp>
        <p:nvSpPr>
          <p:cNvPr id="25602" name="Rectangle 3"/>
          <p:cNvSpPr>
            <a:spLocks noGrp="1" noChangeArrowheads="1"/>
          </p:cNvSpPr>
          <p:nvPr>
            <p:ph idx="1"/>
          </p:nvPr>
        </p:nvSpPr>
        <p:spPr/>
        <p:txBody>
          <a:bodyPr/>
          <a:lstStyle/>
          <a:p>
            <a:pPr marL="0" indent="0">
              <a:buNone/>
            </a:pPr>
            <a:r>
              <a:rPr lang="en-US" u="sng" dirty="0"/>
              <a:t>Exchange with the Environment</a:t>
            </a:r>
          </a:p>
          <a:p>
            <a:r>
              <a:rPr lang="en-US" dirty="0" smtClean="0"/>
              <a:t>Materials such as nutrients, waste products, and gases must be EXCHANGED across the cell membranes of animal cells</a:t>
            </a:r>
          </a:p>
          <a:p>
            <a:r>
              <a:rPr lang="en-US" dirty="0" smtClean="0"/>
              <a:t>Rate of exchange is proportional to a cell</a:t>
            </a:r>
            <a:r>
              <a:rPr lang="ja-JP" altLang="en-US" dirty="0" smtClean="0"/>
              <a:t>’</a:t>
            </a:r>
            <a:r>
              <a:rPr lang="en-US" altLang="ja-JP" dirty="0" smtClean="0"/>
              <a:t>s surface area while amount of exchange material is proportional to a cell</a:t>
            </a:r>
            <a:r>
              <a:rPr lang="ja-JP" altLang="en-US" dirty="0" smtClean="0"/>
              <a:t>’</a:t>
            </a:r>
            <a:r>
              <a:rPr lang="en-US" altLang="ja-JP" dirty="0" smtClean="0"/>
              <a:t>s volume</a:t>
            </a:r>
          </a:p>
          <a:p>
            <a:pPr lvl="1"/>
            <a:r>
              <a:rPr lang="en-US" dirty="0" smtClean="0"/>
              <a:t>Major key of ALL A&amp;P = </a:t>
            </a:r>
            <a:r>
              <a:rPr lang="en-US" b="1" dirty="0" smtClean="0"/>
              <a:t>maximize </a:t>
            </a:r>
            <a:r>
              <a:rPr lang="en-US" b="1" dirty="0" err="1" smtClean="0"/>
              <a:t>SA:Vol</a:t>
            </a:r>
            <a:r>
              <a:rPr lang="en-US" dirty="0"/>
              <a:t>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SA:VOL</a:t>
            </a:r>
            <a:endParaRPr lang="en-US" dirty="0"/>
          </a:p>
        </p:txBody>
      </p:sp>
      <p:pic>
        <p:nvPicPr>
          <p:cNvPr id="5" name="Picture 4" descr="sa-vo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90600"/>
            <a:ext cx="5867400" cy="5229254"/>
          </a:xfrm>
          <a:prstGeom prst="rect">
            <a:avLst/>
          </a:prstGeom>
        </p:spPr>
      </p:pic>
    </p:spTree>
    <p:extLst>
      <p:ext uri="{BB962C8B-B14F-4D97-AF65-F5344CB8AC3E}">
        <p14:creationId xmlns:p14="http://schemas.microsoft.com/office/powerpoint/2010/main" val="12392138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slide.url=https://www.polleverywhere.com/multiple_choice_polls/poOkpT0kQtDjDzT" descr="14F2AE8E-3673-4DF0-BB0D-68D8DED56357.png"/>
          <p:cNvPicPr>
            <a:picLocks/>
          </p:cNvPicPr>
          <p:nvPr/>
        </p:nvPicPr>
        <p:blipFill>
          <a:blip r:embed="rId3">
            <a:extLst>
              <a:ext uri="{28A0092B-C50C-407E-A947-70E740481C1C}">
                <a14:useLocalDpi xmlns:a14="http://schemas.microsoft.com/office/drawing/2010/main" val="0"/>
              </a:ext>
            </a:extLst>
          </a:blip>
          <a:stretch>
            <a:fillRect/>
          </a:stretch>
        </p:blipFill>
        <p:spPr>
          <a:xfrm>
            <a:off x="63500" y="63500"/>
            <a:ext cx="9017000" cy="6731000"/>
          </a:xfrm>
          <a:prstGeom prst="rect">
            <a:avLst/>
          </a:prstGeom>
        </p:spPr>
      </p:pic>
    </p:spTree>
    <p:extLst>
      <p:ext uri="{BB962C8B-B14F-4D97-AF65-F5344CB8AC3E}">
        <p14:creationId xmlns:p14="http://schemas.microsoft.com/office/powerpoint/2010/main" val="13026578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idx="1"/>
          </p:nvPr>
        </p:nvSpPr>
        <p:spPr/>
        <p:txBody>
          <a:bodyPr/>
          <a:lstStyle/>
          <a:p>
            <a:r>
              <a:rPr lang="en-US" sz="2600" dirty="0" smtClean="0"/>
              <a:t>A single-celled organism living in water has sufficient </a:t>
            </a:r>
            <a:r>
              <a:rPr lang="en-US" sz="2600" b="1" dirty="0" smtClean="0"/>
              <a:t>surface area </a:t>
            </a:r>
            <a:r>
              <a:rPr lang="en-US" sz="2600" dirty="0" smtClean="0"/>
              <a:t>to carry out all necessary exchange</a:t>
            </a:r>
          </a:p>
          <a:p>
            <a:r>
              <a:rPr lang="en-US" sz="2600" dirty="0" smtClean="0"/>
              <a:t>In flat </a:t>
            </a:r>
            <a:r>
              <a:rPr lang="en-US" sz="2600" dirty="0"/>
              <a:t>animals such as tapeworms, most cells are in </a:t>
            </a:r>
            <a:r>
              <a:rPr lang="en-US" sz="2600" dirty="0" smtClean="0"/>
              <a:t>DIRECT CONTACT with </a:t>
            </a:r>
            <a:r>
              <a:rPr lang="en-US" sz="2600" dirty="0"/>
              <a:t>its environment</a:t>
            </a:r>
          </a:p>
          <a:p>
            <a:r>
              <a:rPr lang="en-US" sz="2600" dirty="0"/>
              <a:t>More complex organisms are composed of compact masses of cells with </a:t>
            </a:r>
            <a:r>
              <a:rPr lang="en-US" sz="2600" dirty="0" smtClean="0"/>
              <a:t>COMPLEX internal </a:t>
            </a:r>
            <a:r>
              <a:rPr lang="en-US" sz="2600" dirty="0"/>
              <a:t>organization</a:t>
            </a:r>
          </a:p>
          <a:p>
            <a:pPr lvl="1"/>
            <a:r>
              <a:rPr lang="en-US" sz="2400" dirty="0"/>
              <a:t>Evolutionary adaptations such as </a:t>
            </a:r>
            <a:r>
              <a:rPr lang="en-US" sz="2400" b="1" dirty="0"/>
              <a:t>specialized</a:t>
            </a:r>
            <a:r>
              <a:rPr lang="en-US" sz="2400" dirty="0"/>
              <a:t>, extensively branched or folded structures, enable sufficient exchange with the </a:t>
            </a:r>
            <a:r>
              <a:rPr lang="en-US" sz="2400" dirty="0" smtClean="0"/>
              <a:t>environment (aka </a:t>
            </a:r>
            <a:r>
              <a:rPr lang="en-US" sz="2400" b="1" dirty="0" smtClean="0"/>
              <a:t>maximize SA:vol</a:t>
            </a:r>
            <a:r>
              <a:rPr lang="en-US" sz="2400" dirty="0" smtClean="0"/>
              <a:t>!)</a:t>
            </a:r>
            <a:endParaRPr lang="en-US" sz="2400" dirty="0"/>
          </a:p>
          <a:p>
            <a:endParaRPr lang="en-US" sz="2600" dirty="0" smtClean="0"/>
          </a:p>
        </p:txBody>
      </p:sp>
      <p:sp>
        <p:nvSpPr>
          <p:cNvPr id="3" name="Rectangle 2"/>
          <p:cNvSpPr>
            <a:spLocks noGrp="1" noChangeArrowheads="1"/>
          </p:cNvSpPr>
          <p:nvPr>
            <p:ph type="title"/>
          </p:nvPr>
        </p:nvSpPr>
        <p:spPr>
          <a:xfrm>
            <a:off x="182563" y="298675"/>
            <a:ext cx="8775700" cy="822325"/>
          </a:xfrm>
        </p:spPr>
        <p:txBody>
          <a:bodyPr/>
          <a:lstStyle/>
          <a:p>
            <a:r>
              <a:rPr lang="en-US" dirty="0"/>
              <a:t>Concept 40.1: Animal form and function are correlated at all levels of </a:t>
            </a:r>
            <a:r>
              <a:rPr lang="en-US" dirty="0" smtClean="0"/>
              <a:t>organization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ampbell_10e_Lecture_Template">
  <a:themeElements>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fontScheme name="1_CC4eActiveLectureQuestions">
      <a:majorFont>
        <a:latin typeface="Times New Roman"/>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1_CC4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C4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C4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C4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C4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C4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C4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C4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C4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C4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C4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C4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C4eActiveLectureQuestions 15">
        <a:dk1>
          <a:srgbClr val="000000"/>
        </a:dk1>
        <a:lt1>
          <a:srgbClr val="FFFFFF"/>
        </a:lt1>
        <a:dk2>
          <a:srgbClr val="0060AF"/>
        </a:dk2>
        <a:lt2>
          <a:srgbClr val="000000"/>
        </a:lt2>
        <a:accent1>
          <a:srgbClr val="F7955A"/>
        </a:accent1>
        <a:accent2>
          <a:srgbClr val="009247"/>
        </a:accent2>
        <a:accent3>
          <a:srgbClr val="FFFFFF"/>
        </a:accent3>
        <a:accent4>
          <a:srgbClr val="000000"/>
        </a:accent4>
        <a:accent5>
          <a:srgbClr val="FAC8B5"/>
        </a:accent5>
        <a:accent6>
          <a:srgbClr val="00843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Campbell_10e_Lecture_Template" id="{B7CA0FD3-0B5A-470C-99F9-94A1C46060BB}" vid="{188D9A04-B586-4946-AF2D-BBC11ACBD6BB}"/>
    </a:ext>
  </a:extLst>
</a:theme>
</file>

<file path=ppt/theme/theme10.xml><?xml version="1.0" encoding="utf-8"?>
<a:theme xmlns:a="http://schemas.openxmlformats.org/drawingml/2006/main" name="8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rtlCol="0" anchor="ctr"/>
      <a:lstStyle>
        <a:defPPr algn="ctr">
          <a:defRPr/>
        </a:defPPr>
      </a:lstStyle>
    </a:spDef>
    <a:lnDef>
      <a:spPr bwMode="auto">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Campbell_10e_Lecture_Template</Template>
  <TotalTime>1830</TotalTime>
  <Words>2355</Words>
  <Application>Microsoft Macintosh PowerPoint</Application>
  <PresentationFormat>On-screen Show (4:3)</PresentationFormat>
  <Paragraphs>363</Paragraphs>
  <Slides>47</Slides>
  <Notes>45</Notes>
  <HiddenSlides>0</HiddenSlides>
  <MMClips>0</MMClips>
  <ScaleCrop>false</ScaleCrop>
  <HeadingPairs>
    <vt:vector size="4" baseType="variant">
      <vt:variant>
        <vt:lpstr>Theme</vt:lpstr>
      </vt:variant>
      <vt:variant>
        <vt:i4>10</vt:i4>
      </vt:variant>
      <vt:variant>
        <vt:lpstr>Slide Titles</vt:lpstr>
      </vt:variant>
      <vt:variant>
        <vt:i4>47</vt:i4>
      </vt:variant>
    </vt:vector>
  </HeadingPairs>
  <TitlesOfParts>
    <vt:vector size="57" baseType="lpstr">
      <vt:lpstr>Campbell_10e_Lecture_Template</vt:lpstr>
      <vt:lpstr>12_Blank</vt:lpstr>
      <vt:lpstr>31_Blank</vt:lpstr>
      <vt:lpstr>38_Blank</vt:lpstr>
      <vt:lpstr>40_Blank</vt:lpstr>
      <vt:lpstr>41_Blank</vt:lpstr>
      <vt:lpstr>43_Blank</vt:lpstr>
      <vt:lpstr>51_Blank</vt:lpstr>
      <vt:lpstr>54_Blank</vt:lpstr>
      <vt:lpstr>84_Blank</vt:lpstr>
      <vt:lpstr>PowerPoint Presentation</vt:lpstr>
      <vt:lpstr>Diverse Forms, Common Challenges</vt:lpstr>
      <vt:lpstr>Overview</vt:lpstr>
      <vt:lpstr>Overview</vt:lpstr>
      <vt:lpstr>Concept 40.1: Animal form and function are correlated at all levels of organization</vt:lpstr>
      <vt:lpstr>Concept 40.1: Animal form and function are correlated at all levels of organization</vt:lpstr>
      <vt:lpstr>SA:VOL</vt:lpstr>
      <vt:lpstr>PowerPoint Presentation</vt:lpstr>
      <vt:lpstr>Concept 40.1: Animal form and function are correlated at all levels of organization</vt:lpstr>
      <vt:lpstr>PowerPoint Presentation</vt:lpstr>
      <vt:lpstr>Concept 40.1: Animal form and function are correlated at all levels of organization</vt:lpstr>
      <vt:lpstr>Table 40.1</vt:lpstr>
      <vt:lpstr>Concept 40.1: Animal form and function are correlated at all levels of organization</vt:lpstr>
      <vt:lpstr>Concept 40.1: Animal form and function are correlated at all levels of organization</vt:lpstr>
      <vt:lpstr>Figure 40.6</vt:lpstr>
      <vt:lpstr>PowerPoint Presentation</vt:lpstr>
      <vt:lpstr>PowerPoint Presentation</vt:lpstr>
      <vt:lpstr>Overview</vt:lpstr>
      <vt:lpstr>Concept 40.2: Feedback control maintains the internal environment in many animals</vt:lpstr>
      <vt:lpstr>Concept 40.2: Feedback control maintains the internal environment in many animals</vt:lpstr>
      <vt:lpstr>Concept 40.2: Feedback control maintains the internal environment in many animals</vt:lpstr>
      <vt:lpstr>Figure 40.UN03</vt:lpstr>
      <vt:lpstr>Figure 40.8</vt:lpstr>
      <vt:lpstr>Concept 40.2: Feedback control maintains the internal environment in many animals</vt:lpstr>
      <vt:lpstr>PowerPoint Presentation</vt:lpstr>
      <vt:lpstr>Positive feedback</vt:lpstr>
      <vt:lpstr>Concept 40.2: Feedback control maintains the internal environment in many animals</vt:lpstr>
      <vt:lpstr>https://www.nobelprize.org/nobel_prizes/medicine/laureates/2017/</vt:lpstr>
      <vt:lpstr>Figure 40.9a</vt:lpstr>
      <vt:lpstr>PowerPoint Presentation</vt:lpstr>
      <vt:lpstr>PowerPoint Presentation</vt:lpstr>
      <vt:lpstr>Overview</vt:lpstr>
      <vt:lpstr>Concept 40.3: Homeostatic processes for thermoregulation involve form, function, and behavior</vt:lpstr>
      <vt:lpstr>Concept 40.3: Homeostatic processes for thermoregulation involve form, function, and behavior</vt:lpstr>
      <vt:lpstr>Figure 40.11</vt:lpstr>
      <vt:lpstr>Figure 40.17</vt:lpstr>
      <vt:lpstr>PowerPoint Presentation</vt:lpstr>
      <vt:lpstr>PowerPoint Presentation</vt:lpstr>
      <vt:lpstr>PowerPoint Presentation</vt:lpstr>
      <vt:lpstr>Overview</vt:lpstr>
      <vt:lpstr>Concept 40.4: Energy requirements are related to animal size, activity, and environment</vt:lpstr>
      <vt:lpstr>Concept 40.4: Energy requirements are related to animal size, activity, and environment</vt:lpstr>
      <vt:lpstr>Figure 40.18</vt:lpstr>
      <vt:lpstr>Concept 40.4: Energy requirements are related to animal size, activity, and environment</vt:lpstr>
      <vt:lpstr>Figure 40.UN02</vt:lpstr>
      <vt:lpstr>PowerPoint Presentation</vt:lpstr>
      <vt:lpstr>Overview</vt:lpstr>
    </vt:vector>
  </TitlesOfParts>
  <Company>Jerome 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Burg</dc:creator>
  <cp:lastModifiedBy>HaiderAli Bhatti</cp:lastModifiedBy>
  <cp:revision>126</cp:revision>
  <dcterms:created xsi:type="dcterms:W3CDTF">2010-08-06T18:35:02Z</dcterms:created>
  <dcterms:modified xsi:type="dcterms:W3CDTF">2018-03-23T15:59:38Z</dcterms:modified>
</cp:coreProperties>
</file>