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7"/>
  </p:notesMasterIdLst>
  <p:sldIdLst>
    <p:sldId id="256" r:id="rId2"/>
    <p:sldId id="257" r:id="rId3"/>
    <p:sldId id="282" r:id="rId4"/>
    <p:sldId id="258" r:id="rId5"/>
    <p:sldId id="259" r:id="rId6"/>
    <p:sldId id="284" r:id="rId7"/>
    <p:sldId id="261" r:id="rId8"/>
    <p:sldId id="285" r:id="rId9"/>
    <p:sldId id="286" r:id="rId10"/>
    <p:sldId id="263" r:id="rId11"/>
    <p:sldId id="287" r:id="rId12"/>
    <p:sldId id="265" r:id="rId13"/>
    <p:sldId id="266" r:id="rId14"/>
    <p:sldId id="294" r:id="rId15"/>
    <p:sldId id="268" r:id="rId16"/>
    <p:sldId id="289" r:id="rId17"/>
    <p:sldId id="290" r:id="rId18"/>
    <p:sldId id="291" r:id="rId19"/>
    <p:sldId id="275" r:id="rId20"/>
    <p:sldId id="292" r:id="rId21"/>
    <p:sldId id="277" r:id="rId22"/>
    <p:sldId id="293"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20" y="-8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AFD096-BDF5-9344-94F3-A6D39EFEA678}" type="datetimeFigureOut">
              <a:rPr lang="en-US" smtClean="0"/>
              <a:t>9/15/17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572630-FEA5-A64B-841A-C6023B32C4AA}" type="slidenum">
              <a:rPr lang="en-US" smtClean="0"/>
              <a:t>‹#›</a:t>
            </a:fld>
            <a:endParaRPr lang="en-US"/>
          </a:p>
        </p:txBody>
      </p:sp>
    </p:spTree>
    <p:extLst>
      <p:ext uri="{BB962C8B-B14F-4D97-AF65-F5344CB8AC3E}">
        <p14:creationId xmlns:p14="http://schemas.microsoft.com/office/powerpoint/2010/main" val="21444109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Figure 2.12-2</a:t>
            </a:r>
            <a:r>
              <a:rPr lang="en-US" baseline="0" dirty="0" smtClean="0"/>
              <a:t> </a:t>
            </a:r>
            <a:r>
              <a:rPr lang="en-US" dirty="0" smtClean="0"/>
              <a:t>Electron transfer and ionic bonding (step 2)</a:t>
            </a:r>
            <a:endParaRPr lang="en-US" dirty="0"/>
          </a:p>
        </p:txBody>
      </p:sp>
      <p:sp>
        <p:nvSpPr>
          <p:cNvPr id="4" name="Slide Number Placeholder 3"/>
          <p:cNvSpPr>
            <a:spLocks noGrp="1"/>
          </p:cNvSpPr>
          <p:nvPr>
            <p:ph type="sldNum" sz="quarter" idx="10"/>
          </p:nvPr>
        </p:nvSpPr>
        <p:spPr/>
        <p:txBody>
          <a:bodyPr/>
          <a:lstStyle/>
          <a:p>
            <a:pPr>
              <a:defRPr/>
            </a:pPr>
            <a:fld id="{AD33B75E-551A-C34B-8A90-916D06393212}" type="slidenum">
              <a:rPr lang="en-US">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2371612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3B3EA8-59BC-4C1E-8071-6ECC9CFFC65B}" type="datetimeFigureOut">
              <a:rPr lang="en-US" smtClean="0"/>
              <a:t>9/15/17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447838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3B3EA8-59BC-4C1E-8071-6ECC9CFFC65B}" type="datetimeFigureOut">
              <a:rPr lang="en-US" smtClean="0"/>
              <a:t>9/15/17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3677695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3B3EA8-59BC-4C1E-8071-6ECC9CFFC65B}" type="datetimeFigureOut">
              <a:rPr lang="en-US" smtClean="0"/>
              <a:t>9/15/17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72063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3B3EA8-59BC-4C1E-8071-6ECC9CFFC65B}" type="datetimeFigureOut">
              <a:rPr lang="en-US" smtClean="0"/>
              <a:t>9/15/17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271022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3B3EA8-59BC-4C1E-8071-6ECC9CFFC65B}" type="datetimeFigureOut">
              <a:rPr lang="en-US" smtClean="0"/>
              <a:t>9/15/17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3550665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3B3EA8-59BC-4C1E-8071-6ECC9CFFC65B}" type="datetimeFigureOut">
              <a:rPr lang="en-US" smtClean="0"/>
              <a:t>9/15/17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3717598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3B3EA8-59BC-4C1E-8071-6ECC9CFFC65B}" type="datetimeFigureOut">
              <a:rPr lang="en-US" smtClean="0"/>
              <a:t>9/15/17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217387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3B3EA8-59BC-4C1E-8071-6ECC9CFFC65B}" type="datetimeFigureOut">
              <a:rPr lang="en-US" smtClean="0"/>
              <a:t>9/15/17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12642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B3EA8-59BC-4C1E-8071-6ECC9CFFC65B}" type="datetimeFigureOut">
              <a:rPr lang="en-US" smtClean="0"/>
              <a:t>9/15/17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415662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B3EA8-59BC-4C1E-8071-6ECC9CFFC65B}" type="datetimeFigureOut">
              <a:rPr lang="en-US" smtClean="0"/>
              <a:t>9/15/17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128627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B3EA8-59BC-4C1E-8071-6ECC9CFFC65B}" type="datetimeFigureOut">
              <a:rPr lang="en-US" smtClean="0"/>
              <a:t>9/15/17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19549208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B3EA8-59BC-4C1E-8071-6ECC9CFFC65B}" type="datetimeFigureOut">
              <a:rPr lang="en-US" smtClean="0"/>
              <a:t>9/15/17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DF609-E7D1-445F-AB20-768C11F89B09}" type="slidenum">
              <a:rPr lang="en-US" smtClean="0"/>
              <a:t>‹#›</a:t>
            </a:fld>
            <a:endParaRPr lang="en-US"/>
          </a:p>
        </p:txBody>
      </p:sp>
    </p:spTree>
    <p:extLst>
      <p:ext uri="{BB962C8B-B14F-4D97-AF65-F5344CB8AC3E}">
        <p14:creationId xmlns:p14="http://schemas.microsoft.com/office/powerpoint/2010/main" val="9200785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Biology – Unit 1</a:t>
            </a:r>
            <a:endParaRPr lang="en-US" dirty="0"/>
          </a:p>
        </p:txBody>
      </p:sp>
      <p:sp>
        <p:nvSpPr>
          <p:cNvPr id="3" name="Subtitle 2"/>
          <p:cNvSpPr>
            <a:spLocks noGrp="1"/>
          </p:cNvSpPr>
          <p:nvPr>
            <p:ph type="subTitle" idx="1"/>
          </p:nvPr>
        </p:nvSpPr>
        <p:spPr/>
        <p:txBody>
          <a:bodyPr/>
          <a:lstStyle/>
          <a:p>
            <a:r>
              <a:rPr lang="en-US" dirty="0" smtClean="0"/>
              <a:t>How to tackle AP Exam Questions</a:t>
            </a:r>
            <a:endParaRPr lang="en-US" dirty="0"/>
          </a:p>
        </p:txBody>
      </p:sp>
    </p:spTree>
    <p:extLst>
      <p:ext uri="{BB962C8B-B14F-4D97-AF65-F5344CB8AC3E}">
        <p14:creationId xmlns:p14="http://schemas.microsoft.com/office/powerpoint/2010/main" val="5204132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Autofit/>
          </a:bodyPr>
          <a:lstStyle/>
          <a:p>
            <a:pPr marL="0" indent="0">
              <a:buNone/>
            </a:pPr>
            <a:r>
              <a:rPr lang="en-US" sz="2400" dirty="0"/>
              <a:t>Sulfur is in the same column of the periodic table as oxygen, but has electronegativity similar to carbon. Compared to water molecules, molecules of H2S will _____.</a:t>
            </a:r>
          </a:p>
          <a:p>
            <a:pPr marL="0" indent="0">
              <a:buNone/>
            </a:pPr>
            <a:r>
              <a:rPr lang="en-US" sz="2400" dirty="0"/>
              <a:t>A) have greater cohesion to other molecules of H2S</a:t>
            </a:r>
          </a:p>
          <a:p>
            <a:pPr marL="0" indent="0">
              <a:buNone/>
            </a:pPr>
            <a:r>
              <a:rPr lang="en-US" sz="2400" dirty="0"/>
              <a:t>B) have a greater tendency to form hydrogen bonds with each other</a:t>
            </a:r>
          </a:p>
          <a:p>
            <a:pPr marL="0" indent="0">
              <a:buNone/>
            </a:pPr>
            <a:r>
              <a:rPr lang="en-US" sz="2400" dirty="0"/>
              <a:t>C) have a </a:t>
            </a:r>
            <a:r>
              <a:rPr lang="en-US" sz="2400" dirty="0" smtClean="0"/>
              <a:t>higher </a:t>
            </a:r>
            <a:r>
              <a:rPr lang="en-US" sz="2400" dirty="0"/>
              <a:t>capacity to absorb heat for the same change in temperature</a:t>
            </a:r>
          </a:p>
          <a:p>
            <a:pPr marL="0" indent="0">
              <a:buNone/>
            </a:pPr>
            <a:r>
              <a:rPr lang="en-US" sz="2400" dirty="0"/>
              <a:t>D) not form hydrogen bonds with each other</a:t>
            </a:r>
          </a:p>
          <a:p>
            <a:pPr marL="0" indent="0">
              <a:buNone/>
            </a:pPr>
            <a:r>
              <a:rPr lang="en-US" sz="2400" dirty="0" smtClean="0"/>
              <a:t>Bloom's </a:t>
            </a:r>
            <a:r>
              <a:rPr lang="en-US" sz="2400" dirty="0"/>
              <a:t>Taxonomy:  </a:t>
            </a:r>
            <a:r>
              <a:rPr lang="en-US" sz="2400" b="1" dirty="0"/>
              <a:t>Synthesis/Evaluation</a:t>
            </a:r>
          </a:p>
          <a:p>
            <a:pPr marL="0" indent="0">
              <a:buNone/>
            </a:pPr>
            <a:r>
              <a:rPr lang="en-US" sz="2400" dirty="0"/>
              <a:t>Section:  3.1</a:t>
            </a:r>
          </a:p>
          <a:p>
            <a:pPr marL="0" indent="0">
              <a:buNone/>
            </a:pPr>
            <a:endParaRPr lang="en-US" sz="2400" dirty="0"/>
          </a:p>
        </p:txBody>
      </p:sp>
    </p:spTree>
    <p:extLst>
      <p:ext uri="{BB962C8B-B14F-4D97-AF65-F5344CB8AC3E}">
        <p14:creationId xmlns:p14="http://schemas.microsoft.com/office/powerpoint/2010/main" val="36968637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Autofit/>
          </a:bodyPr>
          <a:lstStyle/>
          <a:p>
            <a:pPr marL="0" indent="0">
              <a:buNone/>
            </a:pPr>
            <a:r>
              <a:rPr lang="en-US" sz="2400" dirty="0"/>
              <a:t>Sulfur is in the same column of the periodic table as oxygen, but has electronegativity similar to carbon. Compared to water molecules, molecules of H2S will _____.</a:t>
            </a:r>
          </a:p>
          <a:p>
            <a:pPr marL="0" indent="0">
              <a:buNone/>
            </a:pPr>
            <a:r>
              <a:rPr lang="en-US" sz="2400" dirty="0"/>
              <a:t>A) have greater cohesion to other molecules of H2S</a:t>
            </a:r>
          </a:p>
          <a:p>
            <a:pPr marL="0" indent="0">
              <a:buNone/>
            </a:pPr>
            <a:r>
              <a:rPr lang="en-US" sz="2400" dirty="0"/>
              <a:t>B) have a greater tendency to form hydrogen bonds with each other</a:t>
            </a:r>
          </a:p>
          <a:p>
            <a:pPr marL="0" indent="0">
              <a:buNone/>
            </a:pPr>
            <a:r>
              <a:rPr lang="en-US" sz="2400" dirty="0"/>
              <a:t>C) have a </a:t>
            </a:r>
            <a:r>
              <a:rPr lang="en-US" sz="2400" dirty="0" smtClean="0"/>
              <a:t>higher </a:t>
            </a:r>
            <a:r>
              <a:rPr lang="en-US" sz="2400" dirty="0"/>
              <a:t>capacity to absorb heat for the same change in temperature</a:t>
            </a:r>
          </a:p>
          <a:p>
            <a:pPr marL="0" indent="0">
              <a:buNone/>
            </a:pPr>
            <a:r>
              <a:rPr lang="en-US" sz="2400" b="1" dirty="0"/>
              <a:t>D) not form hydrogen bonds with each other</a:t>
            </a:r>
          </a:p>
          <a:p>
            <a:pPr marL="0" indent="0">
              <a:buNone/>
            </a:pPr>
            <a:r>
              <a:rPr lang="en-US" sz="2400" dirty="0" smtClean="0"/>
              <a:t>Bloom's </a:t>
            </a:r>
            <a:r>
              <a:rPr lang="en-US" sz="2400" dirty="0"/>
              <a:t>Taxonomy:  </a:t>
            </a:r>
            <a:r>
              <a:rPr lang="en-US" sz="2400" b="1" dirty="0"/>
              <a:t>Synthesis/Evaluation</a:t>
            </a:r>
          </a:p>
          <a:p>
            <a:pPr marL="0" indent="0">
              <a:buNone/>
            </a:pPr>
            <a:r>
              <a:rPr lang="en-US" sz="2400" dirty="0"/>
              <a:t>Section:  3.1</a:t>
            </a:r>
          </a:p>
          <a:p>
            <a:pPr marL="0" indent="0">
              <a:buNone/>
            </a:pPr>
            <a:endParaRPr lang="en-US" sz="2400" dirty="0"/>
          </a:p>
        </p:txBody>
      </p:sp>
    </p:spTree>
    <p:extLst>
      <p:ext uri="{BB962C8B-B14F-4D97-AF65-F5344CB8AC3E}">
        <p14:creationId xmlns:p14="http://schemas.microsoft.com/office/powerpoint/2010/main" val="33363929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next 5 questions…</a:t>
            </a:r>
            <a:endParaRPr lang="en-US" dirty="0"/>
          </a:p>
        </p:txBody>
      </p:sp>
      <p:sp>
        <p:nvSpPr>
          <p:cNvPr id="3" name="Content Placeholder 2"/>
          <p:cNvSpPr>
            <a:spLocks noGrp="1"/>
          </p:cNvSpPr>
          <p:nvPr>
            <p:ph idx="1"/>
          </p:nvPr>
        </p:nvSpPr>
        <p:spPr/>
        <p:txBody>
          <a:bodyPr/>
          <a:lstStyle/>
          <a:p>
            <a:r>
              <a:rPr lang="en-US" dirty="0" smtClean="0"/>
              <a:t>Work in your groups to come up with ONE consensus answer</a:t>
            </a:r>
          </a:p>
          <a:p>
            <a:r>
              <a:rPr lang="en-US" dirty="0" smtClean="0"/>
              <a:t>Be prepared to explain your reasoning! (one “volunteer”)</a:t>
            </a:r>
            <a:endParaRPr lang="en-US" dirty="0"/>
          </a:p>
        </p:txBody>
      </p:sp>
    </p:spTree>
    <p:extLst>
      <p:ext uri="{BB962C8B-B14F-4D97-AF65-F5344CB8AC3E}">
        <p14:creationId xmlns:p14="http://schemas.microsoft.com/office/powerpoint/2010/main" val="32915359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pPr marL="0" indent="0">
              <a:buNone/>
            </a:pPr>
            <a:r>
              <a:rPr lang="en-US" sz="2400" dirty="0" smtClean="0"/>
              <a:t>A </a:t>
            </a:r>
            <a:r>
              <a:rPr lang="en-US" sz="2400" dirty="0"/>
              <a:t>friend of yours calls to say that his car would not start this morning. He asks for your help. You say that you think the battery must be dead. If so, then jump-starting the car from a good battery will solve the problem. In doing so, you are _____.</a:t>
            </a:r>
          </a:p>
          <a:p>
            <a:pPr marL="0" indent="0">
              <a:buNone/>
            </a:pPr>
            <a:r>
              <a:rPr lang="en-US" sz="2400" dirty="0"/>
              <a:t>A) testing a theory for why the car will not start</a:t>
            </a:r>
          </a:p>
          <a:p>
            <a:pPr marL="0" indent="0">
              <a:buNone/>
            </a:pPr>
            <a:r>
              <a:rPr lang="en-US" sz="2400" dirty="0"/>
              <a:t>B) making observations to inspire a theory for why the car will not start</a:t>
            </a:r>
          </a:p>
          <a:p>
            <a:pPr marL="0" indent="0">
              <a:buNone/>
            </a:pPr>
            <a:r>
              <a:rPr lang="en-US" sz="2400" dirty="0"/>
              <a:t>C) stating a hypothesis and using that hypothesis to make a testable prediction</a:t>
            </a:r>
          </a:p>
          <a:p>
            <a:pPr marL="0" indent="0">
              <a:buNone/>
            </a:pPr>
            <a:r>
              <a:rPr lang="en-US" sz="2400" dirty="0"/>
              <a:t>D) comparing multiple hypotheses for why the car will not start</a:t>
            </a:r>
          </a:p>
          <a:p>
            <a:pPr marL="0" indent="0">
              <a:buNone/>
            </a:pPr>
            <a:r>
              <a:rPr lang="en-US" sz="2400" dirty="0" smtClean="0"/>
              <a:t>Bloom's </a:t>
            </a:r>
            <a:r>
              <a:rPr lang="en-US" sz="2400" dirty="0"/>
              <a:t>Taxonomy:  Application/Analysis</a:t>
            </a:r>
          </a:p>
          <a:p>
            <a:pPr marL="0" indent="0">
              <a:buNone/>
            </a:pPr>
            <a:r>
              <a:rPr lang="en-US" sz="2400" dirty="0"/>
              <a:t>Section:  </a:t>
            </a:r>
            <a:r>
              <a:rPr lang="en-US" sz="2400" dirty="0" smtClean="0"/>
              <a:t>1.3</a:t>
            </a:r>
            <a:endParaRPr lang="en-US" sz="2400" dirty="0"/>
          </a:p>
        </p:txBody>
      </p:sp>
    </p:spTree>
    <p:extLst>
      <p:ext uri="{BB962C8B-B14F-4D97-AF65-F5344CB8AC3E}">
        <p14:creationId xmlns:p14="http://schemas.microsoft.com/office/powerpoint/2010/main" val="37842767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pPr marL="0" indent="0">
              <a:buNone/>
            </a:pPr>
            <a:r>
              <a:rPr lang="en-US" sz="2400" dirty="0" smtClean="0"/>
              <a:t>A </a:t>
            </a:r>
            <a:r>
              <a:rPr lang="en-US" sz="2400" dirty="0"/>
              <a:t>friend of yours calls to say that his car would not start this morning. He asks for your help. You say that you think the battery must be dead. If so, then jump-starting the car from a good battery will solve the problem. In doing so, you are _____.</a:t>
            </a:r>
          </a:p>
          <a:p>
            <a:pPr marL="0" indent="0">
              <a:buNone/>
            </a:pPr>
            <a:r>
              <a:rPr lang="en-US" sz="2400" dirty="0"/>
              <a:t>A) testing a theory for why the car will not start</a:t>
            </a:r>
          </a:p>
          <a:p>
            <a:pPr marL="0" indent="0">
              <a:buNone/>
            </a:pPr>
            <a:r>
              <a:rPr lang="en-US" sz="2400" dirty="0"/>
              <a:t>B) making observations to inspire a theory for why the car will not start</a:t>
            </a:r>
          </a:p>
          <a:p>
            <a:pPr marL="0" indent="0">
              <a:buNone/>
            </a:pPr>
            <a:r>
              <a:rPr lang="en-US" sz="2400" b="1" dirty="0"/>
              <a:t>C) stating a hypothesis and using that hypothesis to make a testable prediction</a:t>
            </a:r>
          </a:p>
          <a:p>
            <a:pPr marL="0" indent="0">
              <a:buNone/>
            </a:pPr>
            <a:r>
              <a:rPr lang="en-US" sz="2400" dirty="0"/>
              <a:t>D) comparing multiple hypotheses for why the car will not start</a:t>
            </a:r>
          </a:p>
          <a:p>
            <a:pPr marL="0" indent="0">
              <a:buNone/>
            </a:pPr>
            <a:r>
              <a:rPr lang="en-US" sz="2400" dirty="0" smtClean="0"/>
              <a:t>Bloom's </a:t>
            </a:r>
            <a:r>
              <a:rPr lang="en-US" sz="2400" dirty="0"/>
              <a:t>Taxonomy:  Application/Analysis</a:t>
            </a:r>
          </a:p>
          <a:p>
            <a:pPr marL="0" indent="0">
              <a:buNone/>
            </a:pPr>
            <a:r>
              <a:rPr lang="en-US" sz="2400" dirty="0"/>
              <a:t>Section:  </a:t>
            </a:r>
            <a:r>
              <a:rPr lang="en-US" sz="2400" dirty="0" smtClean="0"/>
              <a:t>1.3</a:t>
            </a:r>
            <a:endParaRPr lang="en-US" sz="2400" dirty="0"/>
          </a:p>
        </p:txBody>
      </p:sp>
    </p:spTree>
    <p:extLst>
      <p:ext uri="{BB962C8B-B14F-4D97-AF65-F5344CB8AC3E}">
        <p14:creationId xmlns:p14="http://schemas.microsoft.com/office/powerpoint/2010/main" val="27459515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A salamander relies on hydrogen bonding to stick to various surfaces. Therefore, a salamander would have the greatest difficulty clinging to a _____.</a:t>
            </a:r>
          </a:p>
          <a:p>
            <a:pPr marL="0" indent="0">
              <a:buNone/>
            </a:pPr>
            <a:r>
              <a:rPr lang="en-US" dirty="0"/>
              <a:t>A) slightly damp surface</a:t>
            </a:r>
          </a:p>
          <a:p>
            <a:pPr marL="0" indent="0">
              <a:buNone/>
            </a:pPr>
            <a:r>
              <a:rPr lang="en-US" dirty="0"/>
              <a:t>B) surface of hydrocarbons</a:t>
            </a:r>
          </a:p>
          <a:p>
            <a:pPr marL="0" indent="0">
              <a:buNone/>
            </a:pPr>
            <a:r>
              <a:rPr lang="en-US" dirty="0"/>
              <a:t>C) surface of mostly carbon-oxygen bonds</a:t>
            </a:r>
          </a:p>
          <a:p>
            <a:pPr marL="0" indent="0">
              <a:buNone/>
            </a:pPr>
            <a:r>
              <a:rPr lang="en-US" dirty="0"/>
              <a:t>D) surface of mostly carbon-nitrogen bonds</a:t>
            </a:r>
          </a:p>
          <a:p>
            <a:pPr marL="0" indent="0">
              <a:buNone/>
            </a:pPr>
            <a:r>
              <a:rPr lang="en-US" dirty="0" smtClean="0"/>
              <a:t>Bloom's </a:t>
            </a:r>
            <a:r>
              <a:rPr lang="en-US" dirty="0"/>
              <a:t>Taxonomy:  Synthesis/Evaluation</a:t>
            </a:r>
          </a:p>
          <a:p>
            <a:pPr marL="0" indent="0">
              <a:buNone/>
            </a:pPr>
            <a:r>
              <a:rPr lang="en-US" dirty="0"/>
              <a:t>Section:  2.3</a:t>
            </a:r>
          </a:p>
        </p:txBody>
      </p:sp>
    </p:spTree>
    <p:extLst>
      <p:ext uri="{BB962C8B-B14F-4D97-AF65-F5344CB8AC3E}">
        <p14:creationId xmlns:p14="http://schemas.microsoft.com/office/powerpoint/2010/main" val="342049354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A salamander relies on hydrogen bonding to stick to various surfaces. Therefore, a salamander would have the greatest difficulty clinging to a _____.</a:t>
            </a:r>
          </a:p>
          <a:p>
            <a:pPr marL="0" indent="0">
              <a:buNone/>
            </a:pPr>
            <a:r>
              <a:rPr lang="en-US" dirty="0"/>
              <a:t>A) slightly damp surface</a:t>
            </a:r>
          </a:p>
          <a:p>
            <a:pPr marL="0" indent="0">
              <a:buNone/>
            </a:pPr>
            <a:r>
              <a:rPr lang="en-US" b="1" dirty="0"/>
              <a:t>B) surface of hydrocarbons</a:t>
            </a:r>
          </a:p>
          <a:p>
            <a:pPr marL="0" indent="0">
              <a:buNone/>
            </a:pPr>
            <a:r>
              <a:rPr lang="en-US" dirty="0"/>
              <a:t>C) surface of mostly carbon-oxygen bonds</a:t>
            </a:r>
          </a:p>
          <a:p>
            <a:pPr marL="0" indent="0">
              <a:buNone/>
            </a:pPr>
            <a:r>
              <a:rPr lang="en-US" dirty="0"/>
              <a:t>D) surface of mostly carbon-nitrogen bonds</a:t>
            </a:r>
          </a:p>
          <a:p>
            <a:pPr marL="0" indent="0">
              <a:buNone/>
            </a:pPr>
            <a:r>
              <a:rPr lang="en-US" dirty="0" smtClean="0"/>
              <a:t>Bloom's </a:t>
            </a:r>
            <a:r>
              <a:rPr lang="en-US" dirty="0"/>
              <a:t>Taxonomy:  Synthesis/Evaluation</a:t>
            </a:r>
          </a:p>
          <a:p>
            <a:pPr marL="0" indent="0">
              <a:buNone/>
            </a:pPr>
            <a:r>
              <a:rPr lang="en-US" dirty="0"/>
              <a:t>Section:  2.3</a:t>
            </a:r>
          </a:p>
        </p:txBody>
      </p:sp>
    </p:spTree>
    <p:extLst>
      <p:ext uri="{BB962C8B-B14F-4D97-AF65-F5344CB8AC3E}">
        <p14:creationId xmlns:p14="http://schemas.microsoft.com/office/powerpoint/2010/main" val="79257674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Which </a:t>
            </a:r>
            <a:r>
              <a:rPr lang="en-US" sz="2400" dirty="0"/>
              <a:t>of the following is true for this reaction?</a:t>
            </a:r>
          </a:p>
          <a:p>
            <a:pPr marL="0" indent="0">
              <a:buNone/>
            </a:pPr>
            <a:r>
              <a:rPr lang="en-US" sz="2400" dirty="0"/>
              <a:t> </a:t>
            </a:r>
            <a:endParaRPr lang="en-US" sz="2400" dirty="0" smtClean="0"/>
          </a:p>
          <a:p>
            <a:pPr marL="0" indent="0">
              <a:buNone/>
            </a:pPr>
            <a:endParaRPr lang="en-US" sz="2400" dirty="0"/>
          </a:p>
          <a:p>
            <a:pPr marL="0" indent="0">
              <a:buNone/>
            </a:pPr>
            <a:r>
              <a:rPr lang="en-US" sz="2400" dirty="0"/>
              <a:t>A) The reaction is nonreversible.</a:t>
            </a:r>
          </a:p>
          <a:p>
            <a:pPr marL="0" indent="0">
              <a:buNone/>
            </a:pPr>
            <a:r>
              <a:rPr lang="en-US" sz="2400" dirty="0"/>
              <a:t>B) Hydrogen and nitrogen are the reactants of the reverse reaction.</a:t>
            </a:r>
          </a:p>
          <a:p>
            <a:pPr marL="0" indent="0">
              <a:buNone/>
            </a:pPr>
            <a:r>
              <a:rPr lang="en-US" sz="2400" dirty="0"/>
              <a:t>C) Ammonia is being formed and decomposed simultaneously.</a:t>
            </a:r>
          </a:p>
          <a:p>
            <a:pPr marL="0" indent="0">
              <a:buNone/>
            </a:pPr>
            <a:r>
              <a:rPr lang="en-US" sz="2400" dirty="0"/>
              <a:t>D) Only the forward or reverse reactions can occur at one time.</a:t>
            </a:r>
          </a:p>
          <a:p>
            <a:pPr marL="0" indent="0">
              <a:buNone/>
            </a:pPr>
            <a:r>
              <a:rPr lang="en-US" sz="2400" dirty="0" smtClean="0"/>
              <a:t>Bloom's </a:t>
            </a:r>
            <a:r>
              <a:rPr lang="en-US" sz="2400" dirty="0"/>
              <a:t>Taxonomy:  Knowledge/Comprehension</a:t>
            </a:r>
          </a:p>
          <a:p>
            <a:pPr marL="0" indent="0">
              <a:buNone/>
            </a:pPr>
            <a:r>
              <a:rPr lang="en-US" sz="2400" dirty="0"/>
              <a:t>Section:  </a:t>
            </a:r>
            <a:r>
              <a:rPr lang="en-US" sz="2400" dirty="0" smtClean="0"/>
              <a:t>2.4</a:t>
            </a:r>
            <a:endParaRPr lang="en-US" sz="2400" dirty="0"/>
          </a:p>
        </p:txBody>
      </p:sp>
      <p:pic>
        <p:nvPicPr>
          <p:cNvPr id="6" name="Picture 5" descr="Screen Shot 2017-09-15 at 10.13.4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209800"/>
            <a:ext cx="5080000" cy="728606"/>
          </a:xfrm>
          <a:prstGeom prst="rect">
            <a:avLst/>
          </a:prstGeom>
        </p:spPr>
      </p:pic>
    </p:spTree>
    <p:extLst>
      <p:ext uri="{BB962C8B-B14F-4D97-AF65-F5344CB8AC3E}">
        <p14:creationId xmlns:p14="http://schemas.microsoft.com/office/powerpoint/2010/main" val="235624663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Which </a:t>
            </a:r>
            <a:r>
              <a:rPr lang="en-US" sz="2400" dirty="0"/>
              <a:t>of the following is true for this reaction?</a:t>
            </a:r>
          </a:p>
          <a:p>
            <a:pPr marL="0" indent="0">
              <a:buNone/>
            </a:pPr>
            <a:r>
              <a:rPr lang="en-US" sz="2400" dirty="0"/>
              <a:t> </a:t>
            </a:r>
            <a:endParaRPr lang="en-US" sz="2400" dirty="0" smtClean="0"/>
          </a:p>
          <a:p>
            <a:pPr marL="0" indent="0">
              <a:buNone/>
            </a:pPr>
            <a:endParaRPr lang="en-US" sz="2400" dirty="0"/>
          </a:p>
          <a:p>
            <a:pPr marL="0" indent="0">
              <a:buNone/>
            </a:pPr>
            <a:r>
              <a:rPr lang="en-US" sz="2400" dirty="0"/>
              <a:t>A) The reaction is nonreversible.</a:t>
            </a:r>
          </a:p>
          <a:p>
            <a:pPr marL="0" indent="0">
              <a:buNone/>
            </a:pPr>
            <a:r>
              <a:rPr lang="en-US" sz="2400" dirty="0"/>
              <a:t>B) Hydrogen and nitrogen are the reactants of the reverse reaction.</a:t>
            </a:r>
          </a:p>
          <a:p>
            <a:pPr marL="0" indent="0">
              <a:buNone/>
            </a:pPr>
            <a:r>
              <a:rPr lang="en-US" sz="2400" b="1" dirty="0"/>
              <a:t>C) Ammonia is being formed and decomposed simultaneously.</a:t>
            </a:r>
          </a:p>
          <a:p>
            <a:pPr marL="0" indent="0">
              <a:buNone/>
            </a:pPr>
            <a:r>
              <a:rPr lang="en-US" sz="2400" dirty="0"/>
              <a:t>D) Only the forward or reverse reactions can occur at one time.</a:t>
            </a:r>
          </a:p>
          <a:p>
            <a:pPr marL="0" indent="0">
              <a:buNone/>
            </a:pPr>
            <a:r>
              <a:rPr lang="en-US" sz="2400" dirty="0" smtClean="0"/>
              <a:t>Bloom's </a:t>
            </a:r>
            <a:r>
              <a:rPr lang="en-US" sz="2400" dirty="0"/>
              <a:t>Taxonomy:  Knowledge/Comprehension</a:t>
            </a:r>
          </a:p>
          <a:p>
            <a:pPr marL="0" indent="0">
              <a:buNone/>
            </a:pPr>
            <a:r>
              <a:rPr lang="en-US" sz="2400" dirty="0"/>
              <a:t>Section:  </a:t>
            </a:r>
            <a:r>
              <a:rPr lang="en-US" sz="2400" dirty="0" smtClean="0"/>
              <a:t>2.4</a:t>
            </a:r>
            <a:endParaRPr lang="en-US" sz="2400" dirty="0"/>
          </a:p>
        </p:txBody>
      </p:sp>
      <p:pic>
        <p:nvPicPr>
          <p:cNvPr id="6" name="Picture 5" descr="Screen Shot 2017-09-15 at 10.13.4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209800"/>
            <a:ext cx="5080000" cy="728606"/>
          </a:xfrm>
          <a:prstGeom prst="rect">
            <a:avLst/>
          </a:prstGeom>
        </p:spPr>
      </p:pic>
    </p:spTree>
    <p:extLst>
      <p:ext uri="{BB962C8B-B14F-4D97-AF65-F5344CB8AC3E}">
        <p14:creationId xmlns:p14="http://schemas.microsoft.com/office/powerpoint/2010/main" val="14331166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a:xfrm>
            <a:off x="457200" y="1600200"/>
            <a:ext cx="4876800" cy="4525963"/>
          </a:xfrm>
        </p:spPr>
        <p:txBody>
          <a:bodyPr>
            <a:normAutofit fontScale="85000" lnSpcReduction="20000"/>
          </a:bodyPr>
          <a:lstStyle/>
          <a:p>
            <a:pPr marL="0" indent="0">
              <a:buNone/>
            </a:pPr>
            <a:r>
              <a:rPr lang="en-US" dirty="0" smtClean="0"/>
              <a:t>Based </a:t>
            </a:r>
            <a:r>
              <a:rPr lang="en-US" dirty="0"/>
              <a:t>on your knowledge of the polarity of water molecules, the solute molecule depicted here is most likely _____. </a:t>
            </a:r>
            <a:endParaRPr lang="en-US" dirty="0" smtClean="0"/>
          </a:p>
          <a:p>
            <a:pPr marL="0" indent="0">
              <a:buNone/>
            </a:pPr>
            <a:r>
              <a:rPr lang="en-US" dirty="0"/>
              <a:t>A) positively charged</a:t>
            </a:r>
          </a:p>
          <a:p>
            <a:pPr marL="0" indent="0">
              <a:buNone/>
            </a:pPr>
            <a:r>
              <a:rPr lang="en-US" dirty="0"/>
              <a:t>B) negatively charged</a:t>
            </a:r>
          </a:p>
          <a:p>
            <a:pPr marL="0" indent="0">
              <a:buNone/>
            </a:pPr>
            <a:r>
              <a:rPr lang="en-US" dirty="0"/>
              <a:t>C) without charge</a:t>
            </a:r>
          </a:p>
          <a:p>
            <a:pPr marL="0" indent="0">
              <a:buNone/>
            </a:pPr>
            <a:r>
              <a:rPr lang="en-US" dirty="0"/>
              <a:t>D) n</a:t>
            </a:r>
            <a:r>
              <a:rPr lang="en-US" dirty="0" smtClean="0"/>
              <a:t>onpolar</a:t>
            </a:r>
            <a:endParaRPr lang="en-US" dirty="0"/>
          </a:p>
          <a:p>
            <a:pPr marL="0" indent="0">
              <a:buNone/>
            </a:pPr>
            <a:r>
              <a:rPr lang="en-US" dirty="0" smtClean="0"/>
              <a:t>Bloom's </a:t>
            </a:r>
            <a:r>
              <a:rPr lang="en-US" dirty="0"/>
              <a:t>Taxonomy:  Application/Analysis</a:t>
            </a:r>
          </a:p>
          <a:p>
            <a:pPr marL="0" indent="0">
              <a:buNone/>
            </a:pPr>
            <a:r>
              <a:rPr lang="en-US" dirty="0"/>
              <a:t>Section:  3.2</a:t>
            </a:r>
          </a:p>
          <a:p>
            <a:pPr marL="0" indent="0">
              <a:buNone/>
            </a:pPr>
            <a:endParaRPr lang="en-US" dirty="0"/>
          </a:p>
        </p:txBody>
      </p:sp>
      <p:pic>
        <p:nvPicPr>
          <p:cNvPr id="4" name="Picture 3" descr="Untitled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2667000"/>
            <a:ext cx="2556229" cy="2500253"/>
          </a:xfrm>
          <a:prstGeom prst="rect">
            <a:avLst/>
          </a:prstGeom>
        </p:spPr>
      </p:pic>
    </p:spTree>
    <p:extLst>
      <p:ext uri="{BB962C8B-B14F-4D97-AF65-F5344CB8AC3E}">
        <p14:creationId xmlns:p14="http://schemas.microsoft.com/office/powerpoint/2010/main" val="9746061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p:txBody>
          <a:bodyPr/>
          <a:lstStyle/>
          <a:p>
            <a:r>
              <a:rPr lang="en-US" dirty="0" smtClean="0"/>
              <a:t>What are some strategies you use to answer </a:t>
            </a:r>
            <a:r>
              <a:rPr lang="en-US" dirty="0" smtClean="0"/>
              <a:t>multiple choice </a:t>
            </a:r>
            <a:r>
              <a:rPr lang="en-US" dirty="0" smtClean="0"/>
              <a:t>questions?</a:t>
            </a:r>
            <a:endParaRPr lang="en-US" dirty="0"/>
          </a:p>
        </p:txBody>
      </p:sp>
    </p:spTree>
    <p:extLst>
      <p:ext uri="{BB962C8B-B14F-4D97-AF65-F5344CB8AC3E}">
        <p14:creationId xmlns:p14="http://schemas.microsoft.com/office/powerpoint/2010/main" val="126059964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a:xfrm>
            <a:off x="457200" y="1600200"/>
            <a:ext cx="4876800" cy="4525963"/>
          </a:xfrm>
        </p:spPr>
        <p:txBody>
          <a:bodyPr>
            <a:normAutofit fontScale="85000" lnSpcReduction="20000"/>
          </a:bodyPr>
          <a:lstStyle/>
          <a:p>
            <a:pPr marL="0" indent="0">
              <a:buNone/>
            </a:pPr>
            <a:r>
              <a:rPr lang="en-US" dirty="0" smtClean="0"/>
              <a:t>Based </a:t>
            </a:r>
            <a:r>
              <a:rPr lang="en-US" dirty="0"/>
              <a:t>on your knowledge of the polarity of water molecules, the solute molecule depicted here is most likely _____. </a:t>
            </a:r>
            <a:endParaRPr lang="en-US" dirty="0" smtClean="0"/>
          </a:p>
          <a:p>
            <a:pPr marL="0" indent="0">
              <a:buNone/>
            </a:pPr>
            <a:r>
              <a:rPr lang="en-US" b="1" dirty="0"/>
              <a:t>A) positively charged</a:t>
            </a:r>
          </a:p>
          <a:p>
            <a:pPr marL="0" indent="0">
              <a:buNone/>
            </a:pPr>
            <a:r>
              <a:rPr lang="en-US" dirty="0"/>
              <a:t>B) negatively charged</a:t>
            </a:r>
          </a:p>
          <a:p>
            <a:pPr marL="0" indent="0">
              <a:buNone/>
            </a:pPr>
            <a:r>
              <a:rPr lang="en-US" dirty="0"/>
              <a:t>C) without charge</a:t>
            </a:r>
          </a:p>
          <a:p>
            <a:pPr marL="0" indent="0">
              <a:buNone/>
            </a:pPr>
            <a:r>
              <a:rPr lang="en-US" dirty="0"/>
              <a:t>D) n</a:t>
            </a:r>
            <a:r>
              <a:rPr lang="en-US" dirty="0" smtClean="0"/>
              <a:t>onpolar</a:t>
            </a:r>
            <a:endParaRPr lang="en-US" dirty="0"/>
          </a:p>
          <a:p>
            <a:pPr marL="0" indent="0">
              <a:buNone/>
            </a:pPr>
            <a:r>
              <a:rPr lang="en-US" dirty="0" smtClean="0"/>
              <a:t>Bloom's </a:t>
            </a:r>
            <a:r>
              <a:rPr lang="en-US" dirty="0"/>
              <a:t>Taxonomy:  Application/Analysis</a:t>
            </a:r>
          </a:p>
          <a:p>
            <a:pPr marL="0" indent="0">
              <a:buNone/>
            </a:pPr>
            <a:r>
              <a:rPr lang="en-US" dirty="0"/>
              <a:t>Section:  3.2</a:t>
            </a:r>
          </a:p>
          <a:p>
            <a:pPr marL="0" indent="0">
              <a:buNone/>
            </a:pPr>
            <a:endParaRPr lang="en-US" dirty="0"/>
          </a:p>
        </p:txBody>
      </p:sp>
      <p:pic>
        <p:nvPicPr>
          <p:cNvPr id="4" name="Picture 3" descr="Untitled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2667000"/>
            <a:ext cx="2556229" cy="2500253"/>
          </a:xfrm>
          <a:prstGeom prst="rect">
            <a:avLst/>
          </a:prstGeom>
        </p:spPr>
      </p:pic>
    </p:spTree>
    <p:extLst>
      <p:ext uri="{BB962C8B-B14F-4D97-AF65-F5344CB8AC3E}">
        <p14:creationId xmlns:p14="http://schemas.microsoft.com/office/powerpoint/2010/main" val="301304638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Why </a:t>
            </a:r>
            <a:r>
              <a:rPr lang="en-US" dirty="0"/>
              <a:t>does ice float in liquid water?</a:t>
            </a:r>
          </a:p>
          <a:p>
            <a:pPr marL="0" indent="0">
              <a:buNone/>
            </a:pPr>
            <a:r>
              <a:rPr lang="en-US" dirty="0"/>
              <a:t>A) The high surface tension of liquid water keeps the ice on top.</a:t>
            </a:r>
          </a:p>
          <a:p>
            <a:pPr marL="0" indent="0">
              <a:buNone/>
            </a:pPr>
            <a:r>
              <a:rPr lang="en-US" dirty="0"/>
              <a:t>B) The ionic bonds between the molecules in ice prevent the ice from sinking.</a:t>
            </a:r>
          </a:p>
          <a:p>
            <a:pPr marL="0" indent="0">
              <a:buNone/>
            </a:pPr>
            <a:r>
              <a:rPr lang="en-US" dirty="0"/>
              <a:t>C) Stable hydrogen bonds keep water molecules of ice farther apart than water molecules of liquid water.</a:t>
            </a:r>
          </a:p>
          <a:p>
            <a:pPr marL="0" indent="0">
              <a:buNone/>
            </a:pPr>
            <a:r>
              <a:rPr lang="en-US" dirty="0"/>
              <a:t>D) The crystalline lattice of ice causes it to be denser than liquid water.</a:t>
            </a:r>
          </a:p>
          <a:p>
            <a:pPr marL="0" indent="0">
              <a:buNone/>
            </a:pPr>
            <a:r>
              <a:rPr lang="en-US" dirty="0" smtClean="0"/>
              <a:t>Bloom's </a:t>
            </a:r>
            <a:r>
              <a:rPr lang="en-US" dirty="0"/>
              <a:t>Taxonomy:  Knowledge/Comprehension</a:t>
            </a:r>
          </a:p>
          <a:p>
            <a:pPr marL="0" indent="0">
              <a:buNone/>
            </a:pPr>
            <a:r>
              <a:rPr lang="en-US" dirty="0"/>
              <a:t>Section:  3.2</a:t>
            </a:r>
          </a:p>
        </p:txBody>
      </p:sp>
    </p:spTree>
    <p:extLst>
      <p:ext uri="{BB962C8B-B14F-4D97-AF65-F5344CB8AC3E}">
        <p14:creationId xmlns:p14="http://schemas.microsoft.com/office/powerpoint/2010/main" val="235174418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Why </a:t>
            </a:r>
            <a:r>
              <a:rPr lang="en-US" dirty="0"/>
              <a:t>does ice float in liquid water?</a:t>
            </a:r>
          </a:p>
          <a:p>
            <a:pPr marL="0" indent="0">
              <a:buNone/>
            </a:pPr>
            <a:r>
              <a:rPr lang="en-US" dirty="0"/>
              <a:t>A) The high surface tension of liquid water keeps the ice on top.</a:t>
            </a:r>
          </a:p>
          <a:p>
            <a:pPr marL="0" indent="0">
              <a:buNone/>
            </a:pPr>
            <a:r>
              <a:rPr lang="en-US" dirty="0"/>
              <a:t>B) The ionic bonds between the molecules in ice prevent the ice from sinking.</a:t>
            </a:r>
          </a:p>
          <a:p>
            <a:pPr marL="0" indent="0">
              <a:buNone/>
            </a:pPr>
            <a:r>
              <a:rPr lang="en-US" b="1" dirty="0"/>
              <a:t>C) Stable hydrogen bonds keep water molecules of ice farther apart than water molecules of liquid water.</a:t>
            </a:r>
          </a:p>
          <a:p>
            <a:pPr marL="0" indent="0">
              <a:buNone/>
            </a:pPr>
            <a:r>
              <a:rPr lang="en-US" dirty="0"/>
              <a:t>D) The crystalline lattice of ice causes it to be denser than liquid water.</a:t>
            </a:r>
          </a:p>
          <a:p>
            <a:pPr marL="0" indent="0">
              <a:buNone/>
            </a:pPr>
            <a:r>
              <a:rPr lang="en-US" dirty="0" smtClean="0"/>
              <a:t>Bloom's </a:t>
            </a:r>
            <a:r>
              <a:rPr lang="en-US" dirty="0"/>
              <a:t>Taxonomy:  Knowledge/Comprehension</a:t>
            </a:r>
          </a:p>
          <a:p>
            <a:pPr marL="0" indent="0">
              <a:buNone/>
            </a:pPr>
            <a:r>
              <a:rPr lang="en-US" dirty="0"/>
              <a:t>Section:  3.2</a:t>
            </a:r>
          </a:p>
        </p:txBody>
      </p:sp>
    </p:spTree>
    <p:extLst>
      <p:ext uri="{BB962C8B-B14F-4D97-AF65-F5344CB8AC3E}">
        <p14:creationId xmlns:p14="http://schemas.microsoft.com/office/powerpoint/2010/main" val="165803396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9-15</a:t>
            </a:r>
            <a:endParaRPr lang="en-US" dirty="0"/>
          </a:p>
        </p:txBody>
      </p:sp>
      <p:sp>
        <p:nvSpPr>
          <p:cNvPr id="3" name="Content Placeholder 2"/>
          <p:cNvSpPr>
            <a:spLocks noGrp="1"/>
          </p:cNvSpPr>
          <p:nvPr>
            <p:ph idx="1"/>
          </p:nvPr>
        </p:nvSpPr>
        <p:spPr/>
        <p:txBody>
          <a:bodyPr/>
          <a:lstStyle/>
          <a:p>
            <a:r>
              <a:rPr lang="en-US" dirty="0" smtClean="0"/>
              <a:t>Independently complete these questions. Be sure to use the strategies we’ve discussed! </a:t>
            </a:r>
            <a:endParaRPr lang="en-US" dirty="0"/>
          </a:p>
        </p:txBody>
      </p:sp>
    </p:spTree>
    <p:extLst>
      <p:ext uri="{BB962C8B-B14F-4D97-AF65-F5344CB8AC3E}">
        <p14:creationId xmlns:p14="http://schemas.microsoft.com/office/powerpoint/2010/main" val="372152006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9-15 Answers</a:t>
            </a:r>
            <a:endParaRPr lang="en-US" dirty="0"/>
          </a:p>
        </p:txBody>
      </p:sp>
      <p:sp>
        <p:nvSpPr>
          <p:cNvPr id="3" name="Content Placeholder 2"/>
          <p:cNvSpPr>
            <a:spLocks noGrp="1"/>
          </p:cNvSpPr>
          <p:nvPr>
            <p:ph idx="1"/>
          </p:nvPr>
        </p:nvSpPr>
        <p:spPr/>
        <p:txBody>
          <a:bodyPr/>
          <a:lstStyle/>
          <a:p>
            <a:pPr marL="0" indent="0">
              <a:buNone/>
            </a:pPr>
            <a:r>
              <a:rPr lang="en-US" dirty="0" smtClean="0"/>
              <a:t>9. C</a:t>
            </a:r>
          </a:p>
          <a:p>
            <a:pPr marL="0" indent="0">
              <a:buNone/>
            </a:pPr>
            <a:r>
              <a:rPr lang="en-US" dirty="0" smtClean="0"/>
              <a:t>10. </a:t>
            </a:r>
            <a:r>
              <a:rPr lang="en-US" dirty="0" smtClean="0"/>
              <a:t>B</a:t>
            </a:r>
          </a:p>
          <a:p>
            <a:pPr marL="0" indent="0">
              <a:buNone/>
            </a:pPr>
            <a:r>
              <a:rPr lang="en-US" dirty="0" smtClean="0"/>
              <a:t>11. C</a:t>
            </a:r>
          </a:p>
          <a:p>
            <a:pPr marL="0" indent="0">
              <a:buNone/>
            </a:pPr>
            <a:r>
              <a:rPr lang="en-US" dirty="0" smtClean="0"/>
              <a:t>12. A</a:t>
            </a:r>
          </a:p>
          <a:p>
            <a:pPr marL="0" indent="0">
              <a:buNone/>
            </a:pPr>
            <a:r>
              <a:rPr lang="en-US" dirty="0" smtClean="0"/>
              <a:t>13. A</a:t>
            </a:r>
          </a:p>
          <a:p>
            <a:pPr marL="0" indent="0">
              <a:buNone/>
            </a:pPr>
            <a:r>
              <a:rPr lang="en-US" dirty="0" smtClean="0"/>
              <a:t>14. B</a:t>
            </a:r>
          </a:p>
          <a:p>
            <a:pPr marL="0" indent="0">
              <a:buNone/>
            </a:pPr>
            <a:r>
              <a:rPr lang="en-US" dirty="0" smtClean="0"/>
              <a:t>15. B</a:t>
            </a:r>
            <a:endParaRPr lang="en-US" dirty="0"/>
          </a:p>
        </p:txBody>
      </p:sp>
    </p:spTree>
    <p:extLst>
      <p:ext uri="{BB962C8B-B14F-4D97-AF65-F5344CB8AC3E}">
        <p14:creationId xmlns:p14="http://schemas.microsoft.com/office/powerpoint/2010/main" val="333309230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p:txBody>
          <a:bodyPr/>
          <a:lstStyle/>
          <a:p>
            <a:r>
              <a:rPr lang="en-US" dirty="0" smtClean="0"/>
              <a:t>In groups, come up with your own multiple choice question/answer from any topic covered thus far.</a:t>
            </a:r>
          </a:p>
          <a:p>
            <a:r>
              <a:rPr lang="en-US" dirty="0" smtClean="0"/>
              <a:t>Be sure to appropriately classify it using Bloom’s taxonomy. </a:t>
            </a:r>
          </a:p>
          <a:p>
            <a:pPr lvl="1"/>
            <a:r>
              <a:rPr lang="en-US" dirty="0" smtClean="0"/>
              <a:t>Level 1: Knowledge/comprehension</a:t>
            </a:r>
          </a:p>
          <a:p>
            <a:pPr lvl="1"/>
            <a:r>
              <a:rPr lang="en-US" dirty="0" smtClean="0"/>
              <a:t>Level 2: Application/analysis</a:t>
            </a:r>
          </a:p>
          <a:p>
            <a:pPr lvl="1"/>
            <a:r>
              <a:rPr lang="en-US" dirty="0" smtClean="0"/>
              <a:t>Level 3: Synthesis/evaluation</a:t>
            </a:r>
          </a:p>
          <a:p>
            <a:pPr marL="457200" lvl="1" indent="0">
              <a:buNone/>
            </a:pPr>
            <a:endParaRPr lang="en-US" dirty="0"/>
          </a:p>
        </p:txBody>
      </p:sp>
    </p:spTree>
    <p:extLst>
      <p:ext uri="{BB962C8B-B14F-4D97-AF65-F5344CB8AC3E}">
        <p14:creationId xmlns:p14="http://schemas.microsoft.com/office/powerpoint/2010/main" val="8821283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Today, we’ll be answering and analyzing real AP biology multiple choice exam questions on Unit 1 (Ch. 1-3)</a:t>
            </a:r>
          </a:p>
          <a:p>
            <a:pPr lvl="1"/>
            <a:r>
              <a:rPr lang="en-US" dirty="0" smtClean="0"/>
              <a:t>I will walk us through questions 1-3.</a:t>
            </a:r>
          </a:p>
          <a:p>
            <a:pPr lvl="1"/>
            <a:r>
              <a:rPr lang="en-US" dirty="0" smtClean="0"/>
              <a:t>We will complete questions 4-8 as a class in groups.</a:t>
            </a:r>
          </a:p>
          <a:p>
            <a:pPr lvl="1"/>
            <a:r>
              <a:rPr lang="en-US" dirty="0" smtClean="0"/>
              <a:t>You will complete questions 9-15 independently using the strategies learned today. </a:t>
            </a:r>
            <a:endParaRPr lang="en-US" dirty="0"/>
          </a:p>
        </p:txBody>
      </p:sp>
    </p:spTree>
    <p:extLst>
      <p:ext uri="{BB962C8B-B14F-4D97-AF65-F5344CB8AC3E}">
        <p14:creationId xmlns:p14="http://schemas.microsoft.com/office/powerpoint/2010/main" val="36728256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Bloom’s taxonomy</a:t>
            </a:r>
            <a:endParaRPr lang="en-US" dirty="0"/>
          </a:p>
        </p:txBody>
      </p:sp>
      <p:sp>
        <p:nvSpPr>
          <p:cNvPr id="3" name="Content Placeholder 2"/>
          <p:cNvSpPr>
            <a:spLocks noGrp="1"/>
          </p:cNvSpPr>
          <p:nvPr>
            <p:ph idx="1"/>
          </p:nvPr>
        </p:nvSpPr>
        <p:spPr/>
        <p:txBody>
          <a:bodyPr/>
          <a:lstStyle/>
          <a:p>
            <a:r>
              <a:rPr lang="en-US" dirty="0" smtClean="0"/>
              <a:t>Levels of Questions</a:t>
            </a:r>
          </a:p>
          <a:p>
            <a:pPr lvl="1"/>
            <a:r>
              <a:rPr lang="en-US" dirty="0" smtClean="0"/>
              <a:t>Level 1: Knowledge/comprehension</a:t>
            </a:r>
          </a:p>
          <a:p>
            <a:pPr lvl="1"/>
            <a:r>
              <a:rPr lang="en-US" dirty="0" smtClean="0"/>
              <a:t>Level 2: Application/analysis</a:t>
            </a:r>
          </a:p>
          <a:p>
            <a:pPr lvl="1"/>
            <a:r>
              <a:rPr lang="en-US" dirty="0" smtClean="0"/>
              <a:t>Level 3: Synthesis/evaluation</a:t>
            </a:r>
            <a:endParaRPr lang="en-US" dirty="0"/>
          </a:p>
        </p:txBody>
      </p:sp>
    </p:spTree>
    <p:extLst>
      <p:ext uri="{BB962C8B-B14F-4D97-AF65-F5344CB8AC3E}">
        <p14:creationId xmlns:p14="http://schemas.microsoft.com/office/powerpoint/2010/main" val="25673329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start off simple…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Prokaryotes </a:t>
            </a:r>
            <a:r>
              <a:rPr lang="en-US" dirty="0"/>
              <a:t>are classified as belonging to two different domains. What are the domains?</a:t>
            </a:r>
          </a:p>
          <a:p>
            <a:pPr marL="0" indent="0">
              <a:buNone/>
            </a:pPr>
            <a:r>
              <a:rPr lang="en-US" dirty="0"/>
              <a:t>A) Bacteria and Eukarya</a:t>
            </a:r>
          </a:p>
          <a:p>
            <a:pPr marL="0" indent="0">
              <a:buNone/>
            </a:pPr>
            <a:r>
              <a:rPr lang="en-US" dirty="0"/>
              <a:t>B) Archaea and </a:t>
            </a:r>
            <a:r>
              <a:rPr lang="en-US" dirty="0" err="1"/>
              <a:t>Monera</a:t>
            </a:r>
            <a:endParaRPr lang="en-US" dirty="0"/>
          </a:p>
          <a:p>
            <a:pPr marL="0" indent="0">
              <a:buNone/>
            </a:pPr>
            <a:r>
              <a:rPr lang="en-US" dirty="0"/>
              <a:t>C) Bacteria and Protista</a:t>
            </a:r>
          </a:p>
          <a:p>
            <a:pPr marL="0" indent="0">
              <a:buNone/>
            </a:pPr>
            <a:r>
              <a:rPr lang="en-US" dirty="0"/>
              <a:t>D) Bacteria and Archaea</a:t>
            </a:r>
          </a:p>
          <a:p>
            <a:pPr marL="0" indent="0">
              <a:buNone/>
            </a:pPr>
            <a:r>
              <a:rPr lang="en-US" dirty="0" smtClean="0"/>
              <a:t>Bloom's </a:t>
            </a:r>
            <a:r>
              <a:rPr lang="en-US" dirty="0"/>
              <a:t>Taxonomy:  </a:t>
            </a:r>
            <a:r>
              <a:rPr lang="en-US" b="1" dirty="0"/>
              <a:t>Knowledge/Comprehension</a:t>
            </a:r>
          </a:p>
          <a:p>
            <a:pPr marL="0" indent="0">
              <a:buNone/>
            </a:pPr>
            <a:r>
              <a:rPr lang="en-US" dirty="0"/>
              <a:t>Section:  1.2</a:t>
            </a:r>
          </a:p>
        </p:txBody>
      </p:sp>
    </p:spTree>
    <p:extLst>
      <p:ext uri="{BB962C8B-B14F-4D97-AF65-F5344CB8AC3E}">
        <p14:creationId xmlns:p14="http://schemas.microsoft.com/office/powerpoint/2010/main" val="5031598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start off simple…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Prokaryotes </a:t>
            </a:r>
            <a:r>
              <a:rPr lang="en-US" dirty="0"/>
              <a:t>are classified as belonging to two different domains. What are the domains?</a:t>
            </a:r>
          </a:p>
          <a:p>
            <a:pPr marL="0" indent="0">
              <a:buNone/>
            </a:pPr>
            <a:r>
              <a:rPr lang="en-US" dirty="0"/>
              <a:t>A) Bacteria and Eukarya</a:t>
            </a:r>
          </a:p>
          <a:p>
            <a:pPr marL="0" indent="0">
              <a:buNone/>
            </a:pPr>
            <a:r>
              <a:rPr lang="en-US" dirty="0"/>
              <a:t>B) Archaea and </a:t>
            </a:r>
            <a:r>
              <a:rPr lang="en-US" dirty="0" err="1"/>
              <a:t>Monera</a:t>
            </a:r>
            <a:endParaRPr lang="en-US" dirty="0"/>
          </a:p>
          <a:p>
            <a:pPr marL="0" indent="0">
              <a:buNone/>
            </a:pPr>
            <a:r>
              <a:rPr lang="en-US" dirty="0"/>
              <a:t>C) Bacteria and Protista</a:t>
            </a:r>
          </a:p>
          <a:p>
            <a:pPr marL="0" indent="0">
              <a:buNone/>
            </a:pPr>
            <a:r>
              <a:rPr lang="en-US" b="1" dirty="0"/>
              <a:t>D) Bacteria and Archaea</a:t>
            </a:r>
          </a:p>
          <a:p>
            <a:pPr marL="0" indent="0">
              <a:buNone/>
            </a:pPr>
            <a:r>
              <a:rPr lang="en-US" dirty="0" smtClean="0"/>
              <a:t>Bloom's </a:t>
            </a:r>
            <a:r>
              <a:rPr lang="en-US" dirty="0"/>
              <a:t>Taxonomy:  </a:t>
            </a:r>
            <a:r>
              <a:rPr lang="en-US" b="1" dirty="0"/>
              <a:t>Knowledge/Comprehension</a:t>
            </a:r>
          </a:p>
          <a:p>
            <a:pPr marL="0" indent="0">
              <a:buNone/>
            </a:pPr>
            <a:r>
              <a:rPr lang="en-US" dirty="0"/>
              <a:t>Section:  1.2</a:t>
            </a:r>
          </a:p>
        </p:txBody>
      </p:sp>
    </p:spTree>
    <p:extLst>
      <p:ext uri="{BB962C8B-B14F-4D97-AF65-F5344CB8AC3E}">
        <p14:creationId xmlns:p14="http://schemas.microsoft.com/office/powerpoint/2010/main" val="13144660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Which one of the atoms shown would be most likely to form an anion with a charge of -1</a:t>
            </a:r>
            <a:r>
              <a:rPr lang="en-US" dirty="0" smtClean="0"/>
              <a:t>?</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a:t>Bloom's Taxonomy:  </a:t>
            </a:r>
            <a:r>
              <a:rPr lang="en-US" b="1" dirty="0"/>
              <a:t>Application/Analysis</a:t>
            </a:r>
          </a:p>
          <a:p>
            <a:pPr marL="0" indent="0">
              <a:buNone/>
            </a:pPr>
            <a:r>
              <a:rPr lang="en-US" dirty="0"/>
              <a:t>Section:  </a:t>
            </a:r>
            <a:r>
              <a:rPr lang="en-US" dirty="0" smtClean="0"/>
              <a:t>2.2</a:t>
            </a:r>
            <a:endParaRPr lang="en-US" dirty="0"/>
          </a:p>
        </p:txBody>
      </p:sp>
      <p:pic>
        <p:nvPicPr>
          <p:cNvPr id="4" name="Picture 3" descr="Screen Shot 2017-09-15 at 10.00.43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743200"/>
            <a:ext cx="7658100" cy="1917700"/>
          </a:xfrm>
          <a:prstGeom prst="rect">
            <a:avLst/>
          </a:prstGeom>
        </p:spPr>
      </p:pic>
    </p:spTree>
    <p:extLst>
      <p:ext uri="{BB962C8B-B14F-4D97-AF65-F5344CB8AC3E}">
        <p14:creationId xmlns:p14="http://schemas.microsoft.com/office/powerpoint/2010/main" val="41847602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Which one of the atoms shown would be most likely to form an anion with a charge of -1</a:t>
            </a:r>
            <a:r>
              <a:rPr lang="en-US" dirty="0" smtClean="0"/>
              <a:t>?</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a:t>Bloom's Taxonomy:  </a:t>
            </a:r>
            <a:r>
              <a:rPr lang="en-US" b="1" dirty="0"/>
              <a:t>Application/Analysis</a:t>
            </a:r>
          </a:p>
          <a:p>
            <a:pPr marL="0" indent="0">
              <a:buNone/>
            </a:pPr>
            <a:r>
              <a:rPr lang="en-US" dirty="0"/>
              <a:t>Section:  </a:t>
            </a:r>
            <a:r>
              <a:rPr lang="en-US" dirty="0" smtClean="0"/>
              <a:t>2.2</a:t>
            </a:r>
            <a:endParaRPr lang="en-US" dirty="0"/>
          </a:p>
        </p:txBody>
      </p:sp>
      <p:pic>
        <p:nvPicPr>
          <p:cNvPr id="4" name="Picture 3" descr="Screen Shot 2017-09-15 at 10.00.43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743200"/>
            <a:ext cx="7658100" cy="1917700"/>
          </a:xfrm>
          <a:prstGeom prst="rect">
            <a:avLst/>
          </a:prstGeom>
        </p:spPr>
      </p:pic>
      <p:sp>
        <p:nvSpPr>
          <p:cNvPr id="5" name="Rectangle 4"/>
          <p:cNvSpPr/>
          <p:nvPr/>
        </p:nvSpPr>
        <p:spPr>
          <a:xfrm>
            <a:off x="6330870" y="2753420"/>
            <a:ext cx="1981200" cy="1600200"/>
          </a:xfrm>
          <a:prstGeom prst="rect">
            <a:avLst/>
          </a:prstGeom>
          <a:noFill/>
          <a:ln w="28575"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19536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02_12IonicBond_2-U.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100" y="1752473"/>
            <a:ext cx="8546592" cy="3346704"/>
          </a:xfrm>
          <a:prstGeom prst="rect">
            <a:avLst/>
          </a:prstGeom>
        </p:spPr>
      </p:pic>
      <p:sp>
        <p:nvSpPr>
          <p:cNvPr id="4" name="TextBox 3"/>
          <p:cNvSpPr txBox="1"/>
          <p:nvPr/>
        </p:nvSpPr>
        <p:spPr>
          <a:xfrm>
            <a:off x="6060959" y="1681521"/>
            <a:ext cx="304315" cy="328295"/>
          </a:xfrm>
          <a:prstGeom prst="rect">
            <a:avLst/>
          </a:prstGeom>
          <a:noFill/>
        </p:spPr>
        <p:txBody>
          <a:bodyPr wrap="none" rtlCol="0">
            <a:spAutoFit/>
          </a:bodyPr>
          <a:lstStyle/>
          <a:p>
            <a:pPr eaLnBrk="0" hangingPunct="0">
              <a:lnSpc>
                <a:spcPts val="1800"/>
              </a:lnSpc>
            </a:pPr>
            <a:r>
              <a:rPr lang="en-US" sz="1700" b="1" dirty="0" smtClean="0">
                <a:solidFill>
                  <a:srgbClr val="000000"/>
                </a:solidFill>
                <a:latin typeface="Symbol" charset="2"/>
                <a:ea typeface="ＭＳ Ｐゴシック" charset="0"/>
                <a:cs typeface="Symbol" charset="2"/>
              </a:rPr>
              <a:t>+</a:t>
            </a:r>
            <a:endParaRPr lang="en-US" sz="1700" b="1" dirty="0">
              <a:solidFill>
                <a:srgbClr val="000000"/>
              </a:solidFill>
              <a:latin typeface="Symbol" charset="2"/>
              <a:ea typeface="ＭＳ Ｐゴシック" charset="0"/>
              <a:cs typeface="Symbol" charset="2"/>
            </a:endParaRPr>
          </a:p>
        </p:txBody>
      </p:sp>
      <p:sp>
        <p:nvSpPr>
          <p:cNvPr id="5" name="TextBox 4"/>
          <p:cNvSpPr txBox="1"/>
          <p:nvPr/>
        </p:nvSpPr>
        <p:spPr>
          <a:xfrm>
            <a:off x="7817791" y="1698455"/>
            <a:ext cx="304315" cy="328295"/>
          </a:xfrm>
          <a:prstGeom prst="rect">
            <a:avLst/>
          </a:prstGeom>
          <a:noFill/>
        </p:spPr>
        <p:txBody>
          <a:bodyPr wrap="none" rtlCol="0">
            <a:spAutoFit/>
          </a:bodyPr>
          <a:lstStyle/>
          <a:p>
            <a:pPr eaLnBrk="0" hangingPunct="0">
              <a:lnSpc>
                <a:spcPts val="1800"/>
              </a:lnSpc>
            </a:pPr>
            <a:r>
              <a:rPr lang="en-US" sz="1700" b="1" dirty="0" smtClean="0">
                <a:solidFill>
                  <a:srgbClr val="000000"/>
                </a:solidFill>
                <a:latin typeface="Symbol" charset="2"/>
                <a:ea typeface="ＭＳ Ｐゴシック" charset="0"/>
                <a:cs typeface="Symbol" charset="2"/>
              </a:rPr>
              <a:t>-</a:t>
            </a:r>
            <a:endParaRPr lang="en-US" sz="1700" b="1" dirty="0">
              <a:solidFill>
                <a:srgbClr val="000000"/>
              </a:solidFill>
              <a:latin typeface="Symbol" charset="2"/>
              <a:ea typeface="ＭＳ Ｐゴシック" charset="0"/>
              <a:cs typeface="Symbol" charset="2"/>
            </a:endParaRPr>
          </a:p>
        </p:txBody>
      </p:sp>
      <p:sp>
        <p:nvSpPr>
          <p:cNvPr id="6" name="TextBox 5"/>
          <p:cNvSpPr txBox="1"/>
          <p:nvPr/>
        </p:nvSpPr>
        <p:spPr>
          <a:xfrm>
            <a:off x="5976294" y="2727153"/>
            <a:ext cx="479744" cy="330860"/>
          </a:xfrm>
          <a:prstGeom prst="rect">
            <a:avLst/>
          </a:prstGeom>
          <a:noFill/>
        </p:spPr>
        <p:txBody>
          <a:bodyPr wrap="none" rtlCol="0">
            <a:spAutoFit/>
          </a:bodyPr>
          <a:lstStyle/>
          <a:p>
            <a:pPr eaLnBrk="0" hangingPunct="0">
              <a:lnSpc>
                <a:spcPts val="1800"/>
              </a:lnSpc>
            </a:pPr>
            <a:r>
              <a:rPr lang="en-US" sz="1800" b="1" dirty="0" smtClean="0">
                <a:solidFill>
                  <a:srgbClr val="000000"/>
                </a:solidFill>
                <a:latin typeface="Arial"/>
                <a:ea typeface="ＭＳ Ｐゴシック" charset="0"/>
                <a:cs typeface="Arial"/>
              </a:rPr>
              <a:t>Na</a:t>
            </a:r>
            <a:endParaRPr lang="en-US" sz="1800" b="1" dirty="0">
              <a:solidFill>
                <a:srgbClr val="000000"/>
              </a:solidFill>
              <a:latin typeface="Arial"/>
              <a:ea typeface="ＭＳ Ｐゴシック" charset="0"/>
              <a:cs typeface="Arial"/>
            </a:endParaRPr>
          </a:p>
        </p:txBody>
      </p:sp>
      <p:sp>
        <p:nvSpPr>
          <p:cNvPr id="7" name="TextBox 6"/>
          <p:cNvSpPr txBox="1"/>
          <p:nvPr/>
        </p:nvSpPr>
        <p:spPr>
          <a:xfrm>
            <a:off x="7745826" y="2727153"/>
            <a:ext cx="415498" cy="330860"/>
          </a:xfrm>
          <a:prstGeom prst="rect">
            <a:avLst/>
          </a:prstGeom>
          <a:noFill/>
        </p:spPr>
        <p:txBody>
          <a:bodyPr wrap="none" rtlCol="0">
            <a:spAutoFit/>
          </a:bodyPr>
          <a:lstStyle/>
          <a:p>
            <a:pPr eaLnBrk="0" hangingPunct="0">
              <a:lnSpc>
                <a:spcPts val="1800"/>
              </a:lnSpc>
            </a:pPr>
            <a:r>
              <a:rPr lang="en-US" sz="1800" b="1" dirty="0" err="1" smtClean="0">
                <a:solidFill>
                  <a:srgbClr val="FFFFFF"/>
                </a:solidFill>
                <a:latin typeface="Arial"/>
                <a:ea typeface="ＭＳ Ｐゴシック" charset="0"/>
                <a:cs typeface="Arial"/>
              </a:rPr>
              <a:t>Cl</a:t>
            </a:r>
            <a:endParaRPr lang="en-US" sz="1800" b="1" dirty="0">
              <a:solidFill>
                <a:srgbClr val="FFFFFF"/>
              </a:solidFill>
              <a:latin typeface="Arial"/>
              <a:ea typeface="ＭＳ Ｐゴシック" charset="0"/>
              <a:cs typeface="Arial"/>
            </a:endParaRPr>
          </a:p>
        </p:txBody>
      </p:sp>
      <p:sp>
        <p:nvSpPr>
          <p:cNvPr id="8" name="TextBox 7"/>
          <p:cNvSpPr txBox="1"/>
          <p:nvPr/>
        </p:nvSpPr>
        <p:spPr>
          <a:xfrm>
            <a:off x="5496887" y="3806654"/>
            <a:ext cx="1441283" cy="792525"/>
          </a:xfrm>
          <a:prstGeom prst="rect">
            <a:avLst/>
          </a:prstGeom>
          <a:noFill/>
        </p:spPr>
        <p:txBody>
          <a:bodyPr wrap="none" rtlCol="0">
            <a:spAutoFit/>
          </a:bodyPr>
          <a:lstStyle/>
          <a:p>
            <a:pPr algn="ctr" eaLnBrk="0" hangingPunct="0">
              <a:lnSpc>
                <a:spcPts val="1800"/>
              </a:lnSpc>
            </a:pPr>
            <a:r>
              <a:rPr lang="en-US" sz="1800" b="1" dirty="0" smtClean="0">
                <a:solidFill>
                  <a:srgbClr val="000000"/>
                </a:solidFill>
                <a:latin typeface="Arial"/>
                <a:ea typeface="ＭＳ Ｐゴシック" charset="0"/>
                <a:cs typeface="Arial"/>
              </a:rPr>
              <a:t>Na</a:t>
            </a:r>
            <a:r>
              <a:rPr lang="en-US" sz="1800" b="1" baseline="30000" dirty="0" smtClean="0">
                <a:solidFill>
                  <a:srgbClr val="000000"/>
                </a:solidFill>
                <a:latin typeface="Symbol" charset="2"/>
                <a:ea typeface="ＭＳ Ｐゴシック" charset="0"/>
                <a:cs typeface="Symbol" charset="2"/>
              </a:rPr>
              <a:t>+</a:t>
            </a:r>
            <a:r>
              <a:rPr lang="en-US" sz="1800" b="1" dirty="0" smtClean="0">
                <a:solidFill>
                  <a:srgbClr val="000000"/>
                </a:solidFill>
                <a:latin typeface="Arial"/>
                <a:ea typeface="ＭＳ Ｐゴシック" charset="0"/>
                <a:cs typeface="Arial"/>
              </a:rPr>
              <a:t/>
            </a:r>
            <a:br>
              <a:rPr lang="en-US" sz="1800" b="1" dirty="0" smtClean="0">
                <a:solidFill>
                  <a:srgbClr val="000000"/>
                </a:solidFill>
                <a:latin typeface="Arial"/>
                <a:ea typeface="ＭＳ Ｐゴシック" charset="0"/>
                <a:cs typeface="Arial"/>
              </a:rPr>
            </a:br>
            <a:r>
              <a:rPr lang="en-US" sz="1800" b="1" dirty="0" smtClean="0">
                <a:solidFill>
                  <a:srgbClr val="000000"/>
                </a:solidFill>
                <a:latin typeface="Arial"/>
                <a:ea typeface="ＭＳ Ｐゴシック" charset="0"/>
                <a:cs typeface="Arial"/>
              </a:rPr>
              <a:t>Sodium ion</a:t>
            </a:r>
            <a:br>
              <a:rPr lang="en-US" sz="1800" b="1" dirty="0" smtClean="0">
                <a:solidFill>
                  <a:srgbClr val="000000"/>
                </a:solidFill>
                <a:latin typeface="Arial"/>
                <a:ea typeface="ＭＳ Ｐゴシック" charset="0"/>
                <a:cs typeface="Arial"/>
              </a:rPr>
            </a:br>
            <a:r>
              <a:rPr lang="en-US" sz="1800" b="1" dirty="0" smtClean="0">
                <a:solidFill>
                  <a:srgbClr val="000000"/>
                </a:solidFill>
                <a:latin typeface="Arial"/>
                <a:ea typeface="ＭＳ Ｐゴシック" charset="0"/>
                <a:cs typeface="Arial"/>
              </a:rPr>
              <a:t>(a </a:t>
            </a:r>
            <a:r>
              <a:rPr lang="en-US" sz="1800" b="1" dirty="0" err="1" smtClean="0">
                <a:solidFill>
                  <a:srgbClr val="000000"/>
                </a:solidFill>
                <a:latin typeface="Arial"/>
                <a:ea typeface="ＭＳ Ｐゴシック" charset="0"/>
                <a:cs typeface="Arial"/>
              </a:rPr>
              <a:t>cation</a:t>
            </a:r>
            <a:r>
              <a:rPr lang="en-US" sz="1800" b="1" dirty="0" smtClean="0">
                <a:solidFill>
                  <a:srgbClr val="000000"/>
                </a:solidFill>
                <a:latin typeface="Arial"/>
                <a:ea typeface="ＭＳ Ｐゴシック" charset="0"/>
                <a:cs typeface="Arial"/>
              </a:rPr>
              <a:t>)</a:t>
            </a:r>
            <a:endParaRPr lang="en-US" sz="1800" b="1" dirty="0">
              <a:solidFill>
                <a:srgbClr val="000000"/>
              </a:solidFill>
              <a:latin typeface="Arial"/>
              <a:ea typeface="ＭＳ Ｐゴシック" charset="0"/>
              <a:cs typeface="Arial"/>
            </a:endParaRPr>
          </a:p>
        </p:txBody>
      </p:sp>
      <p:sp>
        <p:nvSpPr>
          <p:cNvPr id="9" name="TextBox 8"/>
          <p:cNvSpPr txBox="1"/>
          <p:nvPr/>
        </p:nvSpPr>
        <p:spPr>
          <a:xfrm>
            <a:off x="7196103" y="3806654"/>
            <a:ext cx="1531113" cy="792525"/>
          </a:xfrm>
          <a:prstGeom prst="rect">
            <a:avLst/>
          </a:prstGeom>
          <a:noFill/>
        </p:spPr>
        <p:txBody>
          <a:bodyPr wrap="none" rtlCol="0">
            <a:spAutoFit/>
          </a:bodyPr>
          <a:lstStyle/>
          <a:p>
            <a:pPr algn="ctr" eaLnBrk="0" hangingPunct="0">
              <a:lnSpc>
                <a:spcPts val="1800"/>
              </a:lnSpc>
            </a:pPr>
            <a:r>
              <a:rPr lang="en-US" sz="1800" b="1" dirty="0" err="1" smtClean="0">
                <a:solidFill>
                  <a:srgbClr val="000000"/>
                </a:solidFill>
                <a:latin typeface="Arial"/>
                <a:ea typeface="ＭＳ Ｐゴシック" charset="0"/>
                <a:cs typeface="Arial"/>
              </a:rPr>
              <a:t>Cl</a:t>
            </a:r>
            <a:r>
              <a:rPr lang="en-US" sz="1800" b="1" baseline="30000" dirty="0" smtClean="0">
                <a:solidFill>
                  <a:srgbClr val="000000"/>
                </a:solidFill>
                <a:latin typeface="Symbol" charset="2"/>
                <a:ea typeface="ＭＳ Ｐゴシック" charset="0"/>
                <a:cs typeface="Symbol" charset="2"/>
              </a:rPr>
              <a:t>-</a:t>
            </a:r>
            <a:r>
              <a:rPr lang="en-US" sz="1800" b="1" dirty="0" smtClean="0">
                <a:solidFill>
                  <a:srgbClr val="000000"/>
                </a:solidFill>
                <a:latin typeface="Arial"/>
                <a:ea typeface="ＭＳ Ｐゴシック" charset="0"/>
                <a:cs typeface="Arial"/>
              </a:rPr>
              <a:t/>
            </a:r>
            <a:br>
              <a:rPr lang="en-US" sz="1800" b="1" dirty="0" smtClean="0">
                <a:solidFill>
                  <a:srgbClr val="000000"/>
                </a:solidFill>
                <a:latin typeface="Arial"/>
                <a:ea typeface="ＭＳ Ｐゴシック" charset="0"/>
                <a:cs typeface="Arial"/>
              </a:rPr>
            </a:br>
            <a:r>
              <a:rPr lang="en-US" sz="1800" b="1" dirty="0" smtClean="0">
                <a:solidFill>
                  <a:srgbClr val="000000"/>
                </a:solidFill>
                <a:latin typeface="Arial"/>
                <a:ea typeface="ＭＳ Ｐゴシック" charset="0"/>
                <a:cs typeface="Arial"/>
              </a:rPr>
              <a:t>Chloride ion</a:t>
            </a:r>
            <a:br>
              <a:rPr lang="en-US" sz="1800" b="1" dirty="0" smtClean="0">
                <a:solidFill>
                  <a:srgbClr val="000000"/>
                </a:solidFill>
                <a:latin typeface="Arial"/>
                <a:ea typeface="ＭＳ Ｐゴシック" charset="0"/>
                <a:cs typeface="Arial"/>
              </a:rPr>
            </a:br>
            <a:r>
              <a:rPr lang="en-US" sz="1800" b="1" dirty="0" smtClean="0">
                <a:solidFill>
                  <a:srgbClr val="000000"/>
                </a:solidFill>
                <a:latin typeface="Arial"/>
                <a:ea typeface="ＭＳ Ｐゴシック" charset="0"/>
                <a:cs typeface="Arial"/>
              </a:rPr>
              <a:t>(an anion)</a:t>
            </a:r>
            <a:endParaRPr lang="en-US" sz="1800" b="1" dirty="0">
              <a:solidFill>
                <a:srgbClr val="000000"/>
              </a:solidFill>
              <a:latin typeface="Arial"/>
              <a:ea typeface="ＭＳ Ｐゴシック" charset="0"/>
              <a:cs typeface="Arial"/>
            </a:endParaRPr>
          </a:p>
        </p:txBody>
      </p:sp>
      <p:sp>
        <p:nvSpPr>
          <p:cNvPr id="10" name="TextBox 9"/>
          <p:cNvSpPr txBox="1"/>
          <p:nvPr/>
        </p:nvSpPr>
        <p:spPr>
          <a:xfrm>
            <a:off x="5755124" y="4771848"/>
            <a:ext cx="2736784" cy="330860"/>
          </a:xfrm>
          <a:prstGeom prst="rect">
            <a:avLst/>
          </a:prstGeom>
          <a:noFill/>
        </p:spPr>
        <p:txBody>
          <a:bodyPr wrap="none" rtlCol="0">
            <a:spAutoFit/>
          </a:bodyPr>
          <a:lstStyle/>
          <a:p>
            <a:pPr eaLnBrk="0" hangingPunct="0">
              <a:lnSpc>
                <a:spcPts val="1800"/>
              </a:lnSpc>
            </a:pPr>
            <a:r>
              <a:rPr lang="en-US" sz="1800" b="1" dirty="0" smtClean="0">
                <a:solidFill>
                  <a:srgbClr val="000000"/>
                </a:solidFill>
                <a:latin typeface="Arial"/>
                <a:ea typeface="ＭＳ Ｐゴシック" charset="0"/>
                <a:cs typeface="Arial"/>
              </a:rPr>
              <a:t>Sodium chloride (</a:t>
            </a:r>
            <a:r>
              <a:rPr lang="en-US" sz="1800" b="1" dirty="0" err="1" smtClean="0">
                <a:solidFill>
                  <a:srgbClr val="000000"/>
                </a:solidFill>
                <a:latin typeface="Arial"/>
                <a:ea typeface="ＭＳ Ｐゴシック" charset="0"/>
                <a:cs typeface="Arial"/>
              </a:rPr>
              <a:t>NaCl</a:t>
            </a:r>
            <a:r>
              <a:rPr lang="en-US" sz="1800" b="1" dirty="0" smtClean="0">
                <a:solidFill>
                  <a:srgbClr val="000000"/>
                </a:solidFill>
                <a:latin typeface="Arial"/>
                <a:ea typeface="ＭＳ Ｐゴシック" charset="0"/>
                <a:cs typeface="Arial"/>
              </a:rPr>
              <a:t>)</a:t>
            </a:r>
            <a:endParaRPr lang="en-US" sz="1800" b="1" dirty="0">
              <a:solidFill>
                <a:srgbClr val="000000"/>
              </a:solidFill>
              <a:latin typeface="Arial"/>
              <a:ea typeface="ＭＳ Ｐゴシック" charset="0"/>
              <a:cs typeface="Arial"/>
            </a:endParaRPr>
          </a:p>
        </p:txBody>
      </p:sp>
      <p:sp>
        <p:nvSpPr>
          <p:cNvPr id="11" name="Left Brace 10"/>
          <p:cNvSpPr/>
          <p:nvPr/>
        </p:nvSpPr>
        <p:spPr bwMode="auto">
          <a:xfrm rot="16200000">
            <a:off x="7020322" y="3069299"/>
            <a:ext cx="211667" cy="3180555"/>
          </a:xfrm>
          <a:prstGeom prst="leftBrace">
            <a:avLst>
              <a:gd name="adj1" fmla="val 54333"/>
              <a:gd name="adj2" fmla="val 50000"/>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hangingPunct="0"/>
            <a:endParaRPr lang="en-US" smtClean="0">
              <a:solidFill>
                <a:srgbClr val="000000"/>
              </a:solidFill>
              <a:latin typeface="Times" pitchFamily="84" charset="0"/>
              <a:ea typeface="ＭＳ Ｐゴシック" charset="0"/>
            </a:endParaRPr>
          </a:p>
        </p:txBody>
      </p:sp>
      <p:sp>
        <p:nvSpPr>
          <p:cNvPr id="12" name="TextBox 11"/>
          <p:cNvSpPr txBox="1"/>
          <p:nvPr/>
        </p:nvSpPr>
        <p:spPr>
          <a:xfrm>
            <a:off x="870894" y="2727153"/>
            <a:ext cx="479744" cy="330860"/>
          </a:xfrm>
          <a:prstGeom prst="rect">
            <a:avLst/>
          </a:prstGeom>
          <a:noFill/>
        </p:spPr>
        <p:txBody>
          <a:bodyPr wrap="none" rtlCol="0">
            <a:spAutoFit/>
          </a:bodyPr>
          <a:lstStyle/>
          <a:p>
            <a:pPr eaLnBrk="0" hangingPunct="0">
              <a:lnSpc>
                <a:spcPts val="1800"/>
              </a:lnSpc>
            </a:pPr>
            <a:r>
              <a:rPr lang="en-US" sz="1800" b="1" dirty="0" smtClean="0">
                <a:solidFill>
                  <a:srgbClr val="000000"/>
                </a:solidFill>
                <a:latin typeface="Arial"/>
                <a:ea typeface="ＭＳ Ｐゴシック" charset="0"/>
                <a:cs typeface="Arial"/>
              </a:rPr>
              <a:t>Na</a:t>
            </a:r>
            <a:endParaRPr lang="en-US" sz="1800" b="1" dirty="0">
              <a:solidFill>
                <a:srgbClr val="000000"/>
              </a:solidFill>
              <a:latin typeface="Arial"/>
              <a:ea typeface="ＭＳ Ｐゴシック" charset="0"/>
              <a:cs typeface="Arial"/>
            </a:endParaRPr>
          </a:p>
        </p:txBody>
      </p:sp>
      <p:sp>
        <p:nvSpPr>
          <p:cNvPr id="13" name="TextBox 12"/>
          <p:cNvSpPr txBox="1"/>
          <p:nvPr/>
        </p:nvSpPr>
        <p:spPr>
          <a:xfrm>
            <a:off x="2976976" y="2727153"/>
            <a:ext cx="415498" cy="330860"/>
          </a:xfrm>
          <a:prstGeom prst="rect">
            <a:avLst/>
          </a:prstGeom>
          <a:noFill/>
        </p:spPr>
        <p:txBody>
          <a:bodyPr wrap="none" rtlCol="0">
            <a:spAutoFit/>
          </a:bodyPr>
          <a:lstStyle/>
          <a:p>
            <a:pPr eaLnBrk="0" hangingPunct="0">
              <a:lnSpc>
                <a:spcPts val="1800"/>
              </a:lnSpc>
            </a:pPr>
            <a:r>
              <a:rPr lang="en-US" sz="1800" b="1" dirty="0" err="1" smtClean="0">
                <a:solidFill>
                  <a:srgbClr val="FFFFFF"/>
                </a:solidFill>
                <a:latin typeface="Arial"/>
                <a:ea typeface="ＭＳ Ｐゴシック" charset="0"/>
                <a:cs typeface="Arial"/>
              </a:rPr>
              <a:t>Cl</a:t>
            </a:r>
            <a:endParaRPr lang="en-US" sz="1800" b="1" dirty="0">
              <a:solidFill>
                <a:srgbClr val="FFFFFF"/>
              </a:solidFill>
              <a:latin typeface="Arial"/>
              <a:ea typeface="ＭＳ Ｐゴシック" charset="0"/>
              <a:cs typeface="Arial"/>
            </a:endParaRPr>
          </a:p>
        </p:txBody>
      </p:sp>
      <p:sp>
        <p:nvSpPr>
          <p:cNvPr id="14" name="TextBox 13"/>
          <p:cNvSpPr txBox="1"/>
          <p:nvPr/>
        </p:nvSpPr>
        <p:spPr>
          <a:xfrm>
            <a:off x="282458" y="3806654"/>
            <a:ext cx="1646642" cy="561692"/>
          </a:xfrm>
          <a:prstGeom prst="rect">
            <a:avLst/>
          </a:prstGeom>
          <a:noFill/>
        </p:spPr>
        <p:txBody>
          <a:bodyPr wrap="none" rtlCol="0">
            <a:spAutoFit/>
          </a:bodyPr>
          <a:lstStyle/>
          <a:p>
            <a:pPr algn="ctr" eaLnBrk="0" hangingPunct="0">
              <a:lnSpc>
                <a:spcPts val="1800"/>
              </a:lnSpc>
            </a:pPr>
            <a:r>
              <a:rPr lang="en-US" sz="1800" b="1" dirty="0" smtClean="0">
                <a:solidFill>
                  <a:srgbClr val="000000"/>
                </a:solidFill>
                <a:latin typeface="Arial"/>
                <a:ea typeface="ＭＳ Ｐゴシック" charset="0"/>
                <a:cs typeface="Arial"/>
              </a:rPr>
              <a:t>Na</a:t>
            </a:r>
            <a:br>
              <a:rPr lang="en-US" sz="1800" b="1" dirty="0" smtClean="0">
                <a:solidFill>
                  <a:srgbClr val="000000"/>
                </a:solidFill>
                <a:latin typeface="Arial"/>
                <a:ea typeface="ＭＳ Ｐゴシック" charset="0"/>
                <a:cs typeface="Arial"/>
              </a:rPr>
            </a:br>
            <a:r>
              <a:rPr lang="en-US" sz="1800" b="1" dirty="0" smtClean="0">
                <a:solidFill>
                  <a:srgbClr val="000000"/>
                </a:solidFill>
                <a:latin typeface="Arial"/>
                <a:ea typeface="ＭＳ Ｐゴシック" charset="0"/>
                <a:cs typeface="Arial"/>
              </a:rPr>
              <a:t>Sodium atom</a:t>
            </a:r>
            <a:endParaRPr lang="en-US" sz="1800" b="1" dirty="0">
              <a:solidFill>
                <a:srgbClr val="000000"/>
              </a:solidFill>
              <a:latin typeface="Arial"/>
              <a:ea typeface="ＭＳ Ｐゴシック" charset="0"/>
              <a:cs typeface="Arial"/>
            </a:endParaRPr>
          </a:p>
        </p:txBody>
      </p:sp>
      <p:sp>
        <p:nvSpPr>
          <p:cNvPr id="15" name="TextBox 14"/>
          <p:cNvSpPr txBox="1"/>
          <p:nvPr/>
        </p:nvSpPr>
        <p:spPr>
          <a:xfrm>
            <a:off x="2326693" y="3806654"/>
            <a:ext cx="1736473" cy="561692"/>
          </a:xfrm>
          <a:prstGeom prst="rect">
            <a:avLst/>
          </a:prstGeom>
          <a:noFill/>
        </p:spPr>
        <p:txBody>
          <a:bodyPr wrap="none" rtlCol="0">
            <a:spAutoFit/>
          </a:bodyPr>
          <a:lstStyle/>
          <a:p>
            <a:pPr algn="ctr" eaLnBrk="0" hangingPunct="0">
              <a:lnSpc>
                <a:spcPts val="1800"/>
              </a:lnSpc>
            </a:pPr>
            <a:r>
              <a:rPr lang="en-US" sz="1800" b="1" dirty="0" err="1" smtClean="0">
                <a:solidFill>
                  <a:srgbClr val="000000"/>
                </a:solidFill>
                <a:latin typeface="Arial"/>
                <a:ea typeface="ＭＳ Ｐゴシック" charset="0"/>
                <a:cs typeface="Arial"/>
              </a:rPr>
              <a:t>Cl</a:t>
            </a:r>
            <a:endParaRPr lang="en-US" sz="1800" b="1" dirty="0" smtClean="0">
              <a:solidFill>
                <a:srgbClr val="000000"/>
              </a:solidFill>
              <a:latin typeface="Arial"/>
              <a:ea typeface="ＭＳ Ｐゴシック" charset="0"/>
              <a:cs typeface="Arial"/>
            </a:endParaRPr>
          </a:p>
          <a:p>
            <a:pPr algn="ctr" eaLnBrk="0" hangingPunct="0">
              <a:lnSpc>
                <a:spcPts val="1800"/>
              </a:lnSpc>
            </a:pPr>
            <a:r>
              <a:rPr lang="en-US" sz="1800" b="1" dirty="0" smtClean="0">
                <a:solidFill>
                  <a:srgbClr val="000000"/>
                </a:solidFill>
                <a:latin typeface="Arial"/>
                <a:ea typeface="ＭＳ Ｐゴシック" charset="0"/>
                <a:cs typeface="Arial"/>
              </a:rPr>
              <a:t>Chlorine atom</a:t>
            </a:r>
            <a:endParaRPr lang="en-US" sz="1800" b="1" dirty="0">
              <a:solidFill>
                <a:srgbClr val="000000"/>
              </a:solidFill>
              <a:latin typeface="Arial"/>
              <a:ea typeface="ＭＳ Ｐゴシック" charset="0"/>
              <a:cs typeface="Arial"/>
            </a:endParaRPr>
          </a:p>
        </p:txBody>
      </p:sp>
      <p:sp>
        <p:nvSpPr>
          <p:cNvPr id="16" name="Content Placeholder 2"/>
          <p:cNvSpPr txBox="1">
            <a:spLocks/>
          </p:cNvSpPr>
          <p:nvPr/>
        </p:nvSpPr>
        <p:spPr>
          <a:xfrm>
            <a:off x="1195613" y="5502010"/>
            <a:ext cx="6729187" cy="479690"/>
          </a:xfrm>
          <a:prstGeom prst="rect">
            <a:avLst/>
          </a:prstGeom>
        </p:spPr>
        <p:txBody>
          <a:bodyPr/>
          <a:lstStyle>
            <a:lvl1pPr marL="0" indent="0" algn="l" rtl="0" eaLnBrk="0" fontAlgn="base" hangingPunct="0">
              <a:spcBef>
                <a:spcPct val="20000"/>
              </a:spcBef>
              <a:spcAft>
                <a:spcPct val="0"/>
              </a:spcAft>
              <a:buNone/>
              <a:defRPr sz="1200">
                <a:solidFill>
                  <a:schemeClr val="tx1"/>
                </a:solidFill>
                <a:latin typeface="Arial"/>
                <a:ea typeface="ＭＳ Ｐゴシック" charset="0"/>
                <a:cs typeface="Arial"/>
              </a:defRPr>
            </a:lvl1pPr>
            <a:lvl2pPr marL="457200" indent="0" algn="l" rtl="0" eaLnBrk="0" fontAlgn="base" hangingPunct="0">
              <a:spcBef>
                <a:spcPct val="20000"/>
              </a:spcBef>
              <a:spcAft>
                <a:spcPct val="0"/>
              </a:spcAft>
              <a:buNone/>
              <a:defRPr sz="1200">
                <a:solidFill>
                  <a:schemeClr val="tx1"/>
                </a:solidFill>
                <a:latin typeface="Arial"/>
                <a:ea typeface="ＭＳ Ｐゴシック" charset="-128"/>
                <a:cs typeface="Arial"/>
              </a:defRPr>
            </a:lvl2pPr>
            <a:lvl3pPr marL="914400" indent="0" algn="l" rtl="0" eaLnBrk="0" fontAlgn="base" hangingPunct="0">
              <a:spcBef>
                <a:spcPct val="20000"/>
              </a:spcBef>
              <a:spcAft>
                <a:spcPct val="0"/>
              </a:spcAft>
              <a:buNone/>
              <a:defRPr sz="1200">
                <a:solidFill>
                  <a:schemeClr val="tx1"/>
                </a:solidFill>
                <a:latin typeface="Arial"/>
                <a:ea typeface="ＭＳ Ｐゴシック" charset="-128"/>
                <a:cs typeface="Arial"/>
              </a:defRPr>
            </a:lvl3pPr>
            <a:lvl4pPr marL="1371600" indent="0" algn="l" rtl="0" eaLnBrk="0" fontAlgn="base" hangingPunct="0">
              <a:spcBef>
                <a:spcPct val="20000"/>
              </a:spcBef>
              <a:spcAft>
                <a:spcPct val="0"/>
              </a:spcAft>
              <a:buNone/>
              <a:defRPr sz="1200">
                <a:solidFill>
                  <a:schemeClr val="tx1"/>
                </a:solidFill>
                <a:latin typeface="Arial"/>
                <a:ea typeface="ＭＳ Ｐゴシック" charset="-128"/>
                <a:cs typeface="Arial"/>
              </a:defRPr>
            </a:lvl4pPr>
            <a:lvl5pPr marL="1828800" indent="0" algn="l" rtl="0" eaLnBrk="0" fontAlgn="base" hangingPunct="0">
              <a:spcBef>
                <a:spcPct val="20000"/>
              </a:spcBef>
              <a:spcAft>
                <a:spcPct val="0"/>
              </a:spcAft>
              <a:buNone/>
              <a:defRPr sz="1200">
                <a:solidFill>
                  <a:schemeClr val="tx1"/>
                </a:solidFill>
                <a:latin typeface="Arial"/>
                <a:ea typeface="ＭＳ Ｐゴシック" charset="-128"/>
                <a:cs typeface="Arial"/>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a:r>
              <a:rPr lang="en-US" sz="1400" dirty="0" smtClean="0"/>
              <a:t>Compounds formed by ionic bonds are called </a:t>
            </a:r>
            <a:r>
              <a:rPr lang="en-US" sz="1400" b="1" dirty="0" smtClean="0"/>
              <a:t>ionic compounds</a:t>
            </a:r>
            <a:r>
              <a:rPr lang="en-US" sz="1400" dirty="0" smtClean="0"/>
              <a:t>, or </a:t>
            </a:r>
            <a:r>
              <a:rPr lang="en-US" sz="1400" b="1" dirty="0" smtClean="0"/>
              <a:t>salts</a:t>
            </a:r>
          </a:p>
          <a:p>
            <a:pPr algn="ctr"/>
            <a:r>
              <a:rPr lang="en-US" sz="1400" dirty="0" smtClean="0"/>
              <a:t>Salts, such as sodium chloride (table salt), are often found in nature as crystals</a:t>
            </a:r>
            <a:endParaRPr lang="en-US" sz="1400" dirty="0"/>
          </a:p>
        </p:txBody>
      </p:sp>
    </p:spTree>
    <p:extLst>
      <p:ext uri="{BB962C8B-B14F-4D97-AF65-F5344CB8AC3E}">
        <p14:creationId xmlns:p14="http://schemas.microsoft.com/office/powerpoint/2010/main" val="1076263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146</TotalTime>
  <Words>1301</Words>
  <Application>Microsoft Macintosh PowerPoint</Application>
  <PresentationFormat>On-screen Show (4:3)</PresentationFormat>
  <Paragraphs>181</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AP Biology – Unit 1</vt:lpstr>
      <vt:lpstr>Do Now</vt:lpstr>
      <vt:lpstr>Overview</vt:lpstr>
      <vt:lpstr>Bloom’s taxonomy</vt:lpstr>
      <vt:lpstr>Let’s start off simple…</vt:lpstr>
      <vt:lpstr>Let’s start off simple…</vt:lpstr>
      <vt:lpstr>Question 2</vt:lpstr>
      <vt:lpstr>Question 2</vt:lpstr>
      <vt:lpstr>PowerPoint Presentation</vt:lpstr>
      <vt:lpstr>Question 3</vt:lpstr>
      <vt:lpstr>Question 3</vt:lpstr>
      <vt:lpstr>For the next 5 questions…</vt:lpstr>
      <vt:lpstr>Question 4</vt:lpstr>
      <vt:lpstr>Question 4</vt:lpstr>
      <vt:lpstr>Question 5</vt:lpstr>
      <vt:lpstr>Question 5</vt:lpstr>
      <vt:lpstr>Question 6</vt:lpstr>
      <vt:lpstr>Question 6</vt:lpstr>
      <vt:lpstr>Question 7</vt:lpstr>
      <vt:lpstr>Question 7</vt:lpstr>
      <vt:lpstr>Question 8</vt:lpstr>
      <vt:lpstr>Question 8</vt:lpstr>
      <vt:lpstr>Questions 9-15</vt:lpstr>
      <vt:lpstr>Questions 9-15 Answers</vt:lpstr>
      <vt:lpstr>Exit Ticket</vt:lpstr>
    </vt:vector>
  </TitlesOfParts>
  <Company>epsd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Biology – Ch. 8 – Metabolism</dc:title>
  <dc:creator>Crystal DiCosmo-Ponticello</dc:creator>
  <cp:lastModifiedBy>HaiderAli Bhatti</cp:lastModifiedBy>
  <cp:revision>18</cp:revision>
  <dcterms:created xsi:type="dcterms:W3CDTF">2016-09-27T15:59:56Z</dcterms:created>
  <dcterms:modified xsi:type="dcterms:W3CDTF">2017-09-15T16:03:53Z</dcterms:modified>
</cp:coreProperties>
</file>