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theme/theme13.xml" ContentType="application/vnd.openxmlformats-officedocument.theme+xml"/>
  <Override PartName="/ppt/slideLayouts/slideLayout26.xml" ContentType="application/vnd.openxmlformats-officedocument.presentationml.slideLayout+xml"/>
  <Override PartName="/ppt/theme/theme14.xml" ContentType="application/vnd.openxmlformats-officedocument.theme+xml"/>
  <Override PartName="/ppt/slideLayouts/slideLayout27.xml" ContentType="application/vnd.openxmlformats-officedocument.presentationml.slideLayout+xml"/>
  <Override PartName="/ppt/theme/theme15.xml" ContentType="application/vnd.openxmlformats-officedocument.theme+xml"/>
  <Override PartName="/ppt/slideLayouts/slideLayout28.xml" ContentType="application/vnd.openxmlformats-officedocument.presentationml.slideLayout+xml"/>
  <Override PartName="/ppt/theme/theme16.xml" ContentType="application/vnd.openxmlformats-officedocument.theme+xml"/>
  <Override PartName="/ppt/slideLayouts/slideLayout29.xml" ContentType="application/vnd.openxmlformats-officedocument.presentationml.slideLayout+xml"/>
  <Override PartName="/ppt/theme/theme17.xml" ContentType="application/vnd.openxmlformats-officedocument.theme+xml"/>
  <Override PartName="/ppt/slideLayouts/slideLayout30.xml" ContentType="application/vnd.openxmlformats-officedocument.presentationml.slideLayout+xml"/>
  <Override PartName="/ppt/theme/theme18.xml" ContentType="application/vnd.openxmlformats-officedocument.theme+xml"/>
  <Override PartName="/ppt/slideLayouts/slideLayout31.xml" ContentType="application/vnd.openxmlformats-officedocument.presentationml.slideLayout+xml"/>
  <Override PartName="/ppt/theme/theme19.xml" ContentType="application/vnd.openxmlformats-officedocument.theme+xml"/>
  <Override PartName="/ppt/slideLayouts/slideLayout32.xml" ContentType="application/vnd.openxmlformats-officedocument.presentationml.slideLayout+xml"/>
  <Override PartName="/ppt/theme/theme20.xml" ContentType="application/vnd.openxmlformats-officedocument.theme+xml"/>
  <Override PartName="/ppt/slideLayouts/slideLayout33.xml" ContentType="application/vnd.openxmlformats-officedocument.presentationml.slideLayout+xml"/>
  <Override PartName="/ppt/theme/theme21.xml" ContentType="application/vnd.openxmlformats-officedocument.theme+xml"/>
  <Override PartName="/ppt/slideLayouts/slideLayout34.xml" ContentType="application/vnd.openxmlformats-officedocument.presentationml.slideLayout+xml"/>
  <Override PartName="/ppt/theme/theme22.xml" ContentType="application/vnd.openxmlformats-officedocument.theme+xml"/>
  <Override PartName="/ppt/slideLayouts/slideLayout35.xml" ContentType="application/vnd.openxmlformats-officedocument.presentationml.slideLayout+xml"/>
  <Override PartName="/ppt/theme/theme23.xml" ContentType="application/vnd.openxmlformats-officedocument.theme+xml"/>
  <Override PartName="/ppt/slideLayouts/slideLayout36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2" r:id="rId1"/>
    <p:sldMasterId id="2147483738" r:id="rId2"/>
    <p:sldMasterId id="2147483740" r:id="rId3"/>
    <p:sldMasterId id="2147483748" r:id="rId4"/>
    <p:sldMasterId id="2147483750" r:id="rId5"/>
    <p:sldMasterId id="2147483772" r:id="rId6"/>
    <p:sldMasterId id="2147483774" r:id="rId7"/>
    <p:sldMasterId id="2147483784" r:id="rId8"/>
    <p:sldMasterId id="2147483786" r:id="rId9"/>
    <p:sldMasterId id="2147483788" r:id="rId10"/>
    <p:sldMasterId id="2147483798" r:id="rId11"/>
    <p:sldMasterId id="2147483804" r:id="rId12"/>
    <p:sldMasterId id="2147483832" r:id="rId13"/>
    <p:sldMasterId id="2147483834" r:id="rId14"/>
    <p:sldMasterId id="2147483842" r:id="rId15"/>
    <p:sldMasterId id="2147483860" r:id="rId16"/>
    <p:sldMasterId id="2147483864" r:id="rId17"/>
    <p:sldMasterId id="2147483870" r:id="rId18"/>
    <p:sldMasterId id="2147483876" r:id="rId19"/>
    <p:sldMasterId id="2147483888" r:id="rId20"/>
    <p:sldMasterId id="2147483890" r:id="rId21"/>
    <p:sldMasterId id="2147483892" r:id="rId22"/>
    <p:sldMasterId id="2147483894" r:id="rId23"/>
    <p:sldMasterId id="2147483952" r:id="rId24"/>
  </p:sldMasterIdLst>
  <p:notesMasterIdLst>
    <p:notesMasterId r:id="rId111"/>
  </p:notesMasterIdLst>
  <p:handoutMasterIdLst>
    <p:handoutMasterId r:id="rId112"/>
  </p:handoutMasterIdLst>
  <p:sldIdLst>
    <p:sldId id="256" r:id="rId25"/>
    <p:sldId id="738" r:id="rId26"/>
    <p:sldId id="301" r:id="rId27"/>
    <p:sldId id="302" r:id="rId28"/>
    <p:sldId id="721" r:id="rId29"/>
    <p:sldId id="720" r:id="rId30"/>
    <p:sldId id="303" r:id="rId31"/>
    <p:sldId id="609" r:id="rId32"/>
    <p:sldId id="578" r:id="rId33"/>
    <p:sldId id="728" r:id="rId34"/>
    <p:sldId id="729" r:id="rId35"/>
    <p:sldId id="722" r:id="rId36"/>
    <p:sldId id="305" r:id="rId37"/>
    <p:sldId id="306" r:id="rId38"/>
    <p:sldId id="610" r:id="rId39"/>
    <p:sldId id="307" r:id="rId40"/>
    <p:sldId id="614" r:id="rId41"/>
    <p:sldId id="308" r:id="rId42"/>
    <p:sldId id="615" r:id="rId43"/>
    <p:sldId id="579" r:id="rId44"/>
    <p:sldId id="309" r:id="rId45"/>
    <p:sldId id="310" r:id="rId46"/>
    <p:sldId id="311" r:id="rId47"/>
    <p:sldId id="312" r:id="rId48"/>
    <p:sldId id="626" r:id="rId49"/>
    <p:sldId id="314" r:id="rId50"/>
    <p:sldId id="315" r:id="rId51"/>
    <p:sldId id="627" r:id="rId52"/>
    <p:sldId id="717" r:id="rId53"/>
    <p:sldId id="730" r:id="rId54"/>
    <p:sldId id="731" r:id="rId55"/>
    <p:sldId id="724" r:id="rId56"/>
    <p:sldId id="316" r:id="rId57"/>
    <p:sldId id="317" r:id="rId58"/>
    <p:sldId id="632" r:id="rId59"/>
    <p:sldId id="318" r:id="rId60"/>
    <p:sldId id="633" r:id="rId61"/>
    <p:sldId id="319" r:id="rId62"/>
    <p:sldId id="634" r:id="rId63"/>
    <p:sldId id="320" r:id="rId64"/>
    <p:sldId id="321" r:id="rId65"/>
    <p:sldId id="323" r:id="rId66"/>
    <p:sldId id="324" r:id="rId67"/>
    <p:sldId id="639" r:id="rId68"/>
    <p:sldId id="326" r:id="rId69"/>
    <p:sldId id="642" r:id="rId70"/>
    <p:sldId id="718" r:id="rId71"/>
    <p:sldId id="732" r:id="rId72"/>
    <p:sldId id="733" r:id="rId73"/>
    <p:sldId id="723" r:id="rId74"/>
    <p:sldId id="327" r:id="rId75"/>
    <p:sldId id="329" r:id="rId76"/>
    <p:sldId id="330" r:id="rId77"/>
    <p:sldId id="656" r:id="rId78"/>
    <p:sldId id="657" r:id="rId79"/>
    <p:sldId id="331" r:id="rId80"/>
    <p:sldId id="661" r:id="rId81"/>
    <p:sldId id="332" r:id="rId82"/>
    <p:sldId id="334" r:id="rId83"/>
    <p:sldId id="335" r:id="rId84"/>
    <p:sldId id="670" r:id="rId85"/>
    <p:sldId id="336" r:id="rId86"/>
    <p:sldId id="672" r:id="rId87"/>
    <p:sldId id="337" r:id="rId88"/>
    <p:sldId id="675" r:id="rId89"/>
    <p:sldId id="338" r:id="rId90"/>
    <p:sldId id="678" r:id="rId91"/>
    <p:sldId id="340" r:id="rId92"/>
    <p:sldId id="684" r:id="rId93"/>
    <p:sldId id="685" r:id="rId94"/>
    <p:sldId id="686" r:id="rId95"/>
    <p:sldId id="719" r:id="rId96"/>
    <p:sldId id="734" r:id="rId97"/>
    <p:sldId id="735" r:id="rId98"/>
    <p:sldId id="739" r:id="rId99"/>
    <p:sldId id="726" r:id="rId100"/>
    <p:sldId id="343" r:id="rId101"/>
    <p:sldId id="344" r:id="rId102"/>
    <p:sldId id="346" r:id="rId103"/>
    <p:sldId id="716" r:id="rId104"/>
    <p:sldId id="736" r:id="rId105"/>
    <p:sldId id="737" r:id="rId106"/>
    <p:sldId id="727" r:id="rId107"/>
    <p:sldId id="740" r:id="rId108"/>
    <p:sldId id="741" r:id="rId109"/>
    <p:sldId id="742" r:id="rId110"/>
  </p:sldIdLst>
  <p:sldSz cx="9144000" cy="6858000" type="screen4x3"/>
  <p:notesSz cx="6858000" cy="9144000"/>
  <p:custDataLst>
    <p:tags r:id="rId11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4" orient="horz" pos="2160" userDrawn="1">
          <p15:clr>
            <a:srgbClr val="A4A3A4"/>
          </p15:clr>
        </p15:guide>
        <p15:guide id="5" orient="horz" pos="1272" userDrawn="1">
          <p15:clr>
            <a:srgbClr val="A4A3A4"/>
          </p15:clr>
        </p15:guide>
        <p15:guide id="8" pos="287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AF8E"/>
    <a:srgbClr val="D2B239"/>
    <a:srgbClr val="EFC335"/>
    <a:srgbClr val="9D002D"/>
    <a:srgbClr val="D9CB27"/>
    <a:srgbClr val="C9C439"/>
    <a:srgbClr val="ADAE2B"/>
    <a:srgbClr val="B2B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6" autoAdjust="0"/>
    <p:restoredTop sz="93091" autoAdjust="0"/>
  </p:normalViewPr>
  <p:slideViewPr>
    <p:cSldViewPr snapToGrid="0" showGuides="1">
      <p:cViewPr>
        <p:scale>
          <a:sx n="100" d="100"/>
          <a:sy n="100" d="100"/>
        </p:scale>
        <p:origin x="-1184" y="-392"/>
      </p:cViewPr>
      <p:guideLst>
        <p:guide orient="horz" pos="2160"/>
        <p:guide orient="horz" pos="1272"/>
        <p:guide pos="2879"/>
      </p:guideLst>
    </p:cSldViewPr>
  </p:slideViewPr>
  <p:outlineViewPr>
    <p:cViewPr>
      <p:scale>
        <a:sx n="33" d="100"/>
        <a:sy n="33" d="100"/>
      </p:scale>
      <p:origin x="0" y="452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13" d="100"/>
          <a:sy n="113" d="100"/>
        </p:scale>
        <p:origin x="-322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77.xml"/><Relationship Id="rId102" Type="http://schemas.openxmlformats.org/officeDocument/2006/relationships/slide" Target="slides/slide78.xml"/><Relationship Id="rId103" Type="http://schemas.openxmlformats.org/officeDocument/2006/relationships/slide" Target="slides/slide79.xml"/><Relationship Id="rId104" Type="http://schemas.openxmlformats.org/officeDocument/2006/relationships/slide" Target="slides/slide80.xml"/><Relationship Id="rId105" Type="http://schemas.openxmlformats.org/officeDocument/2006/relationships/slide" Target="slides/slide81.xml"/><Relationship Id="rId106" Type="http://schemas.openxmlformats.org/officeDocument/2006/relationships/slide" Target="slides/slide82.xml"/><Relationship Id="rId107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slide" Target="slides/slide84.xml"/><Relationship Id="rId109" Type="http://schemas.openxmlformats.org/officeDocument/2006/relationships/slide" Target="slides/slide8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6.xml"/><Relationship Id="rId31" Type="http://schemas.openxmlformats.org/officeDocument/2006/relationships/slide" Target="slides/slide7.xml"/><Relationship Id="rId32" Type="http://schemas.openxmlformats.org/officeDocument/2006/relationships/slide" Target="slides/slide8.xml"/><Relationship Id="rId33" Type="http://schemas.openxmlformats.org/officeDocument/2006/relationships/slide" Target="slides/slide9.xml"/><Relationship Id="rId34" Type="http://schemas.openxmlformats.org/officeDocument/2006/relationships/slide" Target="slides/slide10.xml"/><Relationship Id="rId35" Type="http://schemas.openxmlformats.org/officeDocument/2006/relationships/slide" Target="slides/slide11.xml"/><Relationship Id="rId36" Type="http://schemas.openxmlformats.org/officeDocument/2006/relationships/slide" Target="slides/slide12.xml"/><Relationship Id="rId37" Type="http://schemas.openxmlformats.org/officeDocument/2006/relationships/slide" Target="slides/slide13.xml"/><Relationship Id="rId38" Type="http://schemas.openxmlformats.org/officeDocument/2006/relationships/slide" Target="slides/slide14.xml"/><Relationship Id="rId39" Type="http://schemas.openxmlformats.org/officeDocument/2006/relationships/slide" Target="slides/slide15.xml"/><Relationship Id="rId50" Type="http://schemas.openxmlformats.org/officeDocument/2006/relationships/slide" Target="slides/slide26.xml"/><Relationship Id="rId51" Type="http://schemas.openxmlformats.org/officeDocument/2006/relationships/slide" Target="slides/slide27.xml"/><Relationship Id="rId52" Type="http://schemas.openxmlformats.org/officeDocument/2006/relationships/slide" Target="slides/slide28.xml"/><Relationship Id="rId53" Type="http://schemas.openxmlformats.org/officeDocument/2006/relationships/slide" Target="slides/slide29.xml"/><Relationship Id="rId54" Type="http://schemas.openxmlformats.org/officeDocument/2006/relationships/slide" Target="slides/slide30.xml"/><Relationship Id="rId55" Type="http://schemas.openxmlformats.org/officeDocument/2006/relationships/slide" Target="slides/slide31.xml"/><Relationship Id="rId56" Type="http://schemas.openxmlformats.org/officeDocument/2006/relationships/slide" Target="slides/slide32.xml"/><Relationship Id="rId57" Type="http://schemas.openxmlformats.org/officeDocument/2006/relationships/slide" Target="slides/slide33.xml"/><Relationship Id="rId58" Type="http://schemas.openxmlformats.org/officeDocument/2006/relationships/slide" Target="slides/slide34.xml"/><Relationship Id="rId59" Type="http://schemas.openxmlformats.org/officeDocument/2006/relationships/slide" Target="slides/slide35.xml"/><Relationship Id="rId70" Type="http://schemas.openxmlformats.org/officeDocument/2006/relationships/slide" Target="slides/slide46.xml"/><Relationship Id="rId71" Type="http://schemas.openxmlformats.org/officeDocument/2006/relationships/slide" Target="slides/slide47.xml"/><Relationship Id="rId72" Type="http://schemas.openxmlformats.org/officeDocument/2006/relationships/slide" Target="slides/slide48.xml"/><Relationship Id="rId73" Type="http://schemas.openxmlformats.org/officeDocument/2006/relationships/slide" Target="slides/slide49.xml"/><Relationship Id="rId74" Type="http://schemas.openxmlformats.org/officeDocument/2006/relationships/slide" Target="slides/slide50.xml"/><Relationship Id="rId75" Type="http://schemas.openxmlformats.org/officeDocument/2006/relationships/slide" Target="slides/slide51.xml"/><Relationship Id="rId76" Type="http://schemas.openxmlformats.org/officeDocument/2006/relationships/slide" Target="slides/slide52.xml"/><Relationship Id="rId77" Type="http://schemas.openxmlformats.org/officeDocument/2006/relationships/slide" Target="slides/slide53.xml"/><Relationship Id="rId78" Type="http://schemas.openxmlformats.org/officeDocument/2006/relationships/slide" Target="slides/slide54.xml"/><Relationship Id="rId79" Type="http://schemas.openxmlformats.org/officeDocument/2006/relationships/slide" Target="slides/slide55.xml"/><Relationship Id="rId110" Type="http://schemas.openxmlformats.org/officeDocument/2006/relationships/slide" Target="slides/slide86.xml"/><Relationship Id="rId90" Type="http://schemas.openxmlformats.org/officeDocument/2006/relationships/slide" Target="slides/slide66.xml"/><Relationship Id="rId91" Type="http://schemas.openxmlformats.org/officeDocument/2006/relationships/slide" Target="slides/slide67.xml"/><Relationship Id="rId92" Type="http://schemas.openxmlformats.org/officeDocument/2006/relationships/slide" Target="slides/slide68.xml"/><Relationship Id="rId93" Type="http://schemas.openxmlformats.org/officeDocument/2006/relationships/slide" Target="slides/slide69.xml"/><Relationship Id="rId94" Type="http://schemas.openxmlformats.org/officeDocument/2006/relationships/slide" Target="slides/slide70.xml"/><Relationship Id="rId95" Type="http://schemas.openxmlformats.org/officeDocument/2006/relationships/slide" Target="slides/slide71.xml"/><Relationship Id="rId96" Type="http://schemas.openxmlformats.org/officeDocument/2006/relationships/slide" Target="slides/slide72.xml"/><Relationship Id="rId97" Type="http://schemas.openxmlformats.org/officeDocument/2006/relationships/slide" Target="slides/slide73.xml"/><Relationship Id="rId98" Type="http://schemas.openxmlformats.org/officeDocument/2006/relationships/slide" Target="slides/slide74.xml"/><Relationship Id="rId99" Type="http://schemas.openxmlformats.org/officeDocument/2006/relationships/slide" Target="slides/slide75.xml"/><Relationship Id="rId111" Type="http://schemas.openxmlformats.org/officeDocument/2006/relationships/notesMaster" Target="notesMasters/notesMaster1.xml"/><Relationship Id="rId112" Type="http://schemas.openxmlformats.org/officeDocument/2006/relationships/handoutMaster" Target="handoutMasters/handoutMaster1.xml"/><Relationship Id="rId113" Type="http://schemas.openxmlformats.org/officeDocument/2006/relationships/printerSettings" Target="printerSettings/printerSettings1.bin"/><Relationship Id="rId114" Type="http://schemas.openxmlformats.org/officeDocument/2006/relationships/tags" Target="tags/tag1.xml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18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" Target="slides/slide1.xml"/><Relationship Id="rId26" Type="http://schemas.openxmlformats.org/officeDocument/2006/relationships/slide" Target="slides/slide2.xml"/><Relationship Id="rId27" Type="http://schemas.openxmlformats.org/officeDocument/2006/relationships/slide" Target="slides/slide3.xml"/><Relationship Id="rId28" Type="http://schemas.openxmlformats.org/officeDocument/2006/relationships/slide" Target="slides/slide4.xml"/><Relationship Id="rId29" Type="http://schemas.openxmlformats.org/officeDocument/2006/relationships/slide" Target="slides/slide5.xml"/><Relationship Id="rId40" Type="http://schemas.openxmlformats.org/officeDocument/2006/relationships/slide" Target="slides/slide16.xml"/><Relationship Id="rId41" Type="http://schemas.openxmlformats.org/officeDocument/2006/relationships/slide" Target="slides/slide17.xml"/><Relationship Id="rId42" Type="http://schemas.openxmlformats.org/officeDocument/2006/relationships/slide" Target="slides/slide18.xml"/><Relationship Id="rId43" Type="http://schemas.openxmlformats.org/officeDocument/2006/relationships/slide" Target="slides/slide19.xml"/><Relationship Id="rId44" Type="http://schemas.openxmlformats.org/officeDocument/2006/relationships/slide" Target="slides/slide20.xml"/><Relationship Id="rId45" Type="http://schemas.openxmlformats.org/officeDocument/2006/relationships/slide" Target="slides/slide21.xml"/><Relationship Id="rId46" Type="http://schemas.openxmlformats.org/officeDocument/2006/relationships/slide" Target="slides/slide22.xml"/><Relationship Id="rId47" Type="http://schemas.openxmlformats.org/officeDocument/2006/relationships/slide" Target="slides/slide23.xml"/><Relationship Id="rId48" Type="http://schemas.openxmlformats.org/officeDocument/2006/relationships/slide" Target="slides/slide24.xml"/><Relationship Id="rId49" Type="http://schemas.openxmlformats.org/officeDocument/2006/relationships/slide" Target="slides/slide25.xml"/><Relationship Id="rId60" Type="http://schemas.openxmlformats.org/officeDocument/2006/relationships/slide" Target="slides/slide36.xml"/><Relationship Id="rId61" Type="http://schemas.openxmlformats.org/officeDocument/2006/relationships/slide" Target="slides/slide37.xml"/><Relationship Id="rId62" Type="http://schemas.openxmlformats.org/officeDocument/2006/relationships/slide" Target="slides/slide38.xml"/><Relationship Id="rId63" Type="http://schemas.openxmlformats.org/officeDocument/2006/relationships/slide" Target="slides/slide39.xml"/><Relationship Id="rId64" Type="http://schemas.openxmlformats.org/officeDocument/2006/relationships/slide" Target="slides/slide40.xml"/><Relationship Id="rId65" Type="http://schemas.openxmlformats.org/officeDocument/2006/relationships/slide" Target="slides/slide41.xml"/><Relationship Id="rId66" Type="http://schemas.openxmlformats.org/officeDocument/2006/relationships/slide" Target="slides/slide42.xml"/><Relationship Id="rId67" Type="http://schemas.openxmlformats.org/officeDocument/2006/relationships/slide" Target="slides/slide43.xml"/><Relationship Id="rId68" Type="http://schemas.openxmlformats.org/officeDocument/2006/relationships/slide" Target="slides/slide44.xml"/><Relationship Id="rId69" Type="http://schemas.openxmlformats.org/officeDocument/2006/relationships/slide" Target="slides/slide45.xml"/><Relationship Id="rId100" Type="http://schemas.openxmlformats.org/officeDocument/2006/relationships/slide" Target="slides/slide76.xml"/><Relationship Id="rId80" Type="http://schemas.openxmlformats.org/officeDocument/2006/relationships/slide" Target="slides/slide56.xml"/><Relationship Id="rId81" Type="http://schemas.openxmlformats.org/officeDocument/2006/relationships/slide" Target="slides/slide57.xml"/><Relationship Id="rId82" Type="http://schemas.openxmlformats.org/officeDocument/2006/relationships/slide" Target="slides/slide58.xml"/><Relationship Id="rId83" Type="http://schemas.openxmlformats.org/officeDocument/2006/relationships/slide" Target="slides/slide59.xml"/><Relationship Id="rId84" Type="http://schemas.openxmlformats.org/officeDocument/2006/relationships/slide" Target="slides/slide60.xml"/><Relationship Id="rId85" Type="http://schemas.openxmlformats.org/officeDocument/2006/relationships/slide" Target="slides/slide61.xml"/><Relationship Id="rId86" Type="http://schemas.openxmlformats.org/officeDocument/2006/relationships/slide" Target="slides/slide62.xml"/><Relationship Id="rId87" Type="http://schemas.openxmlformats.org/officeDocument/2006/relationships/slide" Target="slides/slide63.xml"/><Relationship Id="rId88" Type="http://schemas.openxmlformats.org/officeDocument/2006/relationships/slide" Target="slides/slide64.xml"/><Relationship Id="rId89" Type="http://schemas.openxmlformats.org/officeDocument/2006/relationships/slide" Target="slides/slide6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Relationship Id="rId2" Type="http://schemas.openxmlformats.org/officeDocument/2006/relationships/slide" Target="slides/slide28.xml"/><Relationship Id="rId3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428B83D0-9A38-8449-8AD4-55F227EFF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2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51450E68-1DA1-7749-89F8-62C3E1ECF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B257163-1558-CA4A-AD2B-452869352182}" type="slidenum">
              <a:rPr lang="en-US" sz="1200">
                <a:latin typeface="Times New Roman" charset="0"/>
              </a:rPr>
              <a:pPr/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8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5.8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Chitin, a structural polysaccharide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5223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5.UN03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Summary of key concepts: carbohydrates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5654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does the term "insoluble fiber" refer to on food packages?</a:t>
            </a:r>
          </a:p>
          <a:p>
            <a:r>
              <a:rPr lang="en-US" smtClean="0"/>
              <a:t>https://www.polleverywhere.com/multiple_choice_polls/weeHT6SGn74ENwI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91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Humans can digest starch but not cellulose because _____.</a:t>
            </a:r>
          </a:p>
          <a:p>
            <a:r>
              <a:rPr lang="en-US" smtClean="0"/>
              <a:t>https://www.polleverywhere.com/multiple_choice_polls/XbZXKX46KAfl1kX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55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5.9a T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he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synthesis and structure of a fat, or triacylglycerol (part 1: dehydration reaction)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2926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5.9b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synthesis and structure of a fat, or triacylglycerol (part 2: triacylglycerol)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1095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5.10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Saturated and unsaturated fats and fatty acids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8841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5.11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structure of a phospholipid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895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5.12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Cholesterol, a steroid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2942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5.UN04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Summary of key concepts: lipids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1909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Carbs are bad.</a:t>
            </a:r>
          </a:p>
          <a:p>
            <a:r>
              <a:rPr lang="en-US" smtClean="0"/>
              <a:t>https://www.polleverywhere.com/multiple_choice_polls/M0Jq4SWGLPm9oBW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84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How do phospholipids interact with water molecules?</a:t>
            </a:r>
          </a:p>
          <a:p>
            <a:r>
              <a:rPr lang="en-US" smtClean="0"/>
              <a:t>https://www.polleverywhere.com/multiple_choice_polls/1r224vPw8jxoh8U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81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label on a container of margarine lists "hydrogenated vegetable oil" as the major ingredient. Hydrogenated vegetable oil _____.</a:t>
            </a:r>
          </a:p>
          <a:p>
            <a:r>
              <a:rPr lang="en-US" smtClean="0"/>
              <a:t>https://www.polleverywhere.com/multiple_choice_polls/xErqxK13PADAgd9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56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5.UN01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In-text figure, amino acid monomer, p. 75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5103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5.14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20 amino acids of proteins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3785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5.15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Making a polypeptide chain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520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5.18aa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levels of protein structure (part 1a: primary, detail)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84716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5.18ba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levels of protein structure (part 2a: secondary)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5510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5.18d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levels of protein structure (part 4: tertiary stabilization)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1421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5.18f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levels of protein structure (part 6: hemoglobin)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7986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5.20-1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Denaturation and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renaturation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of a protein (step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7083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2557C7BC-BDA1-2647-BBB3-D3C2E670A80E}" type="slidenum">
              <a:rPr lang="en-US" sz="1200" b="0">
                <a:solidFill>
                  <a:srgbClr val="000000"/>
                </a:solidFill>
              </a:rPr>
              <a:pPr/>
              <a:t>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Figure </a:t>
            </a:r>
            <a:r>
              <a:rPr lang="en-US" dirty="0" smtClean="0">
                <a:latin typeface="Times New Roman" charset="0"/>
              </a:rPr>
              <a:t>5.2 </a:t>
            </a:r>
            <a:r>
              <a:rPr lang="en-US" dirty="0">
                <a:latin typeface="Times New Roman"/>
                <a:ea typeface="Arial"/>
                <a:cs typeface="Times New Roman"/>
              </a:rPr>
              <a:t>The synthesis and breakdown of polymers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0289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5.20-2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Denaturation and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renaturation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of a protein (step 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57565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5.20-3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Denaturation and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renaturation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of a protein (step 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55561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5.UN05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Summary of key concepts: proteins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09992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glycosidic linkage is analogous to which of the following in proteins?</a:t>
            </a:r>
          </a:p>
          <a:p>
            <a:r>
              <a:rPr lang="en-US" smtClean="0"/>
              <a:t>https://www.polleverywhere.com/multiple_choice_polls/TGtinRurcc6eWvv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105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tertiary structure of a protein is the _____.</a:t>
            </a:r>
          </a:p>
          <a:p>
            <a:r>
              <a:rPr lang="en-US" smtClean="0"/>
              <a:t>https://www.polleverywhere.com/multiple_choice_polls/d44A86u08LBOMtX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256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5.UN06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Summary of key concepts: nucleic acids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1014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Nucleic acids are polymers made up of which of the following monomers?</a:t>
            </a:r>
          </a:p>
          <a:p>
            <a:r>
              <a:rPr lang="en-US" smtClean="0"/>
              <a:t>https://www.polleverywhere.com/multiple_choice_polls/SzVQ9ZV0Jiv0uzv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571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is your favorite macromolecule and why?</a:t>
            </a:r>
          </a:p>
          <a:p>
            <a:r>
              <a:rPr lang="en-US" smtClean="0"/>
              <a:t>https://www.polleverywhere.com/free_text_polls/Ws02qrFOorZrVvw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28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 following best summarizes the relationship between dehydration reactions and hydrolysis?</a:t>
            </a:r>
          </a:p>
          <a:p>
            <a:r>
              <a:rPr lang="en-US" smtClean="0"/>
              <a:t>https://www.polleverywhere.com/multiple_choice_polls/RLeGEgpj6pHCQj9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97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Which of these classes of biological molecules does NOT include polymers?</a:t>
            </a:r>
          </a:p>
          <a:p>
            <a:r>
              <a:rPr lang="en-US" smtClean="0"/>
              <a:t>https://www.polleverywhere.com/multiple_choice_polls/C5pX2BO3wJbaur6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50E68-1DA1-7749-89F8-62C3E1ECFDF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7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5.3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structure and classification of some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monosaccharides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681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5.4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Linear and ring forms of glucose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427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5.5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Examples of disaccharide synthesis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977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5.7b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Starch and cellulose structures (part 2: linkages)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396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11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3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736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7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182563"/>
            <a:ext cx="2203450" cy="61706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182563"/>
            <a:ext cx="6457950" cy="6170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4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EEC5658_10_Ima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18" y="0"/>
            <a:ext cx="9153676" cy="6865257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3206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60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55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25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3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12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31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93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FF6600"/>
              </a:buClr>
              <a:defRPr/>
            </a:lvl1pPr>
            <a:lvl2pPr marL="740664" indent="-283464">
              <a:buClr>
                <a:srgbClr val="FF6600"/>
              </a:buClr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19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29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0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39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50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3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20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00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1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1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9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809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55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55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31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76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5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59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2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46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8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6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9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7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25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09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2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13" y="1272910"/>
            <a:ext cx="8499249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697" r:id="rId12"/>
    <p:sldLayoutId id="2147483954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Geneva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Geneva" charset="0"/>
          <a:cs typeface="+mn-cs"/>
        </a:defRPr>
      </a:lvl1pPr>
      <a:lvl2pPr marL="740664" indent="-283464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7217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7249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7749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3962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3206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9949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6747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274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2782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4321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0328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0015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775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0349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7696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0224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0594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9567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7706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6452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3668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7808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3614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hyperlink" Target="http://www.mediaresource.org/instruct.htm" TargetMode="Externa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73025" y="1633538"/>
            <a:ext cx="19478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9600" dirty="0" smtClean="0">
                <a:solidFill>
                  <a:srgbClr val="D2B239"/>
                </a:solidFill>
              </a:rPr>
              <a:t>5</a:t>
            </a:r>
            <a:endParaRPr lang="en-US" sz="9600" dirty="0">
              <a:solidFill>
                <a:srgbClr val="D2B239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036888"/>
            <a:ext cx="3789363" cy="2489200"/>
          </a:xfrm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pPr marL="152400" indent="0" eaLnBrk="1" hangingPunct="1">
              <a:buClr>
                <a:schemeClr val="tx2"/>
              </a:buClr>
              <a:buFont typeface="Wingdings" charset="0"/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The Structure and Function of Large Biological Molecules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27000" y="3056481"/>
            <a:ext cx="70163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4C4C7181-B988-4C18-9487-5120637BB6B0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6E3EF22-8D66-49BA-9A04-E269718AAA62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9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41400"/>
            <a:ext cx="8499249" cy="5435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5.1: Macromolecules are polymers, built from </a:t>
            </a:r>
            <a:r>
              <a:rPr lang="en-US" strike="sngStrike" dirty="0" smtClean="0"/>
              <a:t>monomers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b="1" dirty="0"/>
              <a:t>Concept 5.2: Carbohydrates serve as fuel and building material</a:t>
            </a:r>
            <a:endParaRPr lang="en-US" sz="30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5.3: Lipids are a diverse group of hydrophobic </a:t>
            </a:r>
            <a:r>
              <a:rPr lang="en-US" dirty="0" smtClean="0"/>
              <a:t>molecules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 smtClean="0"/>
              <a:t>functions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5.5: Nucleic acids store, transmit, and help express hereditary information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5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5.2: Carbohydrates serve as fuel and building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Carbohydrates</a:t>
            </a:r>
            <a:r>
              <a:rPr lang="en-US" dirty="0" smtClean="0"/>
              <a:t> include sugars and the polymers of sugars</a:t>
            </a:r>
          </a:p>
          <a:p>
            <a:r>
              <a:rPr lang="en-US" dirty="0" smtClean="0"/>
              <a:t>The simplest carbohydrates are </a:t>
            </a:r>
            <a:r>
              <a:rPr lang="en-US" dirty="0" err="1" smtClean="0"/>
              <a:t>monosaccharides</a:t>
            </a:r>
            <a:r>
              <a:rPr lang="en-US" dirty="0" smtClean="0"/>
              <a:t>, or simple sugars</a:t>
            </a:r>
          </a:p>
          <a:p>
            <a:r>
              <a:rPr lang="en-US" dirty="0" smtClean="0"/>
              <a:t>Carbohydrate macromolecules are polysaccharides, polymers composed of many sugar building blocks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2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5.2: Carbohydrates serve as fuel and building </a:t>
            </a:r>
            <a:r>
              <a:rPr lang="en-US" dirty="0" smtClean="0"/>
              <a:t>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Sugars</a:t>
            </a:r>
            <a:endParaRPr lang="en-US" b="1" u="sng" dirty="0" smtClean="0"/>
          </a:p>
          <a:p>
            <a:r>
              <a:rPr lang="en-US" b="1" dirty="0" err="1" smtClean="0"/>
              <a:t>Monosaccharides</a:t>
            </a:r>
            <a:r>
              <a:rPr lang="en-US" dirty="0" smtClean="0"/>
              <a:t> have molecular formulas that are usually multiples of CH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dirty="0" smtClean="0"/>
              <a:t>Glucose (C</a:t>
            </a:r>
            <a:r>
              <a:rPr lang="en-US" baseline="-25000" dirty="0" smtClean="0"/>
              <a:t>6</a:t>
            </a:r>
            <a:r>
              <a:rPr lang="en-US" dirty="0" smtClean="0"/>
              <a:t>H</a:t>
            </a:r>
            <a:r>
              <a:rPr lang="en-US" baseline="-25000" dirty="0" smtClean="0"/>
              <a:t>12</a:t>
            </a:r>
            <a:r>
              <a:rPr lang="en-US" dirty="0" smtClean="0"/>
              <a:t>O</a:t>
            </a:r>
            <a:r>
              <a:rPr lang="en-US" baseline="-25000" dirty="0" smtClean="0"/>
              <a:t>6</a:t>
            </a:r>
            <a:r>
              <a:rPr lang="en-US" dirty="0" smtClean="0"/>
              <a:t>) is the most common monosaccharide</a:t>
            </a:r>
          </a:p>
          <a:p>
            <a:r>
              <a:rPr lang="en-US" dirty="0" err="1" smtClean="0"/>
              <a:t>Monosaccharides</a:t>
            </a:r>
            <a:r>
              <a:rPr lang="en-US" dirty="0" smtClean="0"/>
              <a:t> are classified by </a:t>
            </a:r>
          </a:p>
          <a:p>
            <a:pPr lvl="1"/>
            <a:r>
              <a:rPr lang="en-US" dirty="0" smtClean="0"/>
              <a:t>The location of the carbonyl group (as aldose</a:t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dirty="0" err="1" smtClean="0"/>
              <a:t>ketose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The number of carbons in the carbon skeleton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3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03_Monosaccharid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210312"/>
            <a:ext cx="5120640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5.3</a:t>
            </a:r>
            <a:endParaRPr lang="en-US" sz="12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053166" y="274911"/>
            <a:ext cx="2514601" cy="2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Aldoses (Aldehyde Sugars)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572000" y="274911"/>
            <a:ext cx="2514601" cy="2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Ketoses (Ketone Sugars)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006256" y="558527"/>
            <a:ext cx="3145367" cy="2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Trioses: 3-carbon sugars (C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540006" y="1904742"/>
            <a:ext cx="1485900" cy="2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Glyceraldehyde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008034" y="1904739"/>
            <a:ext cx="1646761" cy="2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Dihydroxyacetone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990850" y="2205309"/>
            <a:ext cx="3168651" cy="2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Pentoses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: 5-carbon sugars (C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2548472" y="4008707"/>
            <a:ext cx="1485900" cy="2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Ribose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016500" y="4008704"/>
            <a:ext cx="1646761" cy="2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Ribulose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2990850" y="4310802"/>
            <a:ext cx="3168651" cy="2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Hexoses: 6-carbon sugars (C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12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2256372" y="6324338"/>
            <a:ext cx="948261" cy="2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Glucose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999568" y="6320102"/>
            <a:ext cx="1646761" cy="2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Fructose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3310469" y="6324338"/>
            <a:ext cx="948261" cy="2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Galactose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Though often drawn as linear skeletons, in aqueous solutions many sugars form rings</a:t>
            </a:r>
          </a:p>
          <a:p>
            <a:r>
              <a:rPr lang="en-US" dirty="0" err="1" smtClean="0"/>
              <a:t>Monosaccharides</a:t>
            </a:r>
            <a:r>
              <a:rPr lang="en-US" dirty="0" smtClean="0"/>
              <a:t> serve as a major fuel for cells and as raw material for building molecules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5.2: Carbohydrates serve as fuel and building material</a:t>
            </a:r>
          </a:p>
        </p:txBody>
      </p:sp>
    </p:spTree>
    <p:extLst>
      <p:ext uri="{BB962C8B-B14F-4D97-AF65-F5344CB8AC3E}">
        <p14:creationId xmlns:p14="http://schemas.microsoft.com/office/powerpoint/2010/main" val="314616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04GlucoseLinearRing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36448"/>
            <a:ext cx="8546592" cy="578510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5.4</a:t>
            </a:r>
            <a:endParaRPr lang="en-US" sz="1200" dirty="0">
              <a:latin typeface="Arial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337619" y="3619966"/>
            <a:ext cx="2837263" cy="35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(a) Linear and ring forms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358103" y="5996155"/>
            <a:ext cx="3328857" cy="35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(b) Abbreviated ring structure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768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disaccharide</a:t>
            </a:r>
            <a:r>
              <a:rPr lang="en-US" dirty="0" smtClean="0"/>
              <a:t> is formed when a dehydration reaction joins two </a:t>
            </a:r>
            <a:r>
              <a:rPr lang="en-US" dirty="0" err="1" smtClean="0"/>
              <a:t>monosaccharides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This covalent bond is called a </a:t>
            </a:r>
            <a:r>
              <a:rPr lang="en-US" b="1" dirty="0" err="1" smtClean="0"/>
              <a:t>glycosidic</a:t>
            </a:r>
            <a:r>
              <a:rPr lang="en-US" b="1" dirty="0" smtClean="0"/>
              <a:t> linkage</a:t>
            </a:r>
            <a:endParaRPr lang="en-US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5.2: Carbohydrates serve as fuel and building material</a:t>
            </a:r>
          </a:p>
        </p:txBody>
      </p:sp>
    </p:spTree>
    <p:extLst>
      <p:ext uri="{BB962C8B-B14F-4D97-AF65-F5344CB8AC3E}">
        <p14:creationId xmlns:p14="http://schemas.microsoft.com/office/powerpoint/2010/main" val="87544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05DisaccharideSynth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54024"/>
            <a:ext cx="8546592" cy="49499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5.5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50529" y="967409"/>
            <a:ext cx="5835367" cy="35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(a) Dehydration reaction in the synthesis of maltose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50529" y="3562096"/>
            <a:ext cx="5835367" cy="35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(b) Dehydration reaction in the synthesis of sucrose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55360" y="3049985"/>
            <a:ext cx="1001356" cy="35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Glucose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917744" y="3049985"/>
            <a:ext cx="1001356" cy="35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Glucose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6031175" y="3049985"/>
            <a:ext cx="1001356" cy="35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Maltose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55360" y="5644673"/>
            <a:ext cx="1001356" cy="35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Glucose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2924573" y="5644673"/>
            <a:ext cx="1001356" cy="35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Fructose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051659" y="5644673"/>
            <a:ext cx="1001356" cy="35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Sucrose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977162" y="1554765"/>
            <a:ext cx="1092433" cy="60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1−4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glycosidic</a:t>
            </a: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linkage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5993037" y="4148519"/>
            <a:ext cx="1092433" cy="60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1−2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glycosidic</a:t>
            </a: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linkage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1930400" y="5457348"/>
            <a:ext cx="514350" cy="27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H</a:t>
            </a:r>
            <a:r>
              <a:rPr lang="en-US" sz="1400" baseline="-25000" dirty="0" smtClean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O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1930400" y="2869723"/>
            <a:ext cx="514350" cy="27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H</a:t>
            </a:r>
            <a:r>
              <a:rPr lang="en-US" sz="1400" baseline="-25000" dirty="0" smtClean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O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64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039FD33-8B5B-4C9B-99F9-9DDA32062A3D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25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Disaccharides</a:t>
            </a:r>
          </a:p>
        </p:txBody>
      </p:sp>
      <p:pic>
        <p:nvPicPr>
          <p:cNvPr id="3" name="05_05Disaccharide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8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5.2: Carbohydrates serve as fuel and building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Polysaccharides</a:t>
            </a:r>
            <a:r>
              <a:rPr lang="en-US" dirty="0" smtClean="0"/>
              <a:t>, the polymers of sugars, have storage and structural roles</a:t>
            </a:r>
          </a:p>
          <a:p>
            <a:r>
              <a:rPr lang="en-US" dirty="0" smtClean="0"/>
              <a:t>The architecture and function of a polysaccharide are determined by its sugar monomers and the positions of its </a:t>
            </a:r>
            <a:r>
              <a:rPr lang="en-US" dirty="0" err="1" smtClean="0"/>
              <a:t>glycosidic</a:t>
            </a:r>
            <a:r>
              <a:rPr lang="en-US" dirty="0" smtClean="0"/>
              <a:t> linkages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5.2: Carbohydrates serve as fuel and building material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Storage Polysaccharides</a:t>
            </a:r>
            <a:endParaRPr lang="en-US" b="1" u="sng" dirty="0" smtClean="0"/>
          </a:p>
          <a:p>
            <a:r>
              <a:rPr lang="en-US" b="1" dirty="0" smtClean="0"/>
              <a:t>Starch</a:t>
            </a:r>
            <a:r>
              <a:rPr lang="en-US" dirty="0" smtClean="0"/>
              <a:t>, a storage polysaccharide of plants, consists entirely of glucose monomers</a:t>
            </a:r>
          </a:p>
          <a:p>
            <a:r>
              <a:rPr lang="en-US" dirty="0" smtClean="0"/>
              <a:t>Plants store surplus starch as granules within chloroplasts and other plastids </a:t>
            </a:r>
          </a:p>
          <a:p>
            <a:r>
              <a:rPr lang="en-US" dirty="0" smtClean="0"/>
              <a:t>The simplest form of starch is amylose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Storage </a:t>
            </a:r>
            <a:r>
              <a:rPr lang="en-US" u="sng" dirty="0" smtClean="0"/>
              <a:t>Polysaccharides</a:t>
            </a:r>
            <a:endParaRPr lang="en-US" b="1" dirty="0" smtClean="0"/>
          </a:p>
          <a:p>
            <a:r>
              <a:rPr lang="en-US" b="1" dirty="0" smtClean="0"/>
              <a:t>Glycogen</a:t>
            </a:r>
            <a:r>
              <a:rPr lang="en-US" dirty="0" smtClean="0"/>
              <a:t> is a storage polysaccharide in animals</a:t>
            </a:r>
          </a:p>
          <a:p>
            <a:r>
              <a:rPr lang="en-US" dirty="0" smtClean="0"/>
              <a:t>Glycogen is stored mainly in liver and muscle cells</a:t>
            </a:r>
          </a:p>
          <a:p>
            <a:r>
              <a:rPr lang="en-US" dirty="0" smtClean="0"/>
              <a:t>Hydrolysis of glycogen in these cells releases glucose when the demand for sugar increases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5.2: Carbohydrates serve as fuel and building material</a:t>
            </a:r>
          </a:p>
        </p:txBody>
      </p:sp>
    </p:spTree>
    <p:extLst>
      <p:ext uri="{BB962C8B-B14F-4D97-AF65-F5344CB8AC3E}">
        <p14:creationId xmlns:p14="http://schemas.microsoft.com/office/powerpoint/2010/main" val="207124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5.2: Carbohydrates serve as fuel and building material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Structural Polysaccharides</a:t>
            </a:r>
            <a:endParaRPr lang="en-US" u="sng" dirty="0" smtClean="0"/>
          </a:p>
          <a:p>
            <a:r>
              <a:rPr lang="en-US" dirty="0" smtClean="0"/>
              <a:t>The polysaccharide </a:t>
            </a:r>
            <a:r>
              <a:rPr lang="en-US" b="1" dirty="0" smtClean="0"/>
              <a:t>cellulose</a:t>
            </a:r>
            <a:r>
              <a:rPr lang="en-US" dirty="0" smtClean="0"/>
              <a:t> is a major component of the tough wall of plant cells</a:t>
            </a:r>
          </a:p>
          <a:p>
            <a:r>
              <a:rPr lang="en-US" dirty="0" smtClean="0"/>
              <a:t>Like starch, cellulose is a polymer of glucose, but the </a:t>
            </a:r>
            <a:r>
              <a:rPr lang="en-US" dirty="0" err="1" smtClean="0"/>
              <a:t>glycosidic</a:t>
            </a:r>
            <a:r>
              <a:rPr lang="en-US" dirty="0" smtClean="0"/>
              <a:t> linkages differ</a:t>
            </a:r>
          </a:p>
          <a:p>
            <a:r>
              <a:rPr lang="en-US" dirty="0" smtClean="0"/>
              <a:t>The difference is based on two ring forms for glucose: alpha (</a:t>
            </a:r>
            <a:r>
              <a:rPr lang="en-US" dirty="0" smtClean="0">
                <a:sym typeface="Symbol" charset="0"/>
              </a:rPr>
              <a:t></a:t>
            </a:r>
            <a:r>
              <a:rPr lang="en-US" dirty="0" smtClean="0"/>
              <a:t>) and beta (</a:t>
            </a:r>
            <a:r>
              <a:rPr lang="en-US" dirty="0" smtClean="0">
                <a:sym typeface="Symbol" charset="0"/>
              </a:rPr>
              <a:t>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4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07bStarchCellulo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609600"/>
            <a:ext cx="7607808" cy="563880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5.7b</a:t>
            </a:r>
            <a:endParaRPr lang="en-US" sz="1200" dirty="0">
              <a:latin typeface="Arial" charset="0"/>
            </a:endParaRPr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920543" y="2756293"/>
            <a:ext cx="6886686" cy="40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(b) Starch: 1–4 linkage of 𝛂 glucose monomer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" name="Text Box 31"/>
          <p:cNvSpPr txBox="1">
            <a:spLocks noChangeArrowheads="1"/>
          </p:cNvSpPr>
          <p:nvPr/>
        </p:nvSpPr>
        <p:spPr bwMode="auto">
          <a:xfrm>
            <a:off x="912077" y="5697438"/>
            <a:ext cx="7225658" cy="36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(c) Cellulose: 1–4 linkage of 𝛃 glucose monomers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90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Enzymes that digest starch by hydrolyzing </a:t>
            </a:r>
            <a:r>
              <a:rPr lang="en-US" dirty="0" smtClean="0">
                <a:latin typeface="Symbol" panose="05050102010706020507" pitchFamily="18" charset="2"/>
                <a:sym typeface="Symbol" charset="0"/>
              </a:rPr>
              <a:t></a:t>
            </a:r>
            <a:r>
              <a:rPr lang="en-US" dirty="0" smtClean="0"/>
              <a:t> linkages can</a:t>
            </a:r>
            <a:r>
              <a:rPr lang="ja-JP" altLang="en-US" dirty="0" smtClean="0"/>
              <a:t>’</a:t>
            </a:r>
            <a:r>
              <a:rPr lang="en-US" altLang="ja-JP" dirty="0" smtClean="0"/>
              <a:t>t hydrolyze </a:t>
            </a:r>
            <a:r>
              <a:rPr lang="en-US" altLang="ja-JP" dirty="0" smtClean="0">
                <a:latin typeface="Symbol" panose="05050102010706020507" pitchFamily="18" charset="2"/>
                <a:sym typeface="Symbol" charset="0"/>
              </a:rPr>
              <a:t></a:t>
            </a:r>
            <a:r>
              <a:rPr lang="en-US" altLang="ja-JP" dirty="0" smtClean="0"/>
              <a:t> linkages in cellulose</a:t>
            </a:r>
          </a:p>
          <a:p>
            <a:r>
              <a:rPr lang="en-US" dirty="0" smtClean="0"/>
              <a:t>The cellulose in human food passes through the digestive tract as “insoluble fiber”</a:t>
            </a:r>
            <a:endParaRPr lang="en-US" altLang="ja-JP" dirty="0" smtClean="0"/>
          </a:p>
          <a:p>
            <a:r>
              <a:rPr lang="en-US" dirty="0" smtClean="0"/>
              <a:t>Some microbes use enzymes to digest cellulose</a:t>
            </a:r>
          </a:p>
          <a:p>
            <a:r>
              <a:rPr lang="en-US" dirty="0" smtClean="0"/>
              <a:t>Many herbivores, from cows to termites, have symbiotic relationships with these microbes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5.2: Carbohydrates serve as fuel and building material</a:t>
            </a:r>
          </a:p>
        </p:txBody>
      </p:sp>
    </p:spTree>
    <p:extLst>
      <p:ext uri="{BB962C8B-B14F-4D97-AF65-F5344CB8AC3E}">
        <p14:creationId xmlns:p14="http://schemas.microsoft.com/office/powerpoint/2010/main" val="75634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Chitin</a:t>
            </a:r>
            <a:r>
              <a:rPr lang="en-US" dirty="0" smtClean="0"/>
              <a:t>, another structural polysaccharide, is found in the exoskeleton of arthropods</a:t>
            </a:r>
          </a:p>
          <a:p>
            <a:r>
              <a:rPr lang="en-US" dirty="0" smtClean="0"/>
              <a:t>Chitin also provides structural support for the cell walls of many fungi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5.2: Carbohydrates serve as fuel and building material</a:t>
            </a:r>
          </a:p>
        </p:txBody>
      </p:sp>
    </p:spTree>
    <p:extLst>
      <p:ext uri="{BB962C8B-B14F-4D97-AF65-F5344CB8AC3E}">
        <p14:creationId xmlns:p14="http://schemas.microsoft.com/office/powerpoint/2010/main" val="206683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08_Chiti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32" y="210312"/>
            <a:ext cx="6193536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5.8</a:t>
            </a:r>
            <a:endParaRPr lang="en-US" sz="1200" dirty="0"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5900924" y="298859"/>
            <a:ext cx="1598590" cy="84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The structure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of the chitin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monomer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 flipH="1" flipV="1">
            <a:off x="5568163" y="255814"/>
            <a:ext cx="309376" cy="30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93C5"/>
                </a:solidFill>
                <a:latin typeface="Arial" charset="0"/>
              </a:rPr>
              <a:t>►</a:t>
            </a:r>
            <a:endParaRPr lang="en-US" sz="1800" dirty="0">
              <a:solidFill>
                <a:srgbClr val="0093C5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395974" y="2667409"/>
            <a:ext cx="3351026" cy="84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Chitin, embedded in proteins,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forms the exoskeleton of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arthropods.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 flipH="1" flipV="1">
            <a:off x="4063213" y="2624364"/>
            <a:ext cx="309376" cy="30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93C5"/>
                </a:solidFill>
                <a:latin typeface="Arial" charset="0"/>
              </a:rPr>
              <a:t>►</a:t>
            </a:r>
            <a:endParaRPr lang="en-US" sz="1800" dirty="0">
              <a:solidFill>
                <a:srgbClr val="0093C5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2154424" y="4293008"/>
            <a:ext cx="1954026" cy="139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Chitin is used to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make a strong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and flexible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surgical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thread.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 flipH="1">
            <a:off x="1909973" y="4294414"/>
            <a:ext cx="309376" cy="30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1800" dirty="0" smtClean="0">
                <a:solidFill>
                  <a:srgbClr val="0093C5"/>
                </a:solidFill>
                <a:latin typeface="Arial" charset="0"/>
              </a:rPr>
              <a:t>►</a:t>
            </a:r>
            <a:endParaRPr lang="en-US" sz="1800" dirty="0">
              <a:solidFill>
                <a:srgbClr val="0093C5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13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_UN03Summary_C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322576"/>
            <a:ext cx="8546592" cy="221284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249862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Summary of key concepts: carbohydrates</a:t>
            </a:r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77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Molecules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living things are made up of four classes</a:t>
            </a:r>
            <a:br>
              <a:rPr lang="en-US" dirty="0" smtClean="0"/>
            </a:br>
            <a:r>
              <a:rPr lang="en-US" dirty="0" smtClean="0"/>
              <a:t>of large biological molecules: carbohydrates, lipids, proteins, and nucleic acids</a:t>
            </a:r>
          </a:p>
          <a:p>
            <a:r>
              <a:rPr lang="en-US" b="1" dirty="0" smtClean="0"/>
              <a:t>Macromolecules</a:t>
            </a:r>
            <a:r>
              <a:rPr lang="en-US" dirty="0" smtClean="0"/>
              <a:t> are large, complex </a:t>
            </a:r>
            <a:r>
              <a:rPr lang="en-US" smtClean="0"/>
              <a:t>molecules </a:t>
            </a:r>
          </a:p>
          <a:p>
            <a:r>
              <a:rPr lang="en-US" smtClean="0"/>
              <a:t>Large </a:t>
            </a:r>
            <a:r>
              <a:rPr lang="en-US" dirty="0" smtClean="0"/>
              <a:t>biological molecules have unique properties that arise from the orderly arrangement of their atoms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3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6EDF671-832B-4FD8-AAA7-42D0E7507E07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73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FC17A78-8C2A-40D1-848F-6432966974B3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07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41400"/>
            <a:ext cx="8499249" cy="5435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5.1: Macromolecules are polymers, built from </a:t>
            </a:r>
            <a:r>
              <a:rPr lang="en-US" strike="sngStrike" dirty="0" smtClean="0"/>
              <a:t>monomers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5.2: Carbohydrates serve as fuel and building material</a:t>
            </a:r>
            <a:endParaRPr lang="en-US" strike="sngStrike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b="1" dirty="0"/>
              <a:t>Concept 5.3: Lipids are a diverse group of hydrophobic </a:t>
            </a:r>
            <a:r>
              <a:rPr lang="en-US" sz="3000" b="1" dirty="0" smtClean="0"/>
              <a:t>molecules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 smtClean="0"/>
              <a:t>functions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5.5: Nucleic acids store, transmit, and help express hereditary information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4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5.3: Lipids are a diverse group of hydrophobic molecules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Lipids</a:t>
            </a:r>
            <a:r>
              <a:rPr lang="en-US" dirty="0" smtClean="0"/>
              <a:t> are the one class of large biological molecules that does not include true polymers</a:t>
            </a:r>
          </a:p>
          <a:p>
            <a:r>
              <a:rPr lang="en-US" dirty="0" smtClean="0"/>
              <a:t>The unifying feature of lipids is that they mix poorly, if at all, with water </a:t>
            </a:r>
          </a:p>
          <a:p>
            <a:r>
              <a:rPr lang="en-US" dirty="0" smtClean="0"/>
              <a:t>Lipids are hydrophobic because they consist mostly of hydrocarbons, which form nonpolar covalent bonds</a:t>
            </a:r>
          </a:p>
          <a:p>
            <a:r>
              <a:rPr lang="en-US" dirty="0" smtClean="0"/>
              <a:t>The most biologically important lipids are fats, phospholipids, and steroids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9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5.3: Lipids are a diverse group of hydrophobic molecules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Fats</a:t>
            </a:r>
          </a:p>
          <a:p>
            <a:r>
              <a:rPr lang="en-US" b="1" dirty="0" smtClean="0"/>
              <a:t>Fats</a:t>
            </a:r>
            <a:r>
              <a:rPr lang="en-US" dirty="0" smtClean="0"/>
              <a:t> are constructed from two types of smaller molecules: glycerol and fatty acids</a:t>
            </a:r>
          </a:p>
          <a:p>
            <a:r>
              <a:rPr lang="en-US" dirty="0" smtClean="0"/>
              <a:t>Glycerol is a three-carbon alcohol with a hydroxyl group attached to each carbon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fatty acid</a:t>
            </a:r>
            <a:r>
              <a:rPr lang="en-US" dirty="0" smtClean="0"/>
              <a:t> consists of a carboxyl group attached to a long carbon skeleton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1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09aFatSynthStructur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834896"/>
            <a:ext cx="8546592" cy="318820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5.9a</a:t>
            </a:r>
            <a:endParaRPr lang="en-US" sz="1200" dirty="0"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2827753" y="3100767"/>
            <a:ext cx="3799716" cy="74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250" dirty="0" smtClean="0">
                <a:solidFill>
                  <a:srgbClr val="000000"/>
                </a:solidFill>
                <a:latin typeface="Arial" charset="0"/>
              </a:rPr>
              <a:t>Fatty acid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250" dirty="0" smtClean="0">
                <a:solidFill>
                  <a:srgbClr val="000000"/>
                </a:solidFill>
                <a:latin typeface="Arial" charset="0"/>
              </a:rPr>
              <a:t>(in this case, </a:t>
            </a:r>
            <a:r>
              <a:rPr lang="en-US" sz="2250" dirty="0" err="1" smtClean="0">
                <a:solidFill>
                  <a:srgbClr val="000000"/>
                </a:solidFill>
                <a:latin typeface="Arial" charset="0"/>
              </a:rPr>
              <a:t>palmitic</a:t>
            </a:r>
            <a:r>
              <a:rPr lang="en-US" sz="2250" dirty="0" smtClean="0">
                <a:solidFill>
                  <a:srgbClr val="000000"/>
                </a:solidFill>
                <a:latin typeface="Arial" charset="0"/>
              </a:rPr>
              <a:t> acid)</a:t>
            </a:r>
            <a:endParaRPr lang="en-US" sz="22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322492" y="4256142"/>
            <a:ext cx="1259771" cy="3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250" dirty="0" smtClean="0">
                <a:solidFill>
                  <a:srgbClr val="000000"/>
                </a:solidFill>
                <a:latin typeface="Arial" charset="0"/>
              </a:rPr>
              <a:t>Glycerol</a:t>
            </a:r>
            <a:endParaRPr lang="en-US" sz="22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378011" y="4658630"/>
            <a:ext cx="8497939" cy="38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2250" dirty="0" smtClean="0">
                <a:solidFill>
                  <a:srgbClr val="000000"/>
                </a:solidFill>
                <a:latin typeface="Arial" charset="0"/>
              </a:rPr>
              <a:t>(a) One of three dehydration reactions in the synthesis of a fat</a:t>
            </a:r>
            <a:endParaRPr lang="en-US" sz="22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2008380" y="3189102"/>
            <a:ext cx="382977" cy="22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H</a:t>
            </a:r>
            <a:r>
              <a:rPr lang="en-US" sz="1400" baseline="-25000" dirty="0" smtClean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O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64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Fats separate from water because water molecules hydrogen-bond to each other and exclude the fats</a:t>
            </a:r>
          </a:p>
          <a:p>
            <a:r>
              <a:rPr lang="en-US" dirty="0" smtClean="0"/>
              <a:t>In a fat, three fatty acids are joined to glycerol</a:t>
            </a:r>
            <a:br>
              <a:rPr lang="en-US" dirty="0" smtClean="0"/>
            </a:br>
            <a:r>
              <a:rPr lang="en-US" dirty="0" smtClean="0"/>
              <a:t>by an ester linkage, creating a </a:t>
            </a:r>
            <a:r>
              <a:rPr lang="en-US" b="1" dirty="0" smtClean="0"/>
              <a:t>triacylglycerol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or triglyceride</a:t>
            </a:r>
          </a:p>
          <a:p>
            <a:r>
              <a:rPr lang="en-US" dirty="0" smtClean="0"/>
              <a:t>The fatty acids in a fat can be all the same or of</a:t>
            </a:r>
            <a:br>
              <a:rPr lang="en-US" dirty="0" smtClean="0"/>
            </a:br>
            <a:r>
              <a:rPr lang="en-US" dirty="0" smtClean="0"/>
              <a:t>two or three different kinds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5.3: Lipids are a diverse group of hydrophobic molecules</a:t>
            </a:r>
          </a:p>
        </p:txBody>
      </p:sp>
    </p:spTree>
    <p:extLst>
      <p:ext uri="{BB962C8B-B14F-4D97-AF65-F5344CB8AC3E}">
        <p14:creationId xmlns:p14="http://schemas.microsoft.com/office/powerpoint/2010/main" val="133774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09bFatSynthStructur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1115568"/>
            <a:ext cx="6638544" cy="462686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5.9b</a:t>
            </a:r>
            <a:endParaRPr lang="en-US" sz="120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1384277" y="1126405"/>
            <a:ext cx="1953746" cy="38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250" dirty="0" smtClean="0">
                <a:solidFill>
                  <a:srgbClr val="000000"/>
                </a:solidFill>
                <a:latin typeface="Arial" charset="0"/>
              </a:rPr>
              <a:t>Ester linkage</a:t>
            </a:r>
            <a:endParaRPr lang="en-US" sz="22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280182" y="5373398"/>
            <a:ext cx="4556155" cy="40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2250" dirty="0" smtClean="0">
                <a:solidFill>
                  <a:srgbClr val="000000"/>
                </a:solidFill>
                <a:latin typeface="Arial" charset="0"/>
              </a:rPr>
              <a:t>(b) Fat molecule (triacylglycerol)</a:t>
            </a:r>
            <a:endParaRPr lang="en-US" sz="22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Left Brace 17"/>
          <p:cNvSpPr/>
          <p:nvPr/>
        </p:nvSpPr>
        <p:spPr bwMode="auto">
          <a:xfrm rot="5400000">
            <a:off x="2258799" y="1198352"/>
            <a:ext cx="193446" cy="648356"/>
          </a:xfrm>
          <a:prstGeom prst="leftBrace">
            <a:avLst>
              <a:gd name="adj1" fmla="val 47726"/>
              <a:gd name="adj2" fmla="val 47638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250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58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Fatty acids vary in length (number of carbons) and in the number and locations of double bonds</a:t>
            </a:r>
          </a:p>
          <a:p>
            <a:r>
              <a:rPr lang="en-US" b="1" dirty="0" smtClean="0"/>
              <a:t>Saturated fatty acids</a:t>
            </a:r>
            <a:r>
              <a:rPr lang="en-US" dirty="0" smtClean="0"/>
              <a:t> have the maximum number of hydrogen atoms possible and no double bonds</a:t>
            </a:r>
          </a:p>
          <a:p>
            <a:r>
              <a:rPr lang="en-US" b="1" dirty="0" smtClean="0"/>
              <a:t>Unsaturated fatty acids</a:t>
            </a:r>
            <a:r>
              <a:rPr lang="en-US" dirty="0" smtClean="0"/>
              <a:t> have one or more double bonds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5.3: Lipids are a diverse group of hydrophobic molecules</a:t>
            </a:r>
          </a:p>
        </p:txBody>
      </p:sp>
    </p:spTree>
    <p:extLst>
      <p:ext uri="{BB962C8B-B14F-4D97-AF65-F5344CB8AC3E}">
        <p14:creationId xmlns:p14="http://schemas.microsoft.com/office/powerpoint/2010/main" val="1542107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10_SaturatedUnsatFat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04088"/>
            <a:ext cx="8546592" cy="544982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5.10</a:t>
            </a:r>
            <a:endParaRPr lang="en-US" sz="1200" dirty="0"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335369" y="687075"/>
            <a:ext cx="1704921" cy="34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(a) Saturated fat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4721297" y="707895"/>
            <a:ext cx="1947812" cy="34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(b) Unsaturated fat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342312" y="2054169"/>
            <a:ext cx="1413449" cy="10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Structural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formula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of a saturated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fat molecule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42312" y="3560051"/>
            <a:ext cx="1434266" cy="12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Space-filling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model of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stearic acid,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 saturated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fatty acid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707423" y="3317169"/>
            <a:ext cx="1413449" cy="10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Structural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formula of an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unsaturated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fat molecule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4707422" y="4524649"/>
            <a:ext cx="1434266" cy="12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Space-filling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model of oleic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acid, an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unsaturated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fatty acid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6184287" y="5419849"/>
            <a:ext cx="1434266" cy="78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Cis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double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bond causes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bending.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7238169" y="5257800"/>
            <a:ext cx="235781" cy="2244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9925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41400"/>
            <a:ext cx="8499249" cy="5435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5.1: Macromolecules are polymers, built from </a:t>
            </a:r>
            <a:r>
              <a:rPr lang="en-US" dirty="0" smtClean="0"/>
              <a:t>monomers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5.2: Carbohydrates serve as fuel and building material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5.3: Lipids are a diverse group of hydrophobic </a:t>
            </a:r>
            <a:r>
              <a:rPr lang="en-US" dirty="0" smtClean="0"/>
              <a:t>molecules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 smtClean="0"/>
              <a:t>functions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5.5: Nucleic acids store, transmit, and help express hereditary information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7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Fats made from saturated fatty acids are called saturated fats and are solid at room temperature</a:t>
            </a:r>
          </a:p>
          <a:p>
            <a:r>
              <a:rPr lang="en-US" dirty="0" smtClean="0"/>
              <a:t>Most animal fats are saturated</a:t>
            </a:r>
          </a:p>
          <a:p>
            <a:r>
              <a:rPr lang="en-US" dirty="0" smtClean="0"/>
              <a:t>Fats made from unsaturated fatty acids are</a:t>
            </a:r>
            <a:br>
              <a:rPr lang="en-US" dirty="0" smtClean="0"/>
            </a:br>
            <a:r>
              <a:rPr lang="en-US" dirty="0" smtClean="0"/>
              <a:t>called unsaturated fats or oils and are liquid at room temperature</a:t>
            </a:r>
          </a:p>
          <a:p>
            <a:r>
              <a:rPr lang="en-US" dirty="0" smtClean="0"/>
              <a:t>Plant fats and fish fats are usually unsaturated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5.3: Lipids are a diverse group of hydrophobic molecules</a:t>
            </a:r>
          </a:p>
        </p:txBody>
      </p:sp>
    </p:spTree>
    <p:extLst>
      <p:ext uri="{BB962C8B-B14F-4D97-AF65-F5344CB8AC3E}">
        <p14:creationId xmlns:p14="http://schemas.microsoft.com/office/powerpoint/2010/main" val="139320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diet rich in saturated fats may contribute to cardiovascular disease through plaque deposits </a:t>
            </a:r>
          </a:p>
          <a:p>
            <a:r>
              <a:rPr lang="en-US" dirty="0" smtClean="0"/>
              <a:t>Hydrogenation is the process of converting unsaturated fats to saturated fats by adding hydrogen</a:t>
            </a:r>
          </a:p>
          <a:p>
            <a:r>
              <a:rPr lang="en-US" dirty="0" smtClean="0"/>
              <a:t>Hydrogenating vegetable oils also creates unsaturated fats with </a:t>
            </a:r>
            <a:r>
              <a:rPr lang="en-US" i="1" dirty="0" smtClean="0"/>
              <a:t>trans</a:t>
            </a:r>
            <a:r>
              <a:rPr lang="en-US" dirty="0" smtClean="0"/>
              <a:t> double bonds</a:t>
            </a:r>
          </a:p>
          <a:p>
            <a:r>
              <a:rPr lang="en-US" dirty="0" smtClean="0"/>
              <a:t>These </a:t>
            </a:r>
            <a:r>
              <a:rPr lang="en-US" b="1" i="1" dirty="0" smtClean="0"/>
              <a:t>trans</a:t>
            </a:r>
            <a:r>
              <a:rPr lang="en-US" b="1" dirty="0" smtClean="0"/>
              <a:t> fats</a:t>
            </a:r>
            <a:r>
              <a:rPr lang="en-US" dirty="0" smtClean="0"/>
              <a:t> may contribute more than saturated fats to cardiovascular disease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5.3: Lipids are a diverse group of hydrophobic molecules</a:t>
            </a:r>
          </a:p>
        </p:txBody>
      </p:sp>
    </p:spTree>
    <p:extLst>
      <p:ext uri="{BB962C8B-B14F-4D97-AF65-F5344CB8AC3E}">
        <p14:creationId xmlns:p14="http://schemas.microsoft.com/office/powerpoint/2010/main" val="363116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major function of fats is energy storage</a:t>
            </a:r>
          </a:p>
          <a:p>
            <a:r>
              <a:rPr lang="en-US" smtClean="0"/>
              <a:t>Humans and other mammals store their long-term food reserves in adipose cells</a:t>
            </a:r>
          </a:p>
          <a:p>
            <a:r>
              <a:rPr lang="en-US" smtClean="0"/>
              <a:t>Adipose tissue also cushions vital organs and insulates the body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5.3: Lipids are a diverse group of hydrophobic molecules</a:t>
            </a:r>
          </a:p>
        </p:txBody>
      </p:sp>
    </p:spTree>
    <p:extLst>
      <p:ext uri="{BB962C8B-B14F-4D97-AF65-F5344CB8AC3E}">
        <p14:creationId xmlns:p14="http://schemas.microsoft.com/office/powerpoint/2010/main" val="204970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5.3: Lipids are a diverse group of hydrophobic molecules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Phospholipids</a:t>
            </a:r>
          </a:p>
          <a:p>
            <a:r>
              <a:rPr lang="en-US" dirty="0" smtClean="0"/>
              <a:t>In a </a:t>
            </a:r>
            <a:r>
              <a:rPr lang="en-US" b="1" dirty="0" smtClean="0"/>
              <a:t>phospholipid</a:t>
            </a:r>
            <a:r>
              <a:rPr lang="en-US" dirty="0" smtClean="0"/>
              <a:t>, two fatty acids and a phosphate group are attached to glycerol </a:t>
            </a:r>
          </a:p>
          <a:p>
            <a:r>
              <a:rPr lang="en-US" dirty="0" smtClean="0"/>
              <a:t>The two fatty acid tails are hydrophobic, but the phosphate group and its attachments form a hydrophilic 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8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11_PhospholipidStruct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90956"/>
            <a:ext cx="8546592" cy="55046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5.11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067231" y="1039829"/>
            <a:ext cx="867613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Choline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2921181" y="1700229"/>
            <a:ext cx="1098369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Phosphate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3028951" y="2239979"/>
            <a:ext cx="920749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Glycerol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2819401" y="3281533"/>
            <a:ext cx="1123949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Fatty acids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095500" y="4011783"/>
            <a:ext cx="1530349" cy="49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Kink due to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cis</a:t>
            </a:r>
            <a:endParaRPr lang="en-US" sz="1600" i="1" dirty="0" smtClean="0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double bond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1593850" y="4159250"/>
            <a:ext cx="463550" cy="114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31"/>
          <p:cNvSpPr txBox="1">
            <a:spLocks noChangeArrowheads="1"/>
          </p:cNvSpPr>
          <p:nvPr/>
        </p:nvSpPr>
        <p:spPr bwMode="auto">
          <a:xfrm rot="16200000">
            <a:off x="-361769" y="1731979"/>
            <a:ext cx="1841319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Hydrophilic head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 rot="16200000">
            <a:off x="-444319" y="4011629"/>
            <a:ext cx="1841319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Hydrophobic tails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336551" y="5745333"/>
            <a:ext cx="2127249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(a) Structural formula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3873501" y="5745333"/>
            <a:ext cx="2368549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(b) Space-filling model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6445251" y="5745333"/>
            <a:ext cx="2368549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(d) Phospholipid bilayer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6445251" y="2468733"/>
            <a:ext cx="2470149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(c) Phospholipid symbol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7245351" y="995533"/>
            <a:ext cx="1200149" cy="51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Hydrophilic</a:t>
            </a:r>
          </a:p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head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7232651" y="1706733"/>
            <a:ext cx="1390649" cy="51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Hydrophobic</a:t>
            </a:r>
          </a:p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tails</a:t>
            </a:r>
          </a:p>
        </p:txBody>
      </p:sp>
      <p:cxnSp>
        <p:nvCxnSpPr>
          <p:cNvPr id="9216" name="Straight Connector 9215"/>
          <p:cNvCxnSpPr/>
          <p:nvPr/>
        </p:nvCxnSpPr>
        <p:spPr bwMode="auto">
          <a:xfrm flipH="1">
            <a:off x="6673850" y="1143000"/>
            <a:ext cx="5365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H="1">
            <a:off x="6699250" y="1847850"/>
            <a:ext cx="51117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0" name="Straight Connector 9219"/>
          <p:cNvCxnSpPr/>
          <p:nvPr/>
        </p:nvCxnSpPr>
        <p:spPr bwMode="auto">
          <a:xfrm flipH="1">
            <a:off x="6543675" y="1847850"/>
            <a:ext cx="666750" cy="2222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9418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5.3: Lipids are a diverse group of hydrophobic molecules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Steroids </a:t>
            </a:r>
          </a:p>
          <a:p>
            <a:r>
              <a:rPr lang="en-US" b="1" dirty="0" smtClean="0"/>
              <a:t>Steroids</a:t>
            </a:r>
            <a:r>
              <a:rPr lang="en-US" dirty="0" smtClean="0"/>
              <a:t> are lipids characterized by a carbon skeleton consisting of four fused rings</a:t>
            </a:r>
          </a:p>
          <a:p>
            <a:r>
              <a:rPr lang="en-US" b="1" dirty="0" smtClean="0"/>
              <a:t>Cholesterol</a:t>
            </a:r>
            <a:r>
              <a:rPr lang="en-US" dirty="0" smtClean="0"/>
              <a:t>, a type of steroid, is a component in animal cell membranes and a precursor from which other steroids are synthesized</a:t>
            </a:r>
          </a:p>
          <a:p>
            <a:r>
              <a:rPr lang="en-US" dirty="0" smtClean="0"/>
              <a:t>A high level of cholesterol in the blood may contribute to cardiovascular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_12Cholesterol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" y="1697736"/>
            <a:ext cx="7674864" cy="346252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5.12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UN04Summary_C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886712"/>
            <a:ext cx="8546592" cy="30845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4627562" cy="40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Summary of key concepts: lipids</a:t>
            </a:r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859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D4E6531-923B-4E33-9DC5-560CEEE5FE2B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97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3B39CD1-BF02-4E98-B9D9-130748AE1580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7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41400"/>
            <a:ext cx="8499249" cy="5435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b="1" dirty="0"/>
              <a:t>Concept 5.1: Macromolecules are polymers, built from </a:t>
            </a:r>
            <a:r>
              <a:rPr lang="en-US" sz="3000" b="1" dirty="0" smtClean="0"/>
              <a:t>monomers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5.2: Carbohydrates serve as fuel and building material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5.3: Lipids are a diverse group of hydrophobic </a:t>
            </a:r>
            <a:r>
              <a:rPr lang="en-US" dirty="0" smtClean="0"/>
              <a:t>molecules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 smtClean="0"/>
              <a:t>functions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5.5: Nucleic acids store, transmit, and help express hereditary information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32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41400"/>
            <a:ext cx="8499249" cy="5435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5.1: Macromolecules are polymers, built from </a:t>
            </a:r>
            <a:r>
              <a:rPr lang="en-US" strike="sngStrike" dirty="0" smtClean="0"/>
              <a:t>monomers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5.2: Carbohydrates serve as fuel and building material</a:t>
            </a:r>
            <a:endParaRPr lang="en-US" strike="sngStrike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5.3: Lipids are a diverse group of hydrophobic </a:t>
            </a:r>
            <a:r>
              <a:rPr lang="en-US" strike="sngStrike" dirty="0" smtClean="0"/>
              <a:t>molecules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b="1" dirty="0"/>
              <a:t>Concept 5.4: Proteins include a diversity</a:t>
            </a:r>
            <a:br>
              <a:rPr lang="en-US" sz="3000" b="1" dirty="0"/>
            </a:br>
            <a:r>
              <a:rPr lang="en-US" sz="3000" b="1" dirty="0"/>
              <a:t>of structures, resulting in a wide range</a:t>
            </a:r>
            <a:br>
              <a:rPr lang="en-US" sz="3000" b="1" dirty="0"/>
            </a:br>
            <a:r>
              <a:rPr lang="en-US" sz="3000" b="1" dirty="0"/>
              <a:t>of </a:t>
            </a:r>
            <a:r>
              <a:rPr lang="en-US" sz="3000" b="1" dirty="0" smtClean="0"/>
              <a:t>functions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 5.5: Nucleic acids store, transmit, and help express hereditary information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4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5.4: Proteins include a diversity</a:t>
            </a:r>
            <a:br>
              <a:rPr lang="en-US" dirty="0" smtClean="0"/>
            </a:br>
            <a:r>
              <a:rPr lang="en-US" dirty="0" smtClean="0"/>
              <a:t>of structures, resulting in a wide range</a:t>
            </a:r>
            <a:br>
              <a:rPr lang="en-US" dirty="0" smtClean="0"/>
            </a:br>
            <a:r>
              <a:rPr lang="en-US" dirty="0" smtClean="0"/>
              <a:t>of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24024"/>
            <a:ext cx="8499249" cy="4622535"/>
          </a:xfrm>
        </p:spPr>
        <p:txBody>
          <a:bodyPr/>
          <a:lstStyle/>
          <a:p>
            <a:r>
              <a:rPr lang="en-US" dirty="0" smtClean="0"/>
              <a:t>Proteins account for more than 50% of the dry mass of most cells</a:t>
            </a:r>
          </a:p>
          <a:p>
            <a:r>
              <a:rPr lang="en-US" dirty="0" smtClean="0"/>
              <a:t>Some proteins speed up chemical reactions</a:t>
            </a:r>
          </a:p>
          <a:p>
            <a:r>
              <a:rPr lang="en-US" dirty="0" smtClean="0"/>
              <a:t>Other protein functions include defense, storage, transport, cellular communication, movement, or structural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5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52600"/>
            <a:ext cx="8499249" cy="4593960"/>
          </a:xfrm>
        </p:spPr>
        <p:txBody>
          <a:bodyPr/>
          <a:lstStyle/>
          <a:p>
            <a:r>
              <a:rPr lang="en-US" dirty="0" smtClean="0"/>
              <a:t>Proteins are all constructed from the same set of 20 amino acids</a:t>
            </a:r>
          </a:p>
          <a:p>
            <a:r>
              <a:rPr lang="en-US" b="1" dirty="0" smtClean="0"/>
              <a:t>Polypeptides</a:t>
            </a:r>
            <a:r>
              <a:rPr lang="en-US" dirty="0" smtClean="0"/>
              <a:t> are unbranched polymers built from these amino acids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protein</a:t>
            </a:r>
            <a:r>
              <a:rPr lang="en-US" dirty="0" smtClean="0"/>
              <a:t> is a biologically functional molecule that consists of one or more polypeptides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functions</a:t>
            </a:r>
          </a:p>
        </p:txBody>
      </p:sp>
    </p:spTree>
    <p:extLst>
      <p:ext uri="{BB962C8B-B14F-4D97-AF65-F5344CB8AC3E}">
        <p14:creationId xmlns:p14="http://schemas.microsoft.com/office/powerpoint/2010/main" val="383083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612900"/>
            <a:ext cx="8499249" cy="473366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Amino Acid Monomers</a:t>
            </a:r>
          </a:p>
          <a:p>
            <a:r>
              <a:rPr lang="en-US" b="1" dirty="0" smtClean="0"/>
              <a:t>Amino acids</a:t>
            </a:r>
            <a:r>
              <a:rPr lang="en-US" dirty="0" smtClean="0"/>
              <a:t> are organic molecules with amino and carboxyl groups</a:t>
            </a:r>
          </a:p>
          <a:p>
            <a:r>
              <a:rPr lang="en-US" dirty="0" smtClean="0"/>
              <a:t>Amino acids differ in their properties due to differing side chains, called R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2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UN01AminoAcid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16" y="1466088"/>
            <a:ext cx="3249168" cy="392582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1201521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5.UN01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982784" y="1459719"/>
            <a:ext cx="3059734" cy="47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Side chain (R group)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167132" y="4655281"/>
            <a:ext cx="1107010" cy="79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Amino</a:t>
            </a:r>
          </a:p>
          <a:p>
            <a:pPr eaLnBrk="0" hangingPunct="0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group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867229" y="4655281"/>
            <a:ext cx="1434740" cy="79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Carboxyl</a:t>
            </a:r>
          </a:p>
          <a:p>
            <a:pPr eaLnBrk="0" hangingPunct="0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group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730677" y="2497595"/>
            <a:ext cx="1434740" cy="43850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dirty="0" smtClean="0">
                <a:solidFill>
                  <a:srgbClr val="D00076"/>
                </a:solidFill>
                <a:latin typeface="Arial" charset="0"/>
              </a:rPr>
              <a:t>𝛂 carbon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642837" y="2854158"/>
            <a:ext cx="751200" cy="64867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D00076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059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14_AminoAcid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36" y="210312"/>
            <a:ext cx="5443728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5.14</a:t>
            </a:r>
            <a:endParaRPr lang="en-US" sz="1200" dirty="0">
              <a:latin typeface="Arial" charset="0"/>
            </a:endParaRP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1888828" y="203532"/>
            <a:ext cx="2631110" cy="21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Nonpolar side chains; hydrophobic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921054" y="445788"/>
            <a:ext cx="1410577" cy="21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Side chain (R group)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505075" y="619125"/>
            <a:ext cx="101600" cy="76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302054" y="1151453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Glycine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Gly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 or G)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308529" y="1151453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Alanine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Ala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 or A)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280079" y="1151453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Valine</a:t>
            </a:r>
            <a:endParaRPr lang="en-US" sz="1100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(Val or V)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273854" y="1151453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Leucine</a:t>
            </a:r>
            <a:endParaRPr lang="en-US" sz="1100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Leu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 or  L)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289854" y="1151453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Isoleucine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(Ile or I)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099354" y="2551038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Proline</a:t>
            </a:r>
            <a:endParaRPr lang="en-US" sz="1100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(Pro or P)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819829" y="2551038"/>
            <a:ext cx="84437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Tryptophan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Trp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 or W)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508554" y="2551038"/>
            <a:ext cx="9650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Phenylalanine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Phe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 or F)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2279829" y="2551038"/>
            <a:ext cx="9650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Methionine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(Met or M)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1888716" y="2908408"/>
            <a:ext cx="2418111" cy="21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Polar side chains; hydrophilic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1888716" y="4497562"/>
            <a:ext cx="3274464" cy="21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Electrically charged side chains; hydrophilic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2120900" y="6295730"/>
            <a:ext cx="926736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Aspartic acid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(Asp or D)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3129169" y="6295730"/>
            <a:ext cx="989865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Glutamic acid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Glu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 or E)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308185" y="6295730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Lysine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(Lys or K)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177898" y="6295730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Arginine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Arg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 or R)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6036726" y="6295730"/>
            <a:ext cx="822545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Histidine</a:t>
            </a:r>
            <a:endParaRPr lang="en-US" sz="1100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(His or H)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6473374" y="4125562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Glutamine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Gln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 or Q)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2108846" y="5005563"/>
            <a:ext cx="2027117" cy="21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Acidic (negatively charged)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4623442" y="4666896"/>
            <a:ext cx="2027117" cy="21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Basic (positively charged)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eft Brace 7"/>
          <p:cNvSpPr/>
          <p:nvPr/>
        </p:nvSpPr>
        <p:spPr bwMode="auto">
          <a:xfrm rot="5400000">
            <a:off x="5560479" y="3570816"/>
            <a:ext cx="118540" cy="2671234"/>
          </a:xfrm>
          <a:prstGeom prst="leftBrace">
            <a:avLst>
              <a:gd name="adj1" fmla="val 77778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8" name="Left Brace 37"/>
          <p:cNvSpPr/>
          <p:nvPr/>
        </p:nvSpPr>
        <p:spPr bwMode="auto">
          <a:xfrm rot="5400000">
            <a:off x="3043760" y="4385730"/>
            <a:ext cx="118540" cy="1727205"/>
          </a:xfrm>
          <a:prstGeom prst="leftBrace">
            <a:avLst>
              <a:gd name="adj1" fmla="val 77778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5584378" y="4125562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Asparagine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Asn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 or N)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4686911" y="4125562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Tyrosine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(Tyr or Y)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3844477" y="4125562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Cysteine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Cys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 or C)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925847" y="4125562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Threonine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Thr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 or T)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049547" y="4125562"/>
            <a:ext cx="761821" cy="4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Serine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Arial" charset="0"/>
              </a:rPr>
              <a:t>Ser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 or S)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54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638300"/>
            <a:ext cx="8499249" cy="482256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Polypeptides</a:t>
            </a:r>
          </a:p>
          <a:p>
            <a:r>
              <a:rPr lang="en-US" sz="2600" dirty="0" smtClean="0"/>
              <a:t>Amino acids are linked by covalent bonds called </a:t>
            </a:r>
            <a:r>
              <a:rPr lang="en-US" sz="2600" b="1" dirty="0" smtClean="0"/>
              <a:t>peptide bonds</a:t>
            </a:r>
          </a:p>
          <a:p>
            <a:r>
              <a:rPr lang="en-US" sz="2600" dirty="0" smtClean="0"/>
              <a:t>A polypeptide is a polymer of amino acids</a:t>
            </a:r>
          </a:p>
          <a:p>
            <a:r>
              <a:rPr lang="en-US" sz="2600" dirty="0" smtClean="0"/>
              <a:t>Polypeptides range in length from a few to more than a thousand monomers </a:t>
            </a:r>
          </a:p>
          <a:p>
            <a:r>
              <a:rPr lang="en-US" sz="2600" dirty="0" smtClean="0"/>
              <a:t>Each polypeptide has a unique linear sequence of amino acids, with a carboxyl end (C-terminus) and an amino end (N-terminus)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61134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15_PolypeptideChai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56" y="210312"/>
            <a:ext cx="5504688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5.15</a:t>
            </a:r>
            <a:endParaRPr lang="en-US" sz="1200" dirty="0"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2673944" y="2748759"/>
            <a:ext cx="1770890" cy="31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Peptide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bond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5234331" y="3359638"/>
            <a:ext cx="1688958" cy="67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New peptide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bond forming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507439" y="2970434"/>
            <a:ext cx="569216" cy="32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H</a:t>
            </a:r>
            <a:r>
              <a:rPr lang="en-US" sz="1800" baseline="-25000" dirty="0" smtClean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O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1840962" y="3864919"/>
            <a:ext cx="808185" cy="67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Side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chains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1963863" y="5059840"/>
            <a:ext cx="685285" cy="67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Back-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bone</a:t>
            </a:r>
          </a:p>
        </p:txBody>
      </p:sp>
      <p:sp>
        <p:nvSpPr>
          <p:cNvPr id="3" name="Left Brace 2"/>
          <p:cNvSpPr/>
          <p:nvPr/>
        </p:nvSpPr>
        <p:spPr bwMode="auto">
          <a:xfrm>
            <a:off x="2608185" y="3489173"/>
            <a:ext cx="184346" cy="1338314"/>
          </a:xfrm>
          <a:prstGeom prst="leftBrace">
            <a:avLst>
              <a:gd name="adj1" fmla="val 8007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Left Brace 25"/>
          <p:cNvSpPr/>
          <p:nvPr/>
        </p:nvSpPr>
        <p:spPr bwMode="auto">
          <a:xfrm>
            <a:off x="2608185" y="4929907"/>
            <a:ext cx="184346" cy="928627"/>
          </a:xfrm>
          <a:prstGeom prst="leftBrace">
            <a:avLst>
              <a:gd name="adj1" fmla="val 8007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138228" y="6084061"/>
            <a:ext cx="1422679" cy="67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Amino end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(N-terminus)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619838" y="5992118"/>
            <a:ext cx="958393" cy="57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Peptide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bond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5848826" y="6084061"/>
            <a:ext cx="1547283" cy="67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Carboxyl end</a:t>
            </a:r>
          </a:p>
          <a:p>
            <a:pPr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(C-terminus)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3543300" y="2301875"/>
            <a:ext cx="0" cy="469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5121275" y="5422900"/>
            <a:ext cx="0" cy="587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V="1">
            <a:off x="5940425" y="5895976"/>
            <a:ext cx="0" cy="2063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3220039" y="5895976"/>
            <a:ext cx="0" cy="2063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89332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14500"/>
            <a:ext cx="8499249" cy="463206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Protein Structure and Function</a:t>
            </a:r>
          </a:p>
          <a:p>
            <a:r>
              <a:rPr lang="en-US" dirty="0" smtClean="0"/>
              <a:t>The specific activities of proteins result from their intricate three-dimensional architecture</a:t>
            </a:r>
          </a:p>
          <a:p>
            <a:r>
              <a:rPr lang="en-US" dirty="0" smtClean="0"/>
              <a:t>A functional protein consists of one or more polypeptides precisely twisted, folded, and coiled into a unique 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0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functions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625600"/>
            <a:ext cx="8499249" cy="472096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4 Levels of Protein Structure</a:t>
            </a:r>
          </a:p>
          <a:p>
            <a:r>
              <a:rPr lang="en-US" sz="2600" dirty="0" smtClean="0"/>
              <a:t>The primary structure of a protein is its unique sequence of amino acids</a:t>
            </a:r>
          </a:p>
          <a:p>
            <a:r>
              <a:rPr lang="en-US" sz="2600" dirty="0" smtClean="0"/>
              <a:t>Secondary structure, found in most proteins, consists of coils and folds in the polypeptide chain</a:t>
            </a:r>
          </a:p>
          <a:p>
            <a:r>
              <a:rPr lang="en-US" sz="2600" dirty="0" smtClean="0"/>
              <a:t>Tertiary structure is determined by interactions among various side chains (R groups)</a:t>
            </a:r>
          </a:p>
          <a:p>
            <a:r>
              <a:rPr lang="en-US" sz="2600" dirty="0" smtClean="0"/>
              <a:t>Quaternary structure results when a protein consists of multiple polypeptide chains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1892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5.1: Macromolecules are polymers, built from monomers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272910"/>
            <a:ext cx="8499249" cy="520409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polymer</a:t>
            </a:r>
            <a:r>
              <a:rPr lang="en-US" dirty="0" smtClean="0"/>
              <a:t> is a long molecule consisting of many similar building blocks </a:t>
            </a:r>
          </a:p>
          <a:p>
            <a:r>
              <a:rPr lang="en-US" dirty="0" smtClean="0"/>
              <a:t>The repeating units that serve as building blocks are called </a:t>
            </a:r>
            <a:r>
              <a:rPr lang="en-US" b="1" dirty="0" smtClean="0"/>
              <a:t>monomers</a:t>
            </a:r>
          </a:p>
          <a:p>
            <a:r>
              <a:rPr lang="en-US" dirty="0" smtClean="0"/>
              <a:t>Three of the four classes of life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organic molecules are polymers</a:t>
            </a:r>
          </a:p>
          <a:p>
            <a:pPr lvl="1"/>
            <a:r>
              <a:rPr lang="en-US" dirty="0" smtClean="0"/>
              <a:t>Carbohydrates</a:t>
            </a:r>
          </a:p>
          <a:p>
            <a:pPr lvl="1"/>
            <a:r>
              <a:rPr lang="en-US" dirty="0" smtClean="0"/>
              <a:t>Proteins</a:t>
            </a:r>
          </a:p>
          <a:p>
            <a:pPr lvl="1"/>
            <a:r>
              <a:rPr lang="en-US" dirty="0" smtClean="0"/>
              <a:t>Nucleic acids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1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01800"/>
            <a:ext cx="8499249" cy="464476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primary structure</a:t>
            </a:r>
            <a:r>
              <a:rPr lang="en-US" dirty="0" smtClean="0"/>
              <a:t> of a protein is its sequence of amino acids</a:t>
            </a:r>
          </a:p>
          <a:p>
            <a:r>
              <a:rPr lang="en-US" dirty="0" smtClean="0"/>
              <a:t>Primary structure is like the order of letters in a long word</a:t>
            </a:r>
          </a:p>
          <a:p>
            <a:r>
              <a:rPr lang="en-US" dirty="0" smtClean="0"/>
              <a:t>Primary structure is determined by inherited genetic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35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18aaProteinStructur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96" y="1780032"/>
            <a:ext cx="5474208" cy="329793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1201521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5.18aa</a:t>
            </a:r>
            <a:endParaRPr lang="en-US" sz="1200" dirty="0"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461644" y="1768686"/>
            <a:ext cx="2751565" cy="40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Primary Structure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891275" y="2375150"/>
            <a:ext cx="908086" cy="58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Amino</a:t>
            </a:r>
          </a:p>
          <a:p>
            <a:pPr eaLnBrk="0" hangingPunct="0">
              <a:lnSpc>
                <a:spcPct val="95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acids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231182" y="3921145"/>
            <a:ext cx="1500416" cy="31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Amino end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278662" y="3369043"/>
            <a:ext cx="283814" cy="26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93C5"/>
                </a:solidFill>
                <a:latin typeface="Arial" charset="0"/>
              </a:rPr>
              <a:t>1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338054" y="3408893"/>
            <a:ext cx="254180" cy="28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93C5"/>
                </a:solidFill>
                <a:latin typeface="Arial" charset="0"/>
              </a:rPr>
              <a:t>5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599588" y="3373276"/>
            <a:ext cx="300743" cy="27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93C5"/>
                </a:solidFill>
                <a:latin typeface="Arial" charset="0"/>
              </a:rPr>
              <a:t>10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886956" y="4376575"/>
            <a:ext cx="237976" cy="2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93C5"/>
                </a:solidFill>
                <a:latin typeface="Arial" charset="0"/>
              </a:rPr>
              <a:t>30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131556" y="4368109"/>
            <a:ext cx="288044" cy="2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93C5"/>
                </a:solidFill>
                <a:latin typeface="Arial" charset="0"/>
              </a:rPr>
              <a:t>25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405791" y="4372342"/>
            <a:ext cx="300744" cy="26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93C5"/>
                </a:solidFill>
                <a:latin typeface="Arial" charset="0"/>
              </a:rPr>
              <a:t>20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578424" y="4346944"/>
            <a:ext cx="275343" cy="25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sz="1800" dirty="0" smtClean="0">
                <a:solidFill>
                  <a:srgbClr val="0093C5"/>
                </a:solidFill>
                <a:latin typeface="Arial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5235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612900"/>
            <a:ext cx="8499249" cy="4733660"/>
          </a:xfrm>
        </p:spPr>
        <p:txBody>
          <a:bodyPr/>
          <a:lstStyle/>
          <a:p>
            <a:r>
              <a:rPr lang="en-US" dirty="0" smtClean="0"/>
              <a:t>The coils and folds of </a:t>
            </a:r>
            <a:r>
              <a:rPr lang="en-US" b="1" dirty="0" smtClean="0"/>
              <a:t>secondary structure</a:t>
            </a:r>
            <a:r>
              <a:rPr lang="en-US" dirty="0" smtClean="0"/>
              <a:t> result from hydrogen bonds between repeating constituents of the polypeptide backbone</a:t>
            </a:r>
          </a:p>
          <a:p>
            <a:r>
              <a:rPr lang="en-US" dirty="0" smtClean="0"/>
              <a:t>Typical secondary structures are a coil called an </a:t>
            </a:r>
            <a:r>
              <a:rPr lang="en-US" dirty="0" smtClean="0">
                <a:latin typeface="Symbol" panose="05050102010706020507" pitchFamily="18" charset="2"/>
                <a:sym typeface="Symbol" charset="0"/>
              </a:rPr>
              <a:t></a:t>
            </a:r>
            <a:r>
              <a:rPr lang="en-US" dirty="0" smtClean="0"/>
              <a:t> </a:t>
            </a:r>
            <a:r>
              <a:rPr lang="en-US" b="1" dirty="0" smtClean="0"/>
              <a:t>helix</a:t>
            </a:r>
            <a:r>
              <a:rPr lang="en-US" dirty="0" smtClean="0"/>
              <a:t> and a folded structure called a </a:t>
            </a:r>
            <a:r>
              <a:rPr lang="en-US" dirty="0" smtClean="0">
                <a:latin typeface="Symbol" panose="05050102010706020507" pitchFamily="18" charset="2"/>
                <a:sym typeface="Symbol" charset="0"/>
              </a:rPr>
              <a:t></a:t>
            </a:r>
            <a:r>
              <a:rPr lang="en-US" dirty="0" smtClean="0"/>
              <a:t> </a:t>
            </a:r>
            <a:r>
              <a:rPr lang="en-US" b="1" dirty="0" smtClean="0"/>
              <a:t>pleated sheet</a:t>
            </a:r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functions</a:t>
            </a:r>
          </a:p>
        </p:txBody>
      </p:sp>
    </p:spTree>
    <p:extLst>
      <p:ext uri="{BB962C8B-B14F-4D97-AF65-F5344CB8AC3E}">
        <p14:creationId xmlns:p14="http://schemas.microsoft.com/office/powerpoint/2010/main" val="303032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18baProteinStructur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0" y="1511808"/>
            <a:ext cx="3718560" cy="383438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1201521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5.18ba</a:t>
            </a:r>
            <a:endParaRPr lang="en-US" sz="12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133916" y="1501149"/>
            <a:ext cx="1665957" cy="70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Secondary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Structure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2770759" y="2625169"/>
            <a:ext cx="877672" cy="35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𝛂 helix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5199633" y="3574494"/>
            <a:ext cx="1096391" cy="34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𝛃 strand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4893031" y="3724410"/>
            <a:ext cx="26316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4730750" y="4273685"/>
            <a:ext cx="406757" cy="2443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5050193" y="3003550"/>
            <a:ext cx="0" cy="2207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177408" y="3958668"/>
            <a:ext cx="1321817" cy="64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Hydrogen</a:t>
            </a:r>
          </a:p>
          <a:p>
            <a:pPr eaLnBrk="0" hangingPunct="0">
              <a:lnSpc>
                <a:spcPct val="95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bond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113782" y="3168093"/>
            <a:ext cx="1963167" cy="32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Hydrogen bond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853309" y="4993719"/>
            <a:ext cx="1994916" cy="35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5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𝛃 pleated sheet</a:t>
            </a:r>
          </a:p>
        </p:txBody>
      </p:sp>
    </p:spTree>
    <p:extLst>
      <p:ext uri="{BB962C8B-B14F-4D97-AF65-F5344CB8AC3E}">
        <p14:creationId xmlns:p14="http://schemas.microsoft.com/office/powerpoint/2010/main" val="291074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663700"/>
            <a:ext cx="8499249" cy="4682860"/>
          </a:xfrm>
        </p:spPr>
        <p:txBody>
          <a:bodyPr/>
          <a:lstStyle/>
          <a:p>
            <a:r>
              <a:rPr lang="en-US" b="1" dirty="0" smtClean="0"/>
              <a:t>Tertiary structure</a:t>
            </a:r>
            <a:r>
              <a:rPr lang="en-US" dirty="0" smtClean="0"/>
              <a:t>, the overall shape of a polypeptide, results from interactions between</a:t>
            </a:r>
            <a:br>
              <a:rPr lang="en-US" dirty="0" smtClean="0"/>
            </a:br>
            <a:r>
              <a:rPr lang="en-US" dirty="0" smtClean="0"/>
              <a:t>R groups, rather than interactions between backbone constituents</a:t>
            </a:r>
          </a:p>
          <a:p>
            <a:r>
              <a:rPr lang="en-US" dirty="0" smtClean="0"/>
              <a:t>These interactions include hydrogen bonds,</a:t>
            </a:r>
            <a:br>
              <a:rPr lang="en-US" dirty="0" smtClean="0"/>
            </a:br>
            <a:r>
              <a:rPr lang="en-US" dirty="0" smtClean="0"/>
              <a:t>ionic bonds, </a:t>
            </a:r>
            <a:r>
              <a:rPr lang="en-US" b="1" dirty="0" smtClean="0"/>
              <a:t>hydrophobic interactions</a:t>
            </a:r>
            <a:r>
              <a:rPr lang="en-US" dirty="0" smtClean="0"/>
              <a:t>, and</a:t>
            </a:r>
            <a:br>
              <a:rPr lang="en-US" dirty="0" smtClean="0"/>
            </a:br>
            <a:r>
              <a:rPr lang="en-US" dirty="0" smtClean="0"/>
              <a:t>van der Waals interactions</a:t>
            </a:r>
          </a:p>
          <a:p>
            <a:r>
              <a:rPr lang="en-US" dirty="0" smtClean="0"/>
              <a:t>Strong covalent bonds called </a:t>
            </a:r>
            <a:r>
              <a:rPr lang="en-US" b="1" dirty="0" smtClean="0"/>
              <a:t>disulfide</a:t>
            </a:r>
            <a:r>
              <a:rPr lang="en-US" dirty="0" smtClean="0"/>
              <a:t> bridges may reinforce the protein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structure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functions</a:t>
            </a:r>
          </a:p>
        </p:txBody>
      </p:sp>
    </p:spTree>
    <p:extLst>
      <p:ext uri="{BB962C8B-B14F-4D97-AF65-F5344CB8AC3E}">
        <p14:creationId xmlns:p14="http://schemas.microsoft.com/office/powerpoint/2010/main" val="2237455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18dProteinStructur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31520"/>
            <a:ext cx="8546592" cy="53949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1201521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5.18d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428327" y="1562435"/>
            <a:ext cx="1381531" cy="6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Hydrogen</a:t>
            </a:r>
          </a:p>
          <a:p>
            <a:pPr eaLnBrk="0" hangingPunct="0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bond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1829824" y="1754829"/>
            <a:ext cx="532561" cy="1638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2355557" y="3960314"/>
            <a:ext cx="71008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5141260" y="2321563"/>
            <a:ext cx="157719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3625510" y="5230345"/>
            <a:ext cx="320903" cy="33457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6117623" y="4008110"/>
            <a:ext cx="587180" cy="30043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1479279" y="3453826"/>
            <a:ext cx="1361047" cy="75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Disulfide</a:t>
            </a:r>
          </a:p>
          <a:p>
            <a:pPr eaLnBrk="0" hangingPunct="0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bridge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2134737" y="5488609"/>
            <a:ext cx="1606843" cy="75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Polypeptide</a:t>
            </a:r>
          </a:p>
          <a:p>
            <a:pPr eaLnBrk="0" hangingPunct="0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backbone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757094" y="4136641"/>
            <a:ext cx="1422496" cy="37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Ionic bond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791231" y="2149654"/>
            <a:ext cx="2187198" cy="133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Hydrophobic</a:t>
            </a:r>
          </a:p>
          <a:p>
            <a:pPr eaLnBrk="0" hangingPunct="0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interactions and</a:t>
            </a:r>
          </a:p>
          <a:p>
            <a:pPr eaLnBrk="0" hangingPunct="0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Van der Waals</a:t>
            </a:r>
          </a:p>
          <a:p>
            <a:pPr eaLnBrk="0" hangingPunct="0"/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interactions</a:t>
            </a:r>
          </a:p>
        </p:txBody>
      </p:sp>
    </p:spTree>
    <p:extLst>
      <p:ext uri="{BB962C8B-B14F-4D97-AF65-F5344CB8AC3E}">
        <p14:creationId xmlns:p14="http://schemas.microsoft.com/office/powerpoint/2010/main" val="184383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78000"/>
            <a:ext cx="8499249" cy="4568560"/>
          </a:xfrm>
        </p:spPr>
        <p:txBody>
          <a:bodyPr/>
          <a:lstStyle/>
          <a:p>
            <a:r>
              <a:rPr lang="en-US" b="1" dirty="0" smtClean="0"/>
              <a:t>Quaternary structure</a:t>
            </a:r>
            <a:r>
              <a:rPr lang="en-US" dirty="0" smtClean="0"/>
              <a:t> results when two or more polypeptide chains form one macromolecule</a:t>
            </a:r>
          </a:p>
          <a:p>
            <a:r>
              <a:rPr lang="en-US" dirty="0" smtClean="0"/>
              <a:t>Collagen is a fibrous protein consisting of three polypeptides coiled like a rope</a:t>
            </a:r>
          </a:p>
          <a:p>
            <a:r>
              <a:rPr lang="en-US" dirty="0" smtClean="0"/>
              <a:t>Hemoglobin is a globular protein consisting of</a:t>
            </a:r>
            <a:br>
              <a:rPr lang="en-US" dirty="0" smtClean="0"/>
            </a:br>
            <a:r>
              <a:rPr lang="en-US" dirty="0" smtClean="0"/>
              <a:t>four polypeptides: two alpha and two beta chains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functions</a:t>
            </a:r>
          </a:p>
        </p:txBody>
      </p:sp>
    </p:spTree>
    <p:extLst>
      <p:ext uri="{BB962C8B-B14F-4D97-AF65-F5344CB8AC3E}">
        <p14:creationId xmlns:p14="http://schemas.microsoft.com/office/powerpoint/2010/main" val="181339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18fProteinStructur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262128"/>
            <a:ext cx="6827520" cy="633374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1201521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5.18f</a:t>
            </a:r>
            <a:endParaRPr lang="en-US" sz="1200" dirty="0"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851647" y="2381808"/>
            <a:ext cx="698758" cy="40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Heme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endCxn id="16" idx="3"/>
          </p:cNvCxnSpPr>
          <p:nvPr/>
        </p:nvCxnSpPr>
        <p:spPr bwMode="auto">
          <a:xfrm flipH="1" flipV="1">
            <a:off x="3550405" y="2583841"/>
            <a:ext cx="382351" cy="4341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3325091" y="2929266"/>
            <a:ext cx="792013" cy="44382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831164" y="2689073"/>
            <a:ext cx="548549" cy="34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Iron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192517" y="3952278"/>
            <a:ext cx="1108419" cy="34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𝛂 subunit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616869" y="4942356"/>
            <a:ext cx="1108419" cy="34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𝛂 subunit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487142" y="3090038"/>
            <a:ext cx="1108419" cy="34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𝛃 subunit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588526" y="5834945"/>
            <a:ext cx="1108419" cy="34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𝛃 subunit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531265" y="6135383"/>
            <a:ext cx="1395180" cy="34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Hemoglobin</a:t>
            </a:r>
          </a:p>
        </p:txBody>
      </p:sp>
    </p:spTree>
    <p:extLst>
      <p:ext uri="{BB962C8B-B14F-4D97-AF65-F5344CB8AC3E}">
        <p14:creationId xmlns:p14="http://schemas.microsoft.com/office/powerpoint/2010/main" val="147317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5.4: Proteins include a diversity</a:t>
            </a:r>
            <a:br>
              <a:rPr lang="en-US" dirty="0"/>
            </a:br>
            <a:r>
              <a:rPr lang="en-US" dirty="0"/>
              <a:t>of structures, resulting in a wide range</a:t>
            </a:r>
            <a:br>
              <a:rPr lang="en-US" dirty="0"/>
            </a:br>
            <a:r>
              <a:rPr lang="en-US" dirty="0"/>
              <a:t>of functions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714500"/>
            <a:ext cx="8499249" cy="463206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What determines protein stricture?</a:t>
            </a:r>
          </a:p>
          <a:p>
            <a:r>
              <a:rPr lang="en-US" sz="2600" dirty="0" smtClean="0"/>
              <a:t>In addition to primary structure, physical and chemical conditions can affect structure</a:t>
            </a:r>
          </a:p>
          <a:p>
            <a:r>
              <a:rPr lang="en-US" sz="2600" dirty="0" smtClean="0"/>
              <a:t>Alterations in pH, salt concentration,</a:t>
            </a:r>
            <a:br>
              <a:rPr lang="en-US" sz="2600" dirty="0" smtClean="0"/>
            </a:br>
            <a:r>
              <a:rPr lang="en-US" sz="2600" dirty="0" smtClean="0"/>
              <a:t>temperature, or other environmental factors</a:t>
            </a:r>
            <a:br>
              <a:rPr lang="en-US" sz="2600" dirty="0" smtClean="0"/>
            </a:br>
            <a:r>
              <a:rPr lang="en-US" sz="2600" dirty="0" smtClean="0"/>
              <a:t>can cause a protein to unravel</a:t>
            </a:r>
          </a:p>
          <a:p>
            <a:r>
              <a:rPr lang="en-US" sz="2600" dirty="0" smtClean="0"/>
              <a:t>This loss of a protein</a:t>
            </a:r>
            <a:r>
              <a:rPr lang="ja-JP" altLang="en-US" sz="2600" dirty="0" smtClean="0"/>
              <a:t>’</a:t>
            </a:r>
            <a:r>
              <a:rPr lang="en-US" altLang="ja-JP" sz="2600" dirty="0" smtClean="0"/>
              <a:t>s native structure is</a:t>
            </a:r>
            <a:br>
              <a:rPr lang="en-US" altLang="ja-JP" sz="2600" dirty="0" smtClean="0"/>
            </a:br>
            <a:r>
              <a:rPr lang="en-US" altLang="ja-JP" sz="2600" dirty="0" smtClean="0"/>
              <a:t>called </a:t>
            </a:r>
            <a:r>
              <a:rPr lang="en-US" altLang="ja-JP" sz="2600" b="1" dirty="0" smtClean="0"/>
              <a:t>denaturation</a:t>
            </a:r>
          </a:p>
          <a:p>
            <a:r>
              <a:rPr lang="en-US" sz="2600" dirty="0" smtClean="0"/>
              <a:t>A denatured protein is biologically inactive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0657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20ProteinDenature_0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87424"/>
            <a:ext cx="8546592" cy="38831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1201521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5.20-1</a:t>
            </a:r>
            <a:endParaRPr lang="en-US" sz="1200" dirty="0"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29833" y="4665048"/>
            <a:ext cx="2078348" cy="4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Normal protein</a:t>
            </a:r>
          </a:p>
        </p:txBody>
      </p:sp>
    </p:spTree>
    <p:extLst>
      <p:ext uri="{BB962C8B-B14F-4D97-AF65-F5344CB8AC3E}">
        <p14:creationId xmlns:p14="http://schemas.microsoft.com/office/powerpoint/2010/main" val="256936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5.1: Macromolecules are polymers, built from </a:t>
            </a:r>
            <a:r>
              <a:rPr lang="en-US" dirty="0" smtClean="0"/>
              <a:t>monomers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The Synthesis and Breakdown of Polymers</a:t>
            </a:r>
            <a:endParaRPr lang="en-US" b="1" u="sng" dirty="0" smtClean="0"/>
          </a:p>
          <a:p>
            <a:r>
              <a:rPr lang="en-US" b="1" dirty="0" smtClean="0"/>
              <a:t>Enzymes</a:t>
            </a:r>
            <a:r>
              <a:rPr lang="en-US" dirty="0" smtClean="0"/>
              <a:t> are specialized macromolecules that speed up chemical reactions such as those that make or break down polymers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dehydration reaction</a:t>
            </a:r>
            <a:r>
              <a:rPr lang="en-US" dirty="0" smtClean="0"/>
              <a:t> occurs when two monomers bond together through the loss of a water molecule</a:t>
            </a:r>
          </a:p>
          <a:p>
            <a:r>
              <a:rPr lang="en-US" dirty="0" smtClean="0"/>
              <a:t>Polymers are disassembled to monomers by </a:t>
            </a:r>
            <a:r>
              <a:rPr lang="en-US" b="1" dirty="0" smtClean="0"/>
              <a:t>hydrolysis</a:t>
            </a:r>
            <a:r>
              <a:rPr lang="en-US" dirty="0" smtClean="0"/>
              <a:t>, a reaction that is essentially the reverse of the dehydration reaction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10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20ProteinDenature_0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87424"/>
            <a:ext cx="8546592" cy="38831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1201521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5.20-2</a:t>
            </a:r>
            <a:endParaRPr lang="en-US" sz="1200" dirty="0"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29833" y="4665048"/>
            <a:ext cx="2078348" cy="4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Normal protein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728446" y="4665048"/>
            <a:ext cx="2881289" cy="4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Denatured protein</a:t>
            </a:r>
          </a:p>
        </p:txBody>
      </p:sp>
      <p:pic>
        <p:nvPicPr>
          <p:cNvPr id="9" name="Picture 8" descr="05_20ProteinDenature_0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45" y="1681553"/>
            <a:ext cx="1834957" cy="53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7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20ProteinDenature_0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87424"/>
            <a:ext cx="8546592" cy="38831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1201521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5.20-3</a:t>
            </a:r>
            <a:endParaRPr lang="en-US" sz="1200" dirty="0"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29833" y="4665048"/>
            <a:ext cx="2078348" cy="4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Normal protein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728446" y="4665048"/>
            <a:ext cx="2881289" cy="4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Denatured protein</a:t>
            </a:r>
          </a:p>
        </p:txBody>
      </p:sp>
      <p:pic>
        <p:nvPicPr>
          <p:cNvPr id="4" name="Picture 3" descr="05_20ProteinDenature_0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33" y="4664487"/>
            <a:ext cx="1694745" cy="530370"/>
          </a:xfrm>
          <a:prstGeom prst="rect">
            <a:avLst/>
          </a:prstGeom>
        </p:spPr>
      </p:pic>
      <p:pic>
        <p:nvPicPr>
          <p:cNvPr id="7" name="Picture 6" descr="05_20ProteinDenature_0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45" y="1681553"/>
            <a:ext cx="1834957" cy="53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2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UN05Summary_C4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496312"/>
            <a:ext cx="8546592" cy="1865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4386262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b="1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Summary of key concepts: proteins</a:t>
            </a:r>
            <a:endParaRPr lang="en-US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725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480A66A-0900-4050-A516-B053BB89D548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354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7262C01-737E-4F55-88E1-C264FCCBF0A7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276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Now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0113" y="942710"/>
            <a:ext cx="8499249" cy="5073650"/>
          </a:xfrm>
        </p:spPr>
        <p:txBody>
          <a:bodyPr/>
          <a:lstStyle/>
          <a:p>
            <a:r>
              <a:rPr lang="en-US" dirty="0" smtClean="0"/>
              <a:t>For EACH macromolecule we’ve covered, write down or type out:</a:t>
            </a:r>
          </a:p>
          <a:p>
            <a:pPr marL="971550" lvl="1" indent="-51435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The macromolecule itself</a:t>
            </a:r>
          </a:p>
          <a:p>
            <a:pPr marL="971550" lvl="1" indent="-51435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Polymer or not polymer</a:t>
            </a:r>
          </a:p>
          <a:p>
            <a:pPr marL="971550" lvl="1" indent="-51435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Name of monomer or structural subunit(s)</a:t>
            </a:r>
          </a:p>
          <a:p>
            <a:pPr marL="971550" lvl="1" indent="-51435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Name of bond that links subunits</a:t>
            </a:r>
          </a:p>
          <a:p>
            <a:pPr marL="971550" lvl="1" indent="-51435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Name of process that builds complex molecules</a:t>
            </a:r>
          </a:p>
          <a:p>
            <a:pPr marL="971550" lvl="1" indent="-51435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Name of process that breaks down complex molecules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752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41400"/>
            <a:ext cx="8499249" cy="5435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5.1: Macromolecules are polymers, built from </a:t>
            </a:r>
            <a:r>
              <a:rPr lang="en-US" strike="sngStrike" dirty="0" smtClean="0"/>
              <a:t>monomers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5.2: Carbohydrates serve as fuel and building material</a:t>
            </a:r>
            <a:endParaRPr lang="en-US" strike="sngStrike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5.3: Lipids are a diverse group of hydrophobic </a:t>
            </a:r>
            <a:r>
              <a:rPr lang="en-US" strike="sngStrike" dirty="0" smtClean="0"/>
              <a:t>molecules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5.4: Proteins include a diversity</a:t>
            </a:r>
            <a:br>
              <a:rPr lang="en-US" strike="sngStrike" dirty="0"/>
            </a:br>
            <a:r>
              <a:rPr lang="en-US" strike="sngStrike" dirty="0"/>
              <a:t>of structures, resulting in a wide range</a:t>
            </a:r>
            <a:br>
              <a:rPr lang="en-US" strike="sngStrike" dirty="0"/>
            </a:br>
            <a:r>
              <a:rPr lang="en-US" strike="sngStrike" dirty="0"/>
              <a:t>of </a:t>
            </a:r>
            <a:r>
              <a:rPr lang="en-US" strike="sngStrike" dirty="0" smtClean="0"/>
              <a:t>functions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b="1" dirty="0"/>
              <a:t>Concept 5.5: Nucleic acids store, transmit, and help express hereditary information</a:t>
            </a:r>
            <a:endParaRPr lang="en-US" sz="30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68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5.5: Nucleic acids store, transmit, and help express hereditary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amino acid sequence of a polypeptide is programmed by a unit of inheritance called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b="1" dirty="0" smtClean="0"/>
              <a:t>gene</a:t>
            </a:r>
          </a:p>
          <a:p>
            <a:r>
              <a:rPr lang="en-US" dirty="0" smtClean="0"/>
              <a:t>Genes consist of DNA, a </a:t>
            </a:r>
            <a:r>
              <a:rPr lang="en-US" b="1" dirty="0" smtClean="0"/>
              <a:t>nucleic acid</a:t>
            </a:r>
            <a:r>
              <a:rPr lang="en-US" dirty="0" smtClean="0"/>
              <a:t> made of monomers called nucleotides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1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5.5: Nucleic acids store, transmit, and help express hereditary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Roles of Nucleic Acids</a:t>
            </a:r>
          </a:p>
          <a:p>
            <a:r>
              <a:rPr lang="en-US" dirty="0" smtClean="0"/>
              <a:t>There are two types of nucleic acids</a:t>
            </a:r>
          </a:p>
          <a:p>
            <a:pPr lvl="1"/>
            <a:r>
              <a:rPr lang="en-US" b="1" dirty="0" smtClean="0"/>
              <a:t>Deoxyribonucleic acid (DNA)</a:t>
            </a:r>
          </a:p>
          <a:p>
            <a:pPr lvl="1"/>
            <a:r>
              <a:rPr lang="en-US" b="1" dirty="0" smtClean="0"/>
              <a:t>Ribonucleic acid (RNA)</a:t>
            </a:r>
          </a:p>
          <a:p>
            <a:r>
              <a:rPr lang="en-US" dirty="0" smtClean="0"/>
              <a:t>DNA provides directions for its own replication</a:t>
            </a:r>
          </a:p>
          <a:p>
            <a:r>
              <a:rPr lang="en-US" dirty="0" smtClean="0"/>
              <a:t>DNA directs synthesis of messenger RNA (mRNA) and, through mRNA, controls protein synthesis</a:t>
            </a:r>
          </a:p>
          <a:p>
            <a:r>
              <a:rPr lang="en-US" dirty="0" smtClean="0"/>
              <a:t>This process is called </a:t>
            </a:r>
            <a:r>
              <a:rPr lang="en-US" b="1" dirty="0" smtClean="0"/>
              <a:t>gene expression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662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5.5: Nucleic acids store, transmit, and help express hereditary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Components </a:t>
            </a:r>
            <a:r>
              <a:rPr lang="en-US" u="sng" dirty="0"/>
              <a:t>of Nucleic Acids</a:t>
            </a:r>
          </a:p>
          <a:p>
            <a:r>
              <a:rPr lang="en-US" dirty="0" smtClean="0"/>
              <a:t>Nucleic acids are polymers called </a:t>
            </a:r>
            <a:r>
              <a:rPr lang="en-US" b="1" dirty="0" smtClean="0"/>
              <a:t>polynucleotides</a:t>
            </a:r>
          </a:p>
          <a:p>
            <a:r>
              <a:rPr lang="en-US" dirty="0" smtClean="0"/>
              <a:t>Each polynucleotide is made of monomers called </a:t>
            </a:r>
            <a:r>
              <a:rPr lang="en-US" b="1" dirty="0" smtClean="0"/>
              <a:t>nucleotides</a:t>
            </a:r>
          </a:p>
          <a:p>
            <a:r>
              <a:rPr lang="en-US" dirty="0" smtClean="0"/>
              <a:t>Each nucleotide consists of a nitrogenous base, a pentose sugar, and one or more phosphate groups</a:t>
            </a:r>
          </a:p>
          <a:p>
            <a:r>
              <a:rPr lang="en-US" dirty="0" smtClean="0"/>
              <a:t>The portion of a nucleotide without the phosphate group is called a nucleoside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12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02Polymer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04" y="203200"/>
            <a:ext cx="5949696" cy="6437376"/>
          </a:xfrm>
          <a:prstGeom prst="rect">
            <a:avLst/>
          </a:prstGeom>
        </p:spPr>
      </p:pic>
      <p:sp>
        <p:nvSpPr>
          <p:cNvPr id="7169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60166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5.2</a:t>
            </a:r>
            <a:endParaRPr lang="en-US" sz="1200" dirty="0"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642526" y="181752"/>
            <a:ext cx="539000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(a) Dehydration reaction: synthesizing a polymer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495967" y="821832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263047" y="821832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014887" y="821832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161447" y="2691272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3933607" y="2691272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685447" y="2691272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452527" y="2691272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3161447" y="4393072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933607" y="4393072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4685447" y="4393072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452527" y="4393072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1784766" y="1670192"/>
            <a:ext cx="3452713" cy="60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Dehydration removes a water</a:t>
            </a:r>
          </a:p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molecule, forming a new bond.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2658527" y="1238392"/>
            <a:ext cx="1598514" cy="3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Short polymer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427126" y="1238392"/>
            <a:ext cx="2147153" cy="3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Unlinked monomer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6031647" y="1929272"/>
            <a:ext cx="541874" cy="3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H</a:t>
            </a:r>
            <a:r>
              <a:rPr lang="en-US" sz="1800" baseline="-25000" dirty="0" smtClean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O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3603406" y="3158632"/>
            <a:ext cx="1796633" cy="3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Longer polymer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6123087" y="4960448"/>
            <a:ext cx="541874" cy="3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H</a:t>
            </a:r>
            <a:r>
              <a:rPr lang="en-US" sz="1800" baseline="-25000" dirty="0" smtClean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O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1642527" y="3742832"/>
            <a:ext cx="454491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(b) Hydrolysis: breaking down a polymer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165767" y="5058552"/>
            <a:ext cx="2975193" cy="6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Hydrolysis adds a water</a:t>
            </a:r>
          </a:p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molecule, breaking a bond.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2482289" y="6213270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3254449" y="6213270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4006289" y="6213270"/>
            <a:ext cx="3335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UN06Summary_C5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389632"/>
            <a:ext cx="8546592" cy="207873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275262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Summary of key concepts: nucleic acids</a:t>
            </a:r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41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896437D-0C69-4494-BE69-05A1637C7A51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022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7E80484B-F870-4474-9FA8-D27C37FB7DC0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969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41400"/>
            <a:ext cx="8499249" cy="5435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5.1: Macromolecules are polymers, built from </a:t>
            </a:r>
            <a:r>
              <a:rPr lang="en-US" strike="sngStrike" dirty="0" smtClean="0"/>
              <a:t>monomers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5.2: Carbohydrates serve as fuel and building </a:t>
            </a:r>
            <a:r>
              <a:rPr lang="en-US" strike="sngStrike" dirty="0" smtClean="0"/>
              <a:t>material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5.3: Lipids are a diverse group of hydrophobic </a:t>
            </a:r>
            <a:r>
              <a:rPr lang="en-US" strike="sngStrike" dirty="0" smtClean="0"/>
              <a:t>molecules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5.4: Proteins include a diversity</a:t>
            </a:r>
            <a:br>
              <a:rPr lang="en-US" strike="sngStrike" dirty="0"/>
            </a:br>
            <a:r>
              <a:rPr lang="en-US" strike="sngStrike" dirty="0"/>
              <a:t>of structures, resulting in a wide range</a:t>
            </a:r>
            <a:br>
              <a:rPr lang="en-US" strike="sngStrike" dirty="0"/>
            </a:br>
            <a:r>
              <a:rPr lang="en-US" strike="sngStrike" dirty="0"/>
              <a:t>of </a:t>
            </a:r>
            <a:r>
              <a:rPr lang="en-US" strike="sngStrike" dirty="0" smtClean="0"/>
              <a:t>functions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Concept 5.5: Nucleic acids store, transmit, and help express hereditary information</a:t>
            </a:r>
            <a:endParaRPr lang="en-US" strike="sngStrike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trike="sngStrike" dirty="0"/>
          </a:p>
        </p:txBody>
      </p:sp>
    </p:spTree>
    <p:extLst>
      <p:ext uri="{BB962C8B-B14F-4D97-AF65-F5344CB8AC3E}">
        <p14:creationId xmlns:p14="http://schemas.microsoft.com/office/powerpoint/2010/main" val="366222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Macromolecules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28700"/>
            <a:ext cx="8499249" cy="531786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SWBAT</a:t>
            </a:r>
            <a:r>
              <a:rPr lang="en-US" dirty="0" smtClean="0"/>
              <a:t>: </a:t>
            </a:r>
          </a:p>
          <a:p>
            <a:r>
              <a:rPr lang="en-US" dirty="0" smtClean="0"/>
              <a:t>Assess a variety of unknown food labels in relation to the presence of biological macromolecules by analyzing their </a:t>
            </a:r>
            <a:r>
              <a:rPr lang="en-US" dirty="0"/>
              <a:t>nutritional information and </a:t>
            </a:r>
            <a:r>
              <a:rPr lang="en-US" dirty="0" smtClean="0"/>
              <a:t>ingredients.</a:t>
            </a:r>
          </a:p>
          <a:p>
            <a:pPr marL="0" indent="0">
              <a:buNone/>
            </a:pPr>
            <a:r>
              <a:rPr lang="en-US" b="1" dirty="0" smtClean="0"/>
              <a:t>Driving question: </a:t>
            </a:r>
          </a:p>
          <a:p>
            <a:r>
              <a:rPr lang="en-US" dirty="0" smtClean="0"/>
              <a:t>How do the macromolecules of life show up in our everyday lives, specifically, in what we eat?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871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Macromolecules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028700"/>
            <a:ext cx="8499249" cy="531786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smtClean="0"/>
              <a:t>Your Task</a:t>
            </a:r>
          </a:p>
          <a:p>
            <a:pPr marL="514350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In your groups, look at the unknown food labels provided to you.</a:t>
            </a:r>
          </a:p>
          <a:p>
            <a:pPr marL="514350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Write down which macromolecules are present and at what quantity (in grams/milligrams).</a:t>
            </a:r>
          </a:p>
          <a:p>
            <a:pPr marL="514350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Look at the ingredients</a:t>
            </a:r>
            <a:r>
              <a:rPr lang="mr-IN" dirty="0" smtClean="0"/>
              <a:t>…</a:t>
            </a:r>
            <a:r>
              <a:rPr lang="en-US" dirty="0" smtClean="0"/>
              <a:t>figure out which ingredient most probably contributes to which macromolecule</a:t>
            </a:r>
            <a:r>
              <a:rPr lang="mr-IN" dirty="0" smtClean="0"/>
              <a:t>…</a:t>
            </a:r>
            <a:r>
              <a:rPr lang="en-US" dirty="0" smtClean="0"/>
              <a:t>explain! </a:t>
            </a:r>
          </a:p>
          <a:p>
            <a:pPr marL="514350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Take a guess at what the food item may be.</a:t>
            </a:r>
          </a:p>
          <a:p>
            <a:pPr marL="514350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Present your finding to the class.</a:t>
            </a:r>
          </a:p>
          <a:p>
            <a:pPr marL="514350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Eat the food items.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955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Exit Ticket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3" y="1272910"/>
            <a:ext cx="8499249" cy="1089290"/>
          </a:xfrm>
        </p:spPr>
        <p:txBody>
          <a:bodyPr/>
          <a:lstStyle/>
          <a:p>
            <a:r>
              <a:rPr lang="en-US" dirty="0" smtClean="0"/>
              <a:t>Write down which macromolecule would be the primary ingredient in this:</a:t>
            </a:r>
            <a:endParaRPr lang="en-US" dirty="0"/>
          </a:p>
        </p:txBody>
      </p:sp>
      <p:pic>
        <p:nvPicPr>
          <p:cNvPr id="4" name="Picture 3" descr="pizza.56599b52f02ac502703bd635d8513f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63800"/>
            <a:ext cx="7302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94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Polymers</a:t>
            </a:r>
          </a:p>
        </p:txBody>
      </p:sp>
      <p:pic>
        <p:nvPicPr>
          <p:cNvPr id="3" name="05_02Polymer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Campbell_10e_Lecture_Template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Campbell_10e_Lecture_Template" id="{B7CA0FD3-0B5A-470C-99F9-94A1C46060BB}" vid="{188D9A04-B586-4946-AF2D-BBC11ACBD6BB}"/>
    </a:ext>
  </a:extLst>
</a:theme>
</file>

<file path=ppt/theme/theme10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0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3814</TotalTime>
  <Words>3364</Words>
  <Application>Microsoft Macintosh PowerPoint</Application>
  <PresentationFormat>On-screen Show (4:3)</PresentationFormat>
  <Paragraphs>570</Paragraphs>
  <Slides>86</Slides>
  <Notes>37</Notes>
  <HiddenSlides>0</HiddenSlides>
  <MMClips>2</MMClips>
  <ScaleCrop>false</ScaleCrop>
  <HeadingPairs>
    <vt:vector size="4" baseType="variant">
      <vt:variant>
        <vt:lpstr>Theme</vt:lpstr>
      </vt:variant>
      <vt:variant>
        <vt:i4>24</vt:i4>
      </vt:variant>
      <vt:variant>
        <vt:lpstr>Slide Titles</vt:lpstr>
      </vt:variant>
      <vt:variant>
        <vt:i4>86</vt:i4>
      </vt:variant>
    </vt:vector>
  </HeadingPairs>
  <TitlesOfParts>
    <vt:vector size="110" baseType="lpstr">
      <vt:lpstr>Campbell_10e_Lecture_Template</vt:lpstr>
      <vt:lpstr>3_Blank</vt:lpstr>
      <vt:lpstr>4_Blank</vt:lpstr>
      <vt:lpstr>8_Blank</vt:lpstr>
      <vt:lpstr>9_Blank</vt:lpstr>
      <vt:lpstr>20_Blank</vt:lpstr>
      <vt:lpstr>21_Blank</vt:lpstr>
      <vt:lpstr>26_Blank</vt:lpstr>
      <vt:lpstr>27_Blank</vt:lpstr>
      <vt:lpstr>28_Blank</vt:lpstr>
      <vt:lpstr>33_Blank</vt:lpstr>
      <vt:lpstr>36_Blank</vt:lpstr>
      <vt:lpstr>50_Blank</vt:lpstr>
      <vt:lpstr>51_Blank</vt:lpstr>
      <vt:lpstr>55_Blank</vt:lpstr>
      <vt:lpstr>64_Blank</vt:lpstr>
      <vt:lpstr>66_Blank</vt:lpstr>
      <vt:lpstr>69_Blank</vt:lpstr>
      <vt:lpstr>72_Blank</vt:lpstr>
      <vt:lpstr>78_Blank</vt:lpstr>
      <vt:lpstr>79_Blank</vt:lpstr>
      <vt:lpstr>80_Blank</vt:lpstr>
      <vt:lpstr>81_Blank</vt:lpstr>
      <vt:lpstr>109_Blank</vt:lpstr>
      <vt:lpstr>PowerPoint Presentation</vt:lpstr>
      <vt:lpstr>PowerPoint Presentation</vt:lpstr>
      <vt:lpstr>The Molecules of Life</vt:lpstr>
      <vt:lpstr>Overview</vt:lpstr>
      <vt:lpstr>Overview</vt:lpstr>
      <vt:lpstr>Concept 5.1: Macromolecules are polymers, built from monomers</vt:lpstr>
      <vt:lpstr>Concept 5.1: Macromolecules are polymers, built from monomers</vt:lpstr>
      <vt:lpstr>Figure 5.2</vt:lpstr>
      <vt:lpstr>Animation: Polymers</vt:lpstr>
      <vt:lpstr>PowerPoint Presentation</vt:lpstr>
      <vt:lpstr>PowerPoint Presentation</vt:lpstr>
      <vt:lpstr>Overview</vt:lpstr>
      <vt:lpstr>Concept 5.2: Carbohydrates serve as fuel and building material</vt:lpstr>
      <vt:lpstr>Concept 5.2: Carbohydrates serve as fuel and building material</vt:lpstr>
      <vt:lpstr>Figure 5.3</vt:lpstr>
      <vt:lpstr>Concept 5.2: Carbohydrates serve as fuel and building material</vt:lpstr>
      <vt:lpstr>Figure 5.4</vt:lpstr>
      <vt:lpstr>Concept 5.2: Carbohydrates serve as fuel and building material</vt:lpstr>
      <vt:lpstr>Figure 5.5</vt:lpstr>
      <vt:lpstr>Animation: Disaccharides</vt:lpstr>
      <vt:lpstr>Concept 5.2: Carbohydrates serve as fuel and building material</vt:lpstr>
      <vt:lpstr>Concept 5.2: Carbohydrates serve as fuel and building material</vt:lpstr>
      <vt:lpstr>Concept 5.2: Carbohydrates serve as fuel and building material</vt:lpstr>
      <vt:lpstr>Concept 5.2: Carbohydrates serve as fuel and building material</vt:lpstr>
      <vt:lpstr>Figure 5.7b</vt:lpstr>
      <vt:lpstr>Concept 5.2: Carbohydrates serve as fuel and building material</vt:lpstr>
      <vt:lpstr>Concept 5.2: Carbohydrates serve as fuel and building material</vt:lpstr>
      <vt:lpstr>Figure 5.8</vt:lpstr>
      <vt:lpstr>Summary of key concepts: carbohydrates</vt:lpstr>
      <vt:lpstr>PowerPoint Presentation</vt:lpstr>
      <vt:lpstr>PowerPoint Presentation</vt:lpstr>
      <vt:lpstr>Overview</vt:lpstr>
      <vt:lpstr>Concept 5.3: Lipids are a diverse group of hydrophobic molecules</vt:lpstr>
      <vt:lpstr>Concept 5.3: Lipids are a diverse group of hydrophobic molecules</vt:lpstr>
      <vt:lpstr>Figure 5.9a</vt:lpstr>
      <vt:lpstr>Concept 5.3: Lipids are a diverse group of hydrophobic molecules</vt:lpstr>
      <vt:lpstr>Figure 5.9b</vt:lpstr>
      <vt:lpstr>Concept 5.3: Lipids are a diverse group of hydrophobic molecules</vt:lpstr>
      <vt:lpstr>Figure 5.10</vt:lpstr>
      <vt:lpstr>Concept 5.3: Lipids are a diverse group of hydrophobic molecules</vt:lpstr>
      <vt:lpstr>Concept 5.3: Lipids are a diverse group of hydrophobic molecules</vt:lpstr>
      <vt:lpstr>Concept 5.3: Lipids are a diverse group of hydrophobic molecules</vt:lpstr>
      <vt:lpstr>Concept 5.3: Lipids are a diverse group of hydrophobic molecules</vt:lpstr>
      <vt:lpstr>Figure 5.11</vt:lpstr>
      <vt:lpstr>Concept 5.3: Lipids are a diverse group of hydrophobic molecules</vt:lpstr>
      <vt:lpstr>Figure 5.12</vt:lpstr>
      <vt:lpstr>Summary of key concepts: lipids</vt:lpstr>
      <vt:lpstr>PowerPoint Presentation</vt:lpstr>
      <vt:lpstr>PowerPoint Presentation</vt:lpstr>
      <vt:lpstr>Overview</vt:lpstr>
      <vt:lpstr>Concept 5.4: Proteins include a diversity of structures, resulting in a wide range of functions</vt:lpstr>
      <vt:lpstr>Concept 5.4: Proteins include a diversity of structures, resulting in a wide range of functions</vt:lpstr>
      <vt:lpstr>Concept 5.4: Proteins include a diversity of structures, resulting in a wide range of functions</vt:lpstr>
      <vt:lpstr>Figure 5.UN01</vt:lpstr>
      <vt:lpstr>Figure 5.14</vt:lpstr>
      <vt:lpstr>Concept 5.4: Proteins include a diversity of structures, resulting in a wide range of functions</vt:lpstr>
      <vt:lpstr>Figure 5.15</vt:lpstr>
      <vt:lpstr>Concept 5.4: Proteins include a diversity of structures, resulting in a wide range of functions</vt:lpstr>
      <vt:lpstr>Concept 5.4: Proteins include a diversity of structures, resulting in a wide range of functions</vt:lpstr>
      <vt:lpstr>Concept 5.4: Proteins include a diversity of structures, resulting in a wide range of functions</vt:lpstr>
      <vt:lpstr>Figure 5.18aa</vt:lpstr>
      <vt:lpstr>Concept 5.4: Proteins include a diversity of structures, resulting in a wide range of functions</vt:lpstr>
      <vt:lpstr>Figure 5.18ba</vt:lpstr>
      <vt:lpstr>Concept 5.4: Proteins include a diversity of structures, resulting in a wide range of functions</vt:lpstr>
      <vt:lpstr>Figure 5.18d</vt:lpstr>
      <vt:lpstr>Concept 5.4: Proteins include a diversity of structures, resulting in a wide range of functions</vt:lpstr>
      <vt:lpstr>Figure 5.18f</vt:lpstr>
      <vt:lpstr>Concept 5.4: Proteins include a diversity of structures, resulting in a wide range of functions</vt:lpstr>
      <vt:lpstr>Figure 5.20-1</vt:lpstr>
      <vt:lpstr>Figure 5.20-2</vt:lpstr>
      <vt:lpstr>Figure 5.20-3</vt:lpstr>
      <vt:lpstr>Summary of key concepts: proteins</vt:lpstr>
      <vt:lpstr>PowerPoint Presentation</vt:lpstr>
      <vt:lpstr>PowerPoint Presentation</vt:lpstr>
      <vt:lpstr>Do Now</vt:lpstr>
      <vt:lpstr>Overview</vt:lpstr>
      <vt:lpstr>Concept 5.5: Nucleic acids store, transmit, and help express hereditary information</vt:lpstr>
      <vt:lpstr>Concept 5.5: Nucleic acids store, transmit, and help express hereditary information</vt:lpstr>
      <vt:lpstr>Concept 5.5: Nucleic acids store, transmit, and help express hereditary information</vt:lpstr>
      <vt:lpstr>Summary of key concepts: nucleic acids</vt:lpstr>
      <vt:lpstr>PowerPoint Presentation</vt:lpstr>
      <vt:lpstr>PowerPoint Presentation</vt:lpstr>
      <vt:lpstr>Overview</vt:lpstr>
      <vt:lpstr>Macromolecules Activity</vt:lpstr>
      <vt:lpstr>Macromolecules Activity</vt:lpstr>
      <vt:lpstr>Exit Ticket</vt:lpstr>
    </vt:vector>
  </TitlesOfParts>
  <Company>Pearson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HaiderAli Bhatti</cp:lastModifiedBy>
  <cp:revision>451</cp:revision>
  <cp:lastPrinted>2005-03-24T12:52:04Z</cp:lastPrinted>
  <dcterms:created xsi:type="dcterms:W3CDTF">2010-10-31T21:38:30Z</dcterms:created>
  <dcterms:modified xsi:type="dcterms:W3CDTF">2017-09-26T16:08:08Z</dcterms:modified>
</cp:coreProperties>
</file>