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938" r:id="rId2"/>
    <p:sldMasterId id="2147483978" r:id="rId3"/>
    <p:sldMasterId id="2147483988" r:id="rId4"/>
    <p:sldMasterId id="2147483990" r:id="rId5"/>
    <p:sldMasterId id="2147484008" r:id="rId6"/>
    <p:sldMasterId id="2147484018" r:id="rId7"/>
    <p:sldMasterId id="2147484024" r:id="rId8"/>
    <p:sldMasterId id="2147484028" r:id="rId9"/>
    <p:sldMasterId id="2147484046" r:id="rId10"/>
    <p:sldMasterId id="2147484052" r:id="rId11"/>
    <p:sldMasterId id="2147484060" r:id="rId12"/>
  </p:sldMasterIdLst>
  <p:notesMasterIdLst>
    <p:notesMasterId r:id="rId85"/>
  </p:notesMasterIdLst>
  <p:handoutMasterIdLst>
    <p:handoutMasterId r:id="rId86"/>
  </p:handoutMasterIdLst>
  <p:sldIdLst>
    <p:sldId id="256" r:id="rId13"/>
    <p:sldId id="659" r:id="rId14"/>
    <p:sldId id="300" r:id="rId15"/>
    <p:sldId id="516" r:id="rId16"/>
    <p:sldId id="308" r:id="rId17"/>
    <p:sldId id="645" r:id="rId18"/>
    <p:sldId id="654" r:id="rId19"/>
    <p:sldId id="652" r:id="rId20"/>
    <p:sldId id="641" r:id="rId21"/>
    <p:sldId id="309" r:id="rId22"/>
    <p:sldId id="312" r:id="rId23"/>
    <p:sldId id="310" r:id="rId24"/>
    <p:sldId id="536" r:id="rId25"/>
    <p:sldId id="311" r:id="rId26"/>
    <p:sldId id="313" r:id="rId27"/>
    <p:sldId id="638" r:id="rId28"/>
    <p:sldId id="314" r:id="rId29"/>
    <p:sldId id="541" r:id="rId30"/>
    <p:sldId id="542" r:id="rId31"/>
    <p:sldId id="660" r:id="rId32"/>
    <p:sldId id="661" r:id="rId33"/>
    <p:sldId id="657" r:id="rId34"/>
    <p:sldId id="315" r:id="rId35"/>
    <p:sldId id="316" r:id="rId36"/>
    <p:sldId id="551" r:id="rId37"/>
    <p:sldId id="317" r:id="rId38"/>
    <p:sldId id="318" r:id="rId39"/>
    <p:sldId id="639" r:id="rId40"/>
    <p:sldId id="319" r:id="rId41"/>
    <p:sldId id="556" r:id="rId42"/>
    <p:sldId id="627" r:id="rId43"/>
    <p:sldId id="662" r:id="rId44"/>
    <p:sldId id="663" r:id="rId45"/>
    <p:sldId id="651" r:id="rId46"/>
    <p:sldId id="320" r:id="rId47"/>
    <p:sldId id="321" r:id="rId48"/>
    <p:sldId id="559" r:id="rId49"/>
    <p:sldId id="322" r:id="rId50"/>
    <p:sldId id="323" r:id="rId51"/>
    <p:sldId id="324" r:id="rId52"/>
    <p:sldId id="561" r:id="rId53"/>
    <p:sldId id="325" r:id="rId54"/>
    <p:sldId id="327" r:id="rId55"/>
    <p:sldId id="329" r:id="rId56"/>
    <p:sldId id="650" r:id="rId57"/>
    <p:sldId id="628" r:id="rId58"/>
    <p:sldId id="664" r:id="rId59"/>
    <p:sldId id="665" r:id="rId60"/>
    <p:sldId id="666" r:id="rId61"/>
    <p:sldId id="667" r:id="rId62"/>
    <p:sldId id="669" r:id="rId63"/>
    <p:sldId id="672" r:id="rId64"/>
    <p:sldId id="653" r:id="rId65"/>
    <p:sldId id="674" r:id="rId66"/>
    <p:sldId id="330" r:id="rId67"/>
    <p:sldId id="331" r:id="rId68"/>
    <p:sldId id="640" r:id="rId69"/>
    <p:sldId id="573" r:id="rId70"/>
    <p:sldId id="334" r:id="rId71"/>
    <p:sldId id="577" r:id="rId72"/>
    <p:sldId id="629" r:id="rId73"/>
    <p:sldId id="671" r:id="rId74"/>
    <p:sldId id="656" r:id="rId75"/>
    <p:sldId id="337" r:id="rId76"/>
    <p:sldId id="339" r:id="rId77"/>
    <p:sldId id="338" r:id="rId78"/>
    <p:sldId id="351" r:id="rId79"/>
    <p:sldId id="658" r:id="rId80"/>
    <p:sldId id="670" r:id="rId81"/>
    <p:sldId id="668" r:id="rId82"/>
    <p:sldId id="673" r:id="rId83"/>
    <p:sldId id="358" r:id="rId84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7816" autoAdjust="0"/>
  </p:normalViewPr>
  <p:slideViewPr>
    <p:cSldViewPr snapToGrid="0" showGuides="1">
      <p:cViewPr>
        <p:scale>
          <a:sx n="100" d="100"/>
          <a:sy n="100" d="100"/>
        </p:scale>
        <p:origin x="-1072" y="-520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70" Type="http://schemas.openxmlformats.org/officeDocument/2006/relationships/slide" Target="slides/slide58.xml"/><Relationship Id="rId71" Type="http://schemas.openxmlformats.org/officeDocument/2006/relationships/slide" Target="slides/slide59.xml"/><Relationship Id="rId72" Type="http://schemas.openxmlformats.org/officeDocument/2006/relationships/slide" Target="slides/slide60.xml"/><Relationship Id="rId73" Type="http://schemas.openxmlformats.org/officeDocument/2006/relationships/slide" Target="slides/slide61.xml"/><Relationship Id="rId74" Type="http://schemas.openxmlformats.org/officeDocument/2006/relationships/slide" Target="slides/slide62.xml"/><Relationship Id="rId75" Type="http://schemas.openxmlformats.org/officeDocument/2006/relationships/slide" Target="slides/slide63.xml"/><Relationship Id="rId76" Type="http://schemas.openxmlformats.org/officeDocument/2006/relationships/slide" Target="slides/slide64.xml"/><Relationship Id="rId77" Type="http://schemas.openxmlformats.org/officeDocument/2006/relationships/slide" Target="slides/slide65.xml"/><Relationship Id="rId78" Type="http://schemas.openxmlformats.org/officeDocument/2006/relationships/slide" Target="slides/slide66.xml"/><Relationship Id="rId79" Type="http://schemas.openxmlformats.org/officeDocument/2006/relationships/slide" Target="slides/slide67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1" Type="http://schemas.openxmlformats.org/officeDocument/2006/relationships/slide" Target="slides/slide69.xml"/><Relationship Id="rId82" Type="http://schemas.openxmlformats.org/officeDocument/2006/relationships/slide" Target="slides/slide70.xml"/><Relationship Id="rId83" Type="http://schemas.openxmlformats.org/officeDocument/2006/relationships/slide" Target="slides/slide71.xml"/><Relationship Id="rId84" Type="http://schemas.openxmlformats.org/officeDocument/2006/relationships/slide" Target="slides/slide72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tags" Target="tags/tag1.xml"/><Relationship Id="rId8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5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statements concerning cells of bacteria and archaea is correct?</a:t>
            </a:r>
          </a:p>
          <a:p>
            <a:r>
              <a:rPr lang="en-US" smtClean="0"/>
              <a:t>https://www.polleverywhere.com/multiple_choice_polls/DtitAjGtZr01hhS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6.9a </a:t>
            </a:r>
            <a:r>
              <a:rPr lang="en-US" dirty="0"/>
              <a:t>The nucleus and its envelope (part 1: detail of art)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6.10a </a:t>
            </a:r>
            <a:r>
              <a:rPr lang="en-US" dirty="0"/>
              <a:t>Ribosomes (part 1: detail of art)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6.UN03 Summary </a:t>
            </a:r>
            <a:r>
              <a:rPr lang="en-US" dirty="0"/>
              <a:t>of key concepts: nucleus and ribosomes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Large numbers of ribosomes are present in cells that specialize in producing which of the following molecules?</a:t>
            </a:r>
          </a:p>
          <a:p>
            <a:r>
              <a:rPr lang="en-US" smtClean="0"/>
              <a:t>https://www.polleverywhere.com/multiple_choice_polls/kypBUh23ZK2CaFY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3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cell with an abundance of free ribosomes is most likely</a:t>
            </a:r>
          </a:p>
          <a:p>
            <a:r>
              <a:rPr lang="en-US" smtClean="0"/>
              <a:t>https://www.polleverywhere.com/multiple_choice_polls/HtOozi8thp1Spak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6.11 </a:t>
            </a:r>
            <a:r>
              <a:rPr lang="en-US" dirty="0"/>
              <a:t>Endoplasmic reticulum (ER)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6.12 </a:t>
            </a:r>
            <a:r>
              <a:rPr lang="en-US" dirty="0"/>
              <a:t>The Golgi apparatus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charset="0"/>
              </a:rPr>
              <a:t>Figure 4.15 Review: relationships among organelles of the endomembrane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6.UN04 Summary </a:t>
            </a:r>
            <a:r>
              <a:rPr lang="en-US" dirty="0"/>
              <a:t>of key concepts: endomembrane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cell?</a:t>
            </a:r>
          </a:p>
          <a:p>
            <a:r>
              <a:rPr lang="en-US" smtClean="0"/>
              <a:t>https://www.polleverywhere.com/multiple_choice_polls/jTYkWzE1a0YOjNR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20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structure is the site of the synthesis of proteins destined for export from the cell?</a:t>
            </a:r>
          </a:p>
          <a:p>
            <a:r>
              <a:rPr lang="en-US" smtClean="0"/>
              <a:t>https://www.polleverywhere.com/multiple_choice_polls/28z5KJNiu2PiTII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4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liver is involved in detoxification of many poisons and drugs. Which of the following structures is primarily involved in this process and therefore abundant in liver cells?</a:t>
            </a:r>
          </a:p>
          <a:p>
            <a:r>
              <a:rPr lang="en-US" smtClean="0"/>
              <a:t>https://www.polleverywhere.com/multiple_choice_polls/9fxMFyb4yiMbbJj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5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statements correctly describes a function of the Golgi apparatus?</a:t>
            </a:r>
          </a:p>
          <a:p>
            <a:r>
              <a:rPr lang="en-US" smtClean="0"/>
              <a:t>https://www.polleverywhere.com/multiple_choice_polls/mCgHsUuSnrEHg9C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0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Tay-Sachs disease is a human genetic abnormality that results in cells accumulating very large, complex, undigested lipids. Which cellular organelle must be defective in this condition?</a:t>
            </a:r>
          </a:p>
          <a:p>
            <a:r>
              <a:rPr lang="en-US" smtClean="0"/>
              <a:t>https://www.polleverywhere.com/multiple_choice_polls/NFBM6jqqR9W7i0Z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2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organelle often takes up much of the volume of a plant cell?</a:t>
            </a:r>
          </a:p>
          <a:p>
            <a:r>
              <a:rPr lang="en-US" smtClean="0"/>
              <a:t>https://www.polleverywhere.com/multiple_choice_polls/FHRzOL33YGO0Dlg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81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the most likely pathway taken by a newly synthesized protein that will be secreted by a cell?</a:t>
            </a:r>
          </a:p>
          <a:p>
            <a:r>
              <a:rPr lang="en-US" smtClean="0"/>
              <a:t>https://www.polleverywhere.com/multiple_choice_polls/k16QqEKpnMql4t9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6.17a </a:t>
            </a:r>
            <a:r>
              <a:rPr lang="en-US" dirty="0"/>
              <a:t>The mitochondrion, site of cellular respiration (part 1: detail of art)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6.18a </a:t>
            </a:r>
            <a:r>
              <a:rPr lang="en-US" dirty="0"/>
              <a:t>The chloroplast, site of photosynthesis (part 1: detail of art)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6.UN05 Summary </a:t>
            </a:r>
            <a:r>
              <a:rPr lang="en-US" dirty="0"/>
              <a:t>of key concepts: mitochondria, chloroplasts and peroxisomes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is NOT true? Both chloroplasts and mitochondria _____.</a:t>
            </a:r>
          </a:p>
          <a:p>
            <a:r>
              <a:rPr lang="en-US" smtClean="0"/>
              <a:t>https://www.polleverywhere.com/multiple_choice_polls/zjbWiofmSwsVWRc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9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structure-function pair is mismatched?</a:t>
            </a:r>
          </a:p>
          <a:p>
            <a:r>
              <a:rPr lang="en-US" smtClean="0"/>
              <a:t>https://www.polleverywhere.com/multiple_choice_polls/4maNk0DrPtMbGKQ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3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key innovations in the evolution of eukaryotes from a prokaryotic ancestor are membrane-bound organelles. Which of the following organelles or features is likely to be a common component shared by both eukaryotic cells and their prokaryotic ancestors?</a:t>
            </a:r>
          </a:p>
          <a:p>
            <a:r>
              <a:rPr lang="en-US" smtClean="0"/>
              <a:t>https://www.polleverywhere.com/multiple_choice_polls/sPXAe8jRhIsKLWy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2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 a cell has the following molecules and structures: enzymes, DNA, ribosomes, plasma membrane, and mitochondria. It could be a cell from _____.</a:t>
            </a:r>
          </a:p>
          <a:p>
            <a:r>
              <a:rPr lang="en-US" smtClean="0"/>
              <a:t>https://www.polleverywhere.com/multiple_choice_polls/WEBDiose2o3HdAk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6.2c </a:t>
            </a:r>
            <a:r>
              <a:rPr lang="en-US" dirty="0"/>
              <a:t>The size range of cells (part 3: horizontal version)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6.5 </a:t>
            </a:r>
            <a:r>
              <a:rPr lang="en-US" dirty="0"/>
              <a:t>A prokaryotic cell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6.7 </a:t>
            </a:r>
            <a:r>
              <a:rPr lang="en-US" dirty="0"/>
              <a:t>Geometric relationships between surface area and volume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6.8a </a:t>
            </a:r>
            <a:r>
              <a:rPr lang="en-US" dirty="0"/>
              <a:t>Exploring eukaryotic cells (part 1: animal cell cutaway)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6.8b </a:t>
            </a:r>
            <a:r>
              <a:rPr lang="en-US" dirty="0"/>
              <a:t>Exploring eukaryotic cells (part 2: plant cell cutaway)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may be found in eukaryotic cells, but not in bacteria?</a:t>
            </a:r>
          </a:p>
          <a:p>
            <a:r>
              <a:rPr lang="en-US" smtClean="0"/>
              <a:t>https://www.polleverywhere.com/multiple_choice_polls/j9dI7kzL4Zxpoo6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8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8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4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8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2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1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1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4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91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5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415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01752" indent="-347472" algn="l" rtl="0" eaLnBrk="0" fontAlgn="base" hangingPunct="0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877824" indent="-347472" algn="l" rtl="0" eaLnBrk="0" fontAlgn="base" hangingPunct="0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877824" indent="-347472" algn="l" rtl="0" eaLnBrk="0" fontAlgn="base" hangingPunct="0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877824" indent="-347472" algn="l" rtl="0" eaLnBrk="0" fontAlgn="base" hangingPunct="0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877824" indent="-347472" algn="l" rtl="0" eaLnBrk="0" fontAlgn="base" hangingPunct="0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688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26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96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78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06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73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79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8563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0014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5249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417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6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638" y="3036883"/>
            <a:ext cx="2424742" cy="1519237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A Tour of the Cell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Prokaryotic and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features of all cells </a:t>
            </a:r>
          </a:p>
          <a:p>
            <a:pPr lvl="1"/>
            <a:r>
              <a:rPr lang="en-US" dirty="0" smtClean="0"/>
              <a:t>Plasma membrane</a:t>
            </a:r>
          </a:p>
          <a:p>
            <a:pPr lvl="1"/>
            <a:r>
              <a:rPr lang="en-US" dirty="0" smtClean="0"/>
              <a:t>Semifluid substance called </a:t>
            </a:r>
            <a:r>
              <a:rPr lang="en-US" b="1" dirty="0" smtClean="0"/>
              <a:t>cytosol</a:t>
            </a:r>
          </a:p>
          <a:p>
            <a:pPr lvl="1"/>
            <a:r>
              <a:rPr lang="en-US" dirty="0" smtClean="0"/>
              <a:t>Chromosomes (carry genes)</a:t>
            </a:r>
          </a:p>
          <a:p>
            <a:pPr lvl="1"/>
            <a:r>
              <a:rPr lang="en-US" dirty="0" smtClean="0"/>
              <a:t>Ribosomes (make proteins)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2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63" y="434975"/>
            <a:ext cx="8499249" cy="50736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plasma membrane</a:t>
            </a:r>
            <a:r>
              <a:rPr lang="en-US" dirty="0" smtClean="0"/>
              <a:t> is a selective barrier that allows sufficient passage of oxygen, nutrients, and waste to service the volume of </a:t>
            </a:r>
            <a:r>
              <a:rPr lang="en-US" b="1" u="sng" dirty="0" smtClean="0"/>
              <a:t>EVERY CELL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009775"/>
            <a:ext cx="62103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3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Prokaryotic cells</a:t>
            </a:r>
            <a:r>
              <a:rPr lang="en-US" dirty="0" smtClean="0"/>
              <a:t> are characterized by having</a:t>
            </a:r>
          </a:p>
          <a:p>
            <a:pPr lvl="1"/>
            <a:r>
              <a:rPr lang="en-US" dirty="0" smtClean="0"/>
              <a:t>No nucleus</a:t>
            </a:r>
          </a:p>
          <a:p>
            <a:pPr lvl="1"/>
            <a:r>
              <a:rPr lang="en-US" dirty="0" smtClean="0"/>
              <a:t>DNA in an unbound region called the </a:t>
            </a:r>
            <a:r>
              <a:rPr lang="en-US" b="1" dirty="0" smtClean="0"/>
              <a:t>nucleoid</a:t>
            </a:r>
          </a:p>
          <a:p>
            <a:pPr lvl="1"/>
            <a:r>
              <a:rPr lang="en-US" dirty="0" smtClean="0"/>
              <a:t>No membrane-bound organelles</a:t>
            </a:r>
          </a:p>
          <a:p>
            <a:pPr lvl="1"/>
            <a:r>
              <a:rPr lang="en-US" b="1" dirty="0" smtClean="0"/>
              <a:t>Cytoplasm</a:t>
            </a:r>
            <a:r>
              <a:rPr lang="en-US" dirty="0" smtClean="0"/>
              <a:t> bound by the plasma membrane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Comparing Prokaryotic and Eukaryotic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3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5_ProkaryoticCel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94944"/>
            <a:ext cx="8546592" cy="531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6.5</a:t>
            </a:r>
            <a:endParaRPr lang="en-US" dirty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136593" y="752930"/>
            <a:ext cx="998546" cy="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Fimbriae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533922" y="1377044"/>
            <a:ext cx="998546" cy="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Nucleoid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994750" y="1983015"/>
            <a:ext cx="1266678" cy="2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Ribosomes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992935" y="2471058"/>
            <a:ext cx="2039564" cy="25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Plasma membrane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290477" y="2950030"/>
            <a:ext cx="934665" cy="2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Cell wall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814806" y="3392716"/>
            <a:ext cx="934665" cy="2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Capsule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586204" y="4116616"/>
            <a:ext cx="934665" cy="2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Flagella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599887" y="4314377"/>
            <a:ext cx="1312042" cy="8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typical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rod-shaped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357" y="4339776"/>
            <a:ext cx="306927" cy="2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37144" y="3269348"/>
            <a:ext cx="1468070" cy="4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Bacterial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8018830" y="3848105"/>
            <a:ext cx="744171" cy="25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0.5 µm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356940" y="4318008"/>
            <a:ext cx="2460484" cy="7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thin section through</a:t>
            </a:r>
          </a:p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the bacterium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Bacillus</a:t>
            </a:r>
          </a:p>
          <a:p>
            <a:pPr eaLnBrk="0" hangingPunct="0"/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coagulans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(TEM)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80959" y="3271986"/>
            <a:ext cx="0" cy="255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544848" y="4095420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69346" y="3388231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753649" y="3385351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247789" y="2933266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265368" y="2930385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6083291" y="2456117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950731" y="2464328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953388" y="1978968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292636" y="1976087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501271" y="1377148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4579856" y="1374267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107272" y="750263"/>
            <a:ext cx="0" cy="30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7949243" y="3781500"/>
            <a:ext cx="843065" cy="100142"/>
            <a:chOff x="8276167" y="4567767"/>
            <a:chExt cx="509058" cy="100541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4" name="Straight Connector 43"/>
          <p:cNvCxnSpPr/>
          <p:nvPr/>
        </p:nvCxnSpPr>
        <p:spPr bwMode="auto">
          <a:xfrm flipV="1">
            <a:off x="6086929" y="2326821"/>
            <a:ext cx="1088571" cy="2902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5261429" y="2766786"/>
            <a:ext cx="2104571" cy="3220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5755821" y="3165929"/>
            <a:ext cx="1809750" cy="3855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3002643" y="3333750"/>
            <a:ext cx="1764393" cy="199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 flipV="1">
            <a:off x="2887437" y="3087007"/>
            <a:ext cx="1353456" cy="18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2721429" y="2603500"/>
            <a:ext cx="1229178" cy="2585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2603501" y="2118179"/>
            <a:ext cx="1342570" cy="6350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1383393" y="2644321"/>
            <a:ext cx="807358" cy="7483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043794" y="893536"/>
            <a:ext cx="1049563" cy="3474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1886858" y="898071"/>
            <a:ext cx="1206499" cy="1133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eft Brace 71"/>
          <p:cNvSpPr/>
          <p:nvPr/>
        </p:nvSpPr>
        <p:spPr bwMode="auto">
          <a:xfrm rot="9016941">
            <a:off x="2434907" y="1879366"/>
            <a:ext cx="84609" cy="1504585"/>
          </a:xfrm>
          <a:prstGeom prst="leftBrace">
            <a:avLst>
              <a:gd name="adj1" fmla="val 20377"/>
              <a:gd name="adj2" fmla="val 5107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4" name="Straight Connector 73"/>
          <p:cNvCxnSpPr>
            <a:stCxn id="72" idx="1"/>
          </p:cNvCxnSpPr>
          <p:nvPr/>
        </p:nvCxnSpPr>
        <p:spPr bwMode="auto">
          <a:xfrm flipV="1">
            <a:off x="2505934" y="1525078"/>
            <a:ext cx="988058" cy="10715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3691467" y="4237567"/>
            <a:ext cx="855133" cy="211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3429001" y="4241800"/>
            <a:ext cx="1117599" cy="728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992698" y="4342765"/>
            <a:ext cx="306927" cy="2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6471" y="636494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4" name="Left Brace 53"/>
          <p:cNvSpPr/>
          <p:nvPr/>
        </p:nvSpPr>
        <p:spPr bwMode="auto">
          <a:xfrm rot="19821418">
            <a:off x="7188402" y="1544392"/>
            <a:ext cx="114948" cy="548709"/>
          </a:xfrm>
          <a:prstGeom prst="leftBrace">
            <a:avLst>
              <a:gd name="adj1" fmla="val 20377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ln w="28575">
                <a:solidFill>
                  <a:srgbClr val="000000"/>
                </a:solidFill>
              </a:ln>
              <a:solidFill>
                <a:srgbClr val="FFFFFF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19821418">
            <a:off x="7191408" y="1546103"/>
            <a:ext cx="114948" cy="548709"/>
          </a:xfrm>
          <a:prstGeom prst="leftBrace">
            <a:avLst>
              <a:gd name="adj1" fmla="val 2037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endCxn id="39" idx="1"/>
          </p:cNvCxnSpPr>
          <p:nvPr/>
        </p:nvCxnSpPr>
        <p:spPr bwMode="auto">
          <a:xfrm>
            <a:off x="6759355" y="1794572"/>
            <a:ext cx="439575" cy="543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9" idx="1"/>
          </p:cNvCxnSpPr>
          <p:nvPr/>
        </p:nvCxnSpPr>
        <p:spPr bwMode="auto">
          <a:xfrm flipH="1" flipV="1">
            <a:off x="4567464" y="1514929"/>
            <a:ext cx="2631466" cy="3339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009585" y="2250705"/>
            <a:ext cx="415379" cy="27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288643" y="2122714"/>
            <a:ext cx="2136321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466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Eukaryotic cells</a:t>
            </a:r>
            <a:r>
              <a:rPr lang="en-US" dirty="0" smtClean="0"/>
              <a:t> are characterized by having</a:t>
            </a:r>
          </a:p>
          <a:p>
            <a:pPr lvl="1"/>
            <a:r>
              <a:rPr lang="en-US" dirty="0" smtClean="0"/>
              <a:t>DNA in a nucleus that is bounded by a membranous nuclear envelope</a:t>
            </a:r>
          </a:p>
          <a:p>
            <a:pPr lvl="1"/>
            <a:r>
              <a:rPr lang="en-US" dirty="0" smtClean="0"/>
              <a:t>Membrane-bound organelles</a:t>
            </a:r>
          </a:p>
          <a:p>
            <a:pPr lvl="1"/>
            <a:r>
              <a:rPr lang="en-US" dirty="0" smtClean="0"/>
              <a:t>Cytoplasm in the region between the plasma membrane and nucleus</a:t>
            </a:r>
          </a:p>
          <a:p>
            <a:r>
              <a:rPr lang="en-US" dirty="0" smtClean="0"/>
              <a:t>Eukaryotic cells are generally much larger (more VOLUME) than prokaryotic cells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Comparing Prokaryotic and Eukaryotic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88" y="1149085"/>
            <a:ext cx="8499249" cy="5073650"/>
          </a:xfrm>
        </p:spPr>
        <p:txBody>
          <a:bodyPr/>
          <a:lstStyle/>
          <a:p>
            <a:r>
              <a:rPr lang="en-US" sz="2400" dirty="0" smtClean="0"/>
              <a:t>Metabolic requirements set upper limits on the size of cells (cells MUST be small)</a:t>
            </a:r>
          </a:p>
          <a:p>
            <a:r>
              <a:rPr lang="en-US" sz="2400" dirty="0" smtClean="0"/>
              <a:t>The surface area to volume ratio of a cell is critical</a:t>
            </a:r>
          </a:p>
          <a:p>
            <a:r>
              <a:rPr lang="en-US" sz="2400" dirty="0" smtClean="0"/>
              <a:t>As cells increase in volume…</a:t>
            </a:r>
          </a:p>
          <a:p>
            <a:pPr lvl="1"/>
            <a:r>
              <a:rPr lang="en-US" sz="2400" dirty="0" smtClean="0"/>
              <a:t>Surface area </a:t>
            </a:r>
            <a:r>
              <a:rPr lang="en-US" sz="2400" u="sng" dirty="0" smtClean="0"/>
              <a:t>DECREASES</a:t>
            </a:r>
          </a:p>
          <a:p>
            <a:pPr lvl="1"/>
            <a:r>
              <a:rPr lang="en-US" sz="2400" dirty="0" smtClean="0"/>
              <a:t>Demand for resources </a:t>
            </a:r>
            <a:r>
              <a:rPr lang="en-US" sz="2400" u="sng" dirty="0" smtClean="0"/>
              <a:t>INCREASES</a:t>
            </a:r>
            <a:r>
              <a:rPr lang="en-US" sz="2400" dirty="0" smtClean="0"/>
              <a:t> (Problem)</a:t>
            </a:r>
          </a:p>
          <a:p>
            <a:pPr lvl="1"/>
            <a:r>
              <a:rPr lang="en-US" sz="2400" dirty="0" smtClean="0"/>
              <a:t>Solution: Use lots of SUB-cellular structures (organelles) to adequately exchange resources with the environment</a:t>
            </a:r>
          </a:p>
          <a:p>
            <a:pPr marL="457200" lvl="1" indent="0">
              <a:buNone/>
            </a:pPr>
            <a:endParaRPr lang="en-US" u="sng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The Importance of Surface </a:t>
            </a:r>
            <a:r>
              <a:rPr lang="en-US" dirty="0" err="1" smtClean="0"/>
              <a:t>Area:Volume</a:t>
            </a:r>
            <a:r>
              <a:rPr lang="en-US" dirty="0" smtClean="0"/>
              <a:t>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0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7SurfaceVolum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" y="134112"/>
            <a:ext cx="8132064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6.7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983614" y="146450"/>
            <a:ext cx="3724957" cy="53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Surface area increases while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total volume remains constant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63799" y="2847923"/>
            <a:ext cx="2964772" cy="10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Total surface area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[sum of the surface areas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(height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  <a:sym typeface="Symbol"/>
              </a:rPr>
              <a:t></a:t>
            </a:r>
            <a:r>
              <a:rPr lang="en-US" sz="1900" dirty="0">
                <a:solidFill>
                  <a:srgbClr val="000000"/>
                </a:solidFill>
                <a:latin typeface="Arial" charset="0"/>
                <a:sym typeface="Symbol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width) of all box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sides </a:t>
            </a:r>
            <a:r>
              <a:rPr lang="en-US" sz="1900" dirty="0">
                <a:solidFill>
                  <a:srgbClr val="000000"/>
                </a:solidFill>
                <a:latin typeface="Arial" charset="0"/>
                <a:sym typeface="Symbol"/>
              </a:rPr>
              <a:t>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number of boxes]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233984" y="1675897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261526" y="2300011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845068" y="1998841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530039" y="3267027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28225" y="5850571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538125" y="5839685"/>
            <a:ext cx="154443" cy="2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6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888938" y="3265212"/>
            <a:ext cx="433847" cy="2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150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411122" y="3272469"/>
            <a:ext cx="433847" cy="2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750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409307" y="4567869"/>
            <a:ext cx="433847" cy="2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125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83492" y="4566055"/>
            <a:ext cx="433847" cy="2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125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530034" y="4564241"/>
            <a:ext cx="168965" cy="2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925219" y="5841494"/>
            <a:ext cx="361280" cy="26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1.2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71055" y="4206824"/>
            <a:ext cx="2730729" cy="8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Total volume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[height </a:t>
            </a:r>
            <a:r>
              <a:rPr lang="en-US" sz="1900" dirty="0">
                <a:solidFill>
                  <a:srgbClr val="000000"/>
                </a:solidFill>
                <a:latin typeface="Arial" charset="0"/>
                <a:sym typeface="Symbol"/>
              </a:rPr>
              <a:t>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width </a:t>
            </a:r>
            <a:r>
              <a:rPr lang="en-US" sz="1900" dirty="0">
                <a:solidFill>
                  <a:srgbClr val="000000"/>
                </a:solidFill>
                <a:latin typeface="Arial" charset="0"/>
                <a:sym typeface="Symbol"/>
              </a:rPr>
              <a:t>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length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>
                <a:solidFill>
                  <a:srgbClr val="000000"/>
                </a:solidFill>
                <a:latin typeface="Arial" charset="0"/>
                <a:sym typeface="Symbol"/>
              </a:rPr>
              <a:t>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 number of boxes]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69240" y="5447798"/>
            <a:ext cx="2730729" cy="8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Surface-to-volume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(S-to-V) ratio</a:t>
            </a:r>
          </a:p>
          <a:p>
            <a:pPr eaLnBrk="0" hangingPunct="0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[surface area ÷ volume]</a:t>
            </a:r>
            <a:endParaRPr lang="en-US" sz="19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295900" y="1413933"/>
            <a:ext cx="0" cy="249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295900" y="1955800"/>
            <a:ext cx="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13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Panoramic View of the Eukaryotic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eukaryotic cell has internal membranes that partition the cell into </a:t>
            </a:r>
            <a:r>
              <a:rPr lang="en-US" dirty="0"/>
              <a:t>organelles </a:t>
            </a:r>
            <a:r>
              <a:rPr lang="en-US" b="1" dirty="0" smtClean="0"/>
              <a:t>(↑</a:t>
            </a:r>
            <a:r>
              <a:rPr lang="en-US" b="1" dirty="0"/>
              <a:t>SA:VOL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Organelles are enclosed within a biological membrane that is a double layer of phospholipids and other lipids</a:t>
            </a:r>
          </a:p>
          <a:p>
            <a:r>
              <a:rPr lang="en-US" dirty="0" smtClean="0"/>
              <a:t>Plant and animal cells have most of the same organelles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8aEukaryoticCell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>
          <a:xfrm>
            <a:off x="298704" y="134112"/>
            <a:ext cx="8546592" cy="6215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6.8a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11879" y="1415363"/>
            <a:ext cx="1154841" cy="2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Flagellum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537559" y="1953843"/>
            <a:ext cx="134788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Centrosome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16199" y="3040963"/>
            <a:ext cx="1927001" cy="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CYTOSKELETON: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151479" y="3366083"/>
            <a:ext cx="173396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Microfilaments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38679" y="3681043"/>
            <a:ext cx="244516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Intermediate filaments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354679" y="3945203"/>
            <a:ext cx="144948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Microtubules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486759" y="4920563"/>
            <a:ext cx="104308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Microvilli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08679" y="5875603"/>
            <a:ext cx="1327561" cy="2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Peroxisome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213959" y="6322643"/>
            <a:ext cx="1652681" cy="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225639" y="6139763"/>
            <a:ext cx="1144681" cy="2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Lysosome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698839" y="5357443"/>
            <a:ext cx="175428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Golgi apparatus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10039" y="4260163"/>
            <a:ext cx="130724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Ribosomes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613239" y="2207843"/>
            <a:ext cx="1185321" cy="4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Plasma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404199" y="409523"/>
            <a:ext cx="1032921" cy="5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envelope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404199" y="1069923"/>
            <a:ext cx="1093881" cy="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Nucleolus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404199" y="1588083"/>
            <a:ext cx="115484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Chromatin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704679" y="998803"/>
            <a:ext cx="115484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27319" y="145363"/>
            <a:ext cx="1876201" cy="5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ENDOPLASMIC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RETICULUM (ER)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102199" y="846403"/>
            <a:ext cx="117516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Rough 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392519" y="826083"/>
            <a:ext cx="117516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Smooth 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 rot="5400000">
            <a:off x="4289305" y="-597930"/>
            <a:ext cx="157480" cy="2677160"/>
          </a:xfrm>
          <a:prstGeom prst="leftBrace">
            <a:avLst>
              <a:gd name="adj1" fmla="val 2287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109784" y="1132703"/>
            <a:ext cx="11121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429211" y="1127211"/>
            <a:ext cx="11999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917568" y="1331784"/>
            <a:ext cx="0" cy="3912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918941" y="1942757"/>
            <a:ext cx="0" cy="351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2810476" y="3404973"/>
            <a:ext cx="0" cy="2155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2804984" y="3741351"/>
            <a:ext cx="0" cy="1826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2806357" y="3974757"/>
            <a:ext cx="0" cy="218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2533135" y="4834238"/>
            <a:ext cx="0" cy="4585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endCxn id="12" idx="3"/>
          </p:cNvCxnSpPr>
          <p:nvPr/>
        </p:nvCxnSpPr>
        <p:spPr bwMode="auto">
          <a:xfrm>
            <a:off x="1613243" y="5848865"/>
            <a:ext cx="12768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227859" y="6303319"/>
            <a:ext cx="15912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172538" y="6096000"/>
            <a:ext cx="0" cy="3432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6670451" y="5314778"/>
            <a:ext cx="0" cy="3432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7368745" y="4210907"/>
            <a:ext cx="0" cy="3432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555470" y="2217351"/>
            <a:ext cx="0" cy="518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6354118" y="1565189"/>
            <a:ext cx="0" cy="3610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6355491" y="1037967"/>
            <a:ext cx="0" cy="3610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356864" y="432486"/>
            <a:ext cx="0" cy="4530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3878649" y="1132703"/>
            <a:ext cx="295189" cy="21349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4407243" y="1125838"/>
            <a:ext cx="233407" cy="1256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5807676" y="652162"/>
            <a:ext cx="549190" cy="11944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5581135" y="1208216"/>
            <a:ext cx="768865" cy="14828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6047946" y="1729946"/>
            <a:ext cx="302054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Left Brace 76"/>
          <p:cNvSpPr/>
          <p:nvPr/>
        </p:nvSpPr>
        <p:spPr bwMode="auto">
          <a:xfrm rot="10800000">
            <a:off x="7530755" y="300613"/>
            <a:ext cx="173473" cy="1655874"/>
          </a:xfrm>
          <a:prstGeom prst="leftBrace">
            <a:avLst>
              <a:gd name="adj1" fmla="val 2287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H="1">
            <a:off x="7324811" y="2471351"/>
            <a:ext cx="226541" cy="1853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 flipV="1">
            <a:off x="6864865" y="3693297"/>
            <a:ext cx="494270" cy="7139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6693243" y="4173839"/>
            <a:ext cx="672757" cy="219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5986163" y="4221893"/>
            <a:ext cx="679621" cy="12562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 flipV="1">
            <a:off x="4724401" y="5829646"/>
            <a:ext cx="451707" cy="4585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3844324" y="4821884"/>
            <a:ext cx="689235" cy="14731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2217351" y="4699690"/>
            <a:ext cx="1418284" cy="1149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2533135" y="5059405"/>
            <a:ext cx="432487" cy="75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2533135" y="4812271"/>
            <a:ext cx="329514" cy="24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800865" y="4084595"/>
            <a:ext cx="487405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>
            <a:off x="2807730" y="3823730"/>
            <a:ext cx="501135" cy="1235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>
            <a:off x="2807730" y="3521676"/>
            <a:ext cx="233405" cy="192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>
            <a:off x="2910703" y="1503405"/>
            <a:ext cx="473675" cy="7345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Left Brace 117"/>
          <p:cNvSpPr/>
          <p:nvPr/>
        </p:nvSpPr>
        <p:spPr bwMode="auto">
          <a:xfrm rot="3380059">
            <a:off x="3892575" y="3828802"/>
            <a:ext cx="89999" cy="425318"/>
          </a:xfrm>
          <a:prstGeom prst="leftBrace">
            <a:avLst>
              <a:gd name="adj1" fmla="val 2287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9" name="Straight Connector 118"/>
          <p:cNvCxnSpPr/>
          <p:nvPr/>
        </p:nvCxnSpPr>
        <p:spPr bwMode="auto">
          <a:xfrm>
            <a:off x="2917568" y="2107514"/>
            <a:ext cx="1002270" cy="190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984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8bEukaryoticCell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4112"/>
            <a:ext cx="854659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6.8b</a:t>
            </a:r>
            <a:endParaRPr lang="en-US" dirty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38679" y="633043"/>
            <a:ext cx="1083721" cy="2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10279" y="216483"/>
            <a:ext cx="982121" cy="48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envelope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18839" y="754963"/>
            <a:ext cx="1043081" cy="27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Nucleolus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78199" y="1059763"/>
            <a:ext cx="1124361" cy="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Chromatin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539079" y="937843"/>
            <a:ext cx="1124361" cy="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Rough 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372199" y="1374723"/>
            <a:ext cx="1124361" cy="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Smooth ER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581239" y="2207843"/>
            <a:ext cx="114468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Ribosomes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347559" y="2695523"/>
            <a:ext cx="1601881" cy="2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Central vacuole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88199" y="3071443"/>
            <a:ext cx="1601881" cy="2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Microfilaments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398359" y="3447363"/>
            <a:ext cx="1398681" cy="2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Microtubules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044279" y="3254323"/>
            <a:ext cx="176444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CYTOSKELETON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286599" y="5238062"/>
            <a:ext cx="125644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Chloroplast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189319" y="5916243"/>
            <a:ext cx="1652681" cy="2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Plasmodesmata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87319" y="6251523"/>
            <a:ext cx="2079401" cy="2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Wall of adjacent cell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065879" y="5895923"/>
            <a:ext cx="82972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Cell wall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897479" y="5276163"/>
            <a:ext cx="1104041" cy="4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Plasma</a:t>
            </a:r>
          </a:p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membrane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75559" y="4920563"/>
            <a:ext cx="128692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Peroxisome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99639" y="4625923"/>
            <a:ext cx="1540921" cy="2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12999" y="2695523"/>
            <a:ext cx="1043081" cy="47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Golgi</a:t>
            </a:r>
          </a:p>
          <a:p>
            <a:pPr eaLnBrk="0" hangingPunct="0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apparatus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>
            <a:off x="1402080" y="203200"/>
            <a:ext cx="121920" cy="109728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Right Brace 26"/>
          <p:cNvSpPr/>
          <p:nvPr/>
        </p:nvSpPr>
        <p:spPr bwMode="auto">
          <a:xfrm>
            <a:off x="6908800" y="3017520"/>
            <a:ext cx="101600" cy="72136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692400" y="203200"/>
            <a:ext cx="0" cy="454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692400" y="739775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692400" y="1069975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533775" y="1209675"/>
            <a:ext cx="1082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371975" y="1654175"/>
            <a:ext cx="1177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5543550" y="2206625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5299075" y="2695575"/>
            <a:ext cx="0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349875" y="3076575"/>
            <a:ext cx="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349875" y="3441700"/>
            <a:ext cx="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5267325" y="5219700"/>
            <a:ext cx="1247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endCxn id="18" idx="1"/>
          </p:cNvCxnSpPr>
          <p:nvPr/>
        </p:nvCxnSpPr>
        <p:spPr bwMode="auto">
          <a:xfrm flipH="1">
            <a:off x="4194175" y="5895975"/>
            <a:ext cx="1647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2974975" y="6238875"/>
            <a:ext cx="0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2974975" y="5873750"/>
            <a:ext cx="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2054225" y="5276850"/>
            <a:ext cx="0" cy="492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2019300" y="4914900"/>
            <a:ext cx="0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924050" y="4635500"/>
            <a:ext cx="0" cy="257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1720850" y="2695575"/>
            <a:ext cx="0" cy="498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9" idx="3"/>
          </p:cNvCxnSpPr>
          <p:nvPr/>
        </p:nvCxnSpPr>
        <p:spPr bwMode="auto">
          <a:xfrm>
            <a:off x="2702560" y="1210602"/>
            <a:ext cx="224790" cy="465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2692400" y="838200"/>
            <a:ext cx="520700" cy="977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2692400" y="406400"/>
            <a:ext cx="330200" cy="831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3829050" y="1206500"/>
            <a:ext cx="381000" cy="908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4489450" y="1651000"/>
            <a:ext cx="177800" cy="527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4641850" y="2330450"/>
            <a:ext cx="895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178300" y="2330450"/>
            <a:ext cx="1377950" cy="158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4546600" y="2832100"/>
            <a:ext cx="755650" cy="9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 flipV="1">
            <a:off x="4838700" y="3130550"/>
            <a:ext cx="508000" cy="69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4273550" y="3562350"/>
            <a:ext cx="1079500" cy="215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 flipV="1">
            <a:off x="4292600" y="4483100"/>
            <a:ext cx="1466850" cy="736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 flipV="1">
            <a:off x="4171950" y="4813300"/>
            <a:ext cx="609600" cy="1079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4171950" y="5295900"/>
            <a:ext cx="609600" cy="60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V="1">
            <a:off x="2971800" y="5321300"/>
            <a:ext cx="666750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2971800" y="4946650"/>
            <a:ext cx="596900" cy="1060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2051050" y="4749800"/>
            <a:ext cx="1492250" cy="787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2025650" y="4273550"/>
            <a:ext cx="1181100" cy="774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1924050" y="3943350"/>
            <a:ext cx="147320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1727200" y="2927350"/>
            <a:ext cx="7239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069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57087DB-481D-44CF-9CD8-A54A4CAE55D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9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9976176-90C1-48C3-AA76-583DDD592DF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8BAC02B-8F32-4426-BDAF-BB2781ED6FA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 smtClean="0"/>
              <a:t>Concept 6.2</a:t>
            </a:r>
            <a:r>
              <a:rPr lang="en-US" sz="2700" strike="sngStrike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Concept </a:t>
            </a:r>
            <a:r>
              <a:rPr lang="en-US" sz="3000" b="1" dirty="0" smtClean="0"/>
              <a:t>6.3</a:t>
            </a:r>
            <a:r>
              <a:rPr lang="en-US" sz="3000" b="1" dirty="0"/>
              <a:t>: The eukaryotic cell</a:t>
            </a:r>
            <a:r>
              <a:rPr lang="en-US" altLang="ja-JP" sz="3000" b="1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6.4</a:t>
            </a:r>
            <a:r>
              <a:rPr lang="en-US" sz="2700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6.5</a:t>
            </a:r>
            <a:r>
              <a:rPr lang="en-US" sz="2700" dirty="0"/>
              <a:t>: Mitochondria and chloroplasts change energy from one form to </a:t>
            </a:r>
            <a:r>
              <a:rPr lang="en-US" sz="2700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7312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6.3: The eukaryotic cell</a:t>
            </a:r>
            <a:r>
              <a:rPr lang="ja-JP" altLang="en-US" smtClean="0"/>
              <a:t>’</a:t>
            </a:r>
            <a:r>
              <a:rPr lang="en-US" altLang="ja-JP" smtClean="0"/>
              <a:t>s genetic instructions are housed in the nucleus and carried out by the 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The nucleus contains most of the DNA in a eukaryotic cell</a:t>
            </a:r>
          </a:p>
          <a:p>
            <a:r>
              <a:rPr lang="en-US" dirty="0" smtClean="0"/>
              <a:t>Ribosomes use the information from the DNA to make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5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Nucleus: Information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nucleus</a:t>
            </a:r>
            <a:r>
              <a:rPr lang="en-US" dirty="0" smtClean="0"/>
              <a:t> contains most of the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genes and is usually the most conspicuous organelle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nuclear envelope</a:t>
            </a:r>
            <a:r>
              <a:rPr lang="en-US" dirty="0" smtClean="0"/>
              <a:t> encloses the nucleus, separating it from the cytoplasm</a:t>
            </a:r>
          </a:p>
          <a:p>
            <a:r>
              <a:rPr lang="en-US" dirty="0" smtClean="0"/>
              <a:t>The nuclear membrane is a double membrane; each membrane consists of a lipid bilayer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3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_09aNucleus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603504" y="137160"/>
            <a:ext cx="7936992" cy="6398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6.9a</a:t>
            </a:r>
            <a:endParaRPr lang="en-US" dirty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26421" y="803297"/>
            <a:ext cx="1228222" cy="24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Nucleolus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73832" y="1147596"/>
            <a:ext cx="1283183" cy="2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Chromatin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936959" y="1792925"/>
            <a:ext cx="2217492" cy="2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Nuclear envelope: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48716" y="2144285"/>
            <a:ext cx="2038040" cy="3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Inner membrane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948717" y="2546443"/>
            <a:ext cx="2073316" cy="2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Outer membrane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965649" y="3034675"/>
            <a:ext cx="1586027" cy="30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Nuclear pore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213057" y="315532"/>
            <a:ext cx="1008384" cy="2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Nucleus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642971" y="3283026"/>
            <a:ext cx="858700" cy="51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Rough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805722" y="5903398"/>
            <a:ext cx="1289289" cy="2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Chromatin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242224" y="3885437"/>
            <a:ext cx="1086034" cy="5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Pore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complex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642055" y="4484652"/>
            <a:ext cx="1239365" cy="30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Ribosome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664117" y="5671778"/>
            <a:ext cx="1239831" cy="8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Close-up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of 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envelope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6508750" y="469900"/>
            <a:ext cx="673100" cy="6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083050" y="1016000"/>
            <a:ext cx="755650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3860800" y="1333500"/>
            <a:ext cx="387350" cy="50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9" idx="3"/>
          </p:cNvCxnSpPr>
          <p:nvPr/>
        </p:nvCxnSpPr>
        <p:spPr bwMode="auto">
          <a:xfrm flipH="1">
            <a:off x="2959100" y="2159000"/>
            <a:ext cx="44450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10" idx="3"/>
          </p:cNvCxnSpPr>
          <p:nvPr/>
        </p:nvCxnSpPr>
        <p:spPr bwMode="auto">
          <a:xfrm flipH="1">
            <a:off x="2990850" y="2393950"/>
            <a:ext cx="42545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578100" y="2609850"/>
            <a:ext cx="1149350" cy="552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7080250" y="3048000"/>
            <a:ext cx="527050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17" idx="2"/>
          </p:cNvCxnSpPr>
          <p:nvPr/>
        </p:nvCxnSpPr>
        <p:spPr bwMode="auto">
          <a:xfrm flipH="1" flipV="1">
            <a:off x="1270000" y="4762500"/>
            <a:ext cx="374650" cy="958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37" idx="1"/>
          </p:cNvCxnSpPr>
          <p:nvPr/>
        </p:nvCxnSpPr>
        <p:spPr bwMode="auto">
          <a:xfrm flipH="1" flipV="1">
            <a:off x="1930400" y="4457700"/>
            <a:ext cx="82550" cy="48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Left Brace 36"/>
          <p:cNvSpPr/>
          <p:nvPr/>
        </p:nvSpPr>
        <p:spPr bwMode="auto">
          <a:xfrm rot="5400000">
            <a:off x="1943100" y="4673600"/>
            <a:ext cx="139700" cy="673100"/>
          </a:xfrm>
          <a:prstGeom prst="leftBrace">
            <a:avLst>
              <a:gd name="adj1" fmla="val 2525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Pores regulate the entry and exit of molecules from the nucleus</a:t>
            </a:r>
          </a:p>
          <a:p>
            <a:r>
              <a:rPr lang="en-US" dirty="0" smtClean="0"/>
              <a:t>The nuclear size of the envelop is lined by the </a:t>
            </a:r>
            <a:r>
              <a:rPr lang="en-US" b="1" dirty="0" smtClean="0"/>
              <a:t>nuclear lamina</a:t>
            </a:r>
            <a:r>
              <a:rPr lang="en-US" dirty="0" smtClean="0"/>
              <a:t>, which is composed of proteins and maintains the shape of the nucleus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The Nucleus: Information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8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63" y="1044309"/>
            <a:ext cx="8499249" cy="5232665"/>
          </a:xfrm>
        </p:spPr>
        <p:txBody>
          <a:bodyPr/>
          <a:lstStyle/>
          <a:p>
            <a:r>
              <a:rPr lang="en-US" sz="2400" dirty="0" smtClean="0"/>
              <a:t>In the nucleus, DNA is organized into discrete units called </a:t>
            </a:r>
            <a:r>
              <a:rPr lang="en-US" sz="2400" b="1" dirty="0" smtClean="0"/>
              <a:t>chromosomes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Each chromosome is composed of a </a:t>
            </a:r>
            <a:r>
              <a:rPr lang="en-US" sz="2400" b="1" u="sng" dirty="0" smtClean="0"/>
              <a:t>SINGLE DNA MOLECULE </a:t>
            </a:r>
            <a:r>
              <a:rPr lang="en-US" sz="2400" dirty="0" smtClean="0"/>
              <a:t>associated with proteins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DNA and proteins of chromosomes are together called </a:t>
            </a:r>
            <a:r>
              <a:rPr lang="en-US" sz="2400" b="1" dirty="0" smtClean="0"/>
              <a:t>chromatin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Chromatin condenses to form discrete </a:t>
            </a:r>
            <a:r>
              <a:rPr lang="en-US" sz="2400" b="1" dirty="0" smtClean="0"/>
              <a:t>chromosomes</a:t>
            </a:r>
            <a:r>
              <a:rPr lang="en-US" sz="2400" dirty="0" smtClean="0"/>
              <a:t> as a cell prepares to divide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b="1" dirty="0" smtClean="0"/>
              <a:t>nucleolus</a:t>
            </a:r>
            <a:r>
              <a:rPr lang="en-US" sz="2400" dirty="0" smtClean="0"/>
              <a:t> is located within the nucleus and is the site of ribosomal RNA (</a:t>
            </a:r>
            <a:r>
              <a:rPr lang="en-US" sz="2400" dirty="0" err="1" smtClean="0"/>
              <a:t>rRNA</a:t>
            </a:r>
            <a:r>
              <a:rPr lang="en-US" sz="2400" dirty="0" smtClean="0"/>
              <a:t>) synthesis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The Nucleus: Information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70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98" y="1400172"/>
            <a:ext cx="6101202" cy="47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The Nucleus: Information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Ribosomes: Protein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r>
              <a:rPr lang="en-US" dirty="0" smtClean="0"/>
              <a:t> are complexes made of ribosomal RNA and protein</a:t>
            </a:r>
          </a:p>
          <a:p>
            <a:r>
              <a:rPr lang="en-US" dirty="0" smtClean="0"/>
              <a:t>Ribosomes carry out protein synthesis in two locations</a:t>
            </a:r>
          </a:p>
          <a:p>
            <a:pPr lvl="1"/>
            <a:r>
              <a:rPr lang="en-US" dirty="0" smtClean="0"/>
              <a:t>In the cytosol (free ribosomes)</a:t>
            </a:r>
          </a:p>
          <a:p>
            <a:pPr lvl="1"/>
            <a:r>
              <a:rPr lang="en-US" dirty="0" smtClean="0"/>
              <a:t>On the outside of the endoplasmic reticulum or the nuclear envelope (bound ribosomes)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3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Fundamental Units of Life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organisms are made of cells</a:t>
            </a:r>
          </a:p>
          <a:p>
            <a:r>
              <a:rPr lang="en-US" dirty="0" smtClean="0"/>
              <a:t>The cell is the simplest collection of matter </a:t>
            </a:r>
            <a:br>
              <a:rPr lang="en-US" dirty="0" smtClean="0"/>
            </a:br>
            <a:r>
              <a:rPr lang="en-US" dirty="0" smtClean="0"/>
              <a:t>that can be alive</a:t>
            </a:r>
          </a:p>
          <a:p>
            <a:r>
              <a:rPr lang="en-US" dirty="0" smtClean="0"/>
              <a:t>All cells are related by their descent from earlier cells</a:t>
            </a:r>
          </a:p>
          <a:p>
            <a:r>
              <a:rPr lang="en-US" dirty="0" smtClean="0"/>
              <a:t>Cells can differ substantially from one another but share common features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10aRibosom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8" y="1267968"/>
            <a:ext cx="6943344" cy="41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6.10a</a:t>
            </a:r>
            <a:endParaRPr lang="en-US" dirty="0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137279" y="4813298"/>
            <a:ext cx="2402144" cy="5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TEM showing ER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and ribosomes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382300" y="1659799"/>
            <a:ext cx="3702787" cy="31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Free ribosomes in cytosol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381800" y="2084470"/>
            <a:ext cx="2032058" cy="6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Endoplasmic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reticulum (ER)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381333" y="2871814"/>
            <a:ext cx="3473599" cy="34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Ribosomes bound to ER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873751" y="3294655"/>
            <a:ext cx="1169324" cy="60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Large 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subunit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73284" y="4140789"/>
            <a:ext cx="1110996" cy="6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Small 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subunit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944364" y="4798798"/>
            <a:ext cx="1805234" cy="5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Diagram of a</a:t>
            </a:r>
          </a:p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ribosome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177714" y="1256207"/>
            <a:ext cx="1130559" cy="31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0.25 </a:t>
            </a:r>
            <a:r>
              <a:rPr lang="en-US" sz="2300" dirty="0" err="1" smtClean="0">
                <a:solidFill>
                  <a:srgbClr val="000000"/>
                </a:solidFill>
                <a:latin typeface="Arial" charset="0"/>
              </a:rPr>
              <a:t>μm</a:t>
            </a:r>
            <a:r>
              <a:rPr lang="en-US" sz="23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3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60844" y="1576087"/>
            <a:ext cx="1120923" cy="142647"/>
            <a:chOff x="8276167" y="4567767"/>
            <a:chExt cx="509058" cy="100541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4" name="Straight Connector 43"/>
          <p:cNvCxnSpPr/>
          <p:nvPr/>
        </p:nvCxnSpPr>
        <p:spPr bwMode="auto">
          <a:xfrm flipV="1">
            <a:off x="3894667" y="1854200"/>
            <a:ext cx="452966" cy="499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3920067" y="1857619"/>
            <a:ext cx="420781" cy="1193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ight Bracket 45"/>
          <p:cNvSpPr/>
          <p:nvPr/>
        </p:nvSpPr>
        <p:spPr bwMode="auto">
          <a:xfrm>
            <a:off x="4078384" y="2509553"/>
            <a:ext cx="112616" cy="157447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7" name="Straight Connector 46"/>
          <p:cNvCxnSpPr>
            <a:endCxn id="46" idx="2"/>
          </p:cNvCxnSpPr>
          <p:nvPr/>
        </p:nvCxnSpPr>
        <p:spPr bwMode="auto">
          <a:xfrm flipH="1" flipV="1">
            <a:off x="4191000" y="2588277"/>
            <a:ext cx="165100" cy="2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3704790" y="2684177"/>
            <a:ext cx="642843" cy="3595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3482808" y="3039533"/>
            <a:ext cx="873292" cy="440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6324600" y="4298950"/>
            <a:ext cx="523875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6321425" y="3454400"/>
            <a:ext cx="520700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873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UN03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00976"/>
            <a:ext cx="8546592" cy="2706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89700" cy="343551"/>
          </a:xfrm>
        </p:spPr>
        <p:txBody>
          <a:bodyPr/>
          <a:lstStyle/>
          <a:p>
            <a:r>
              <a:rPr lang="en-US" sz="2000" b="1" dirty="0"/>
              <a:t>Summary of key concepts: nucleus and ribosomes </a:t>
            </a:r>
          </a:p>
        </p:txBody>
      </p:sp>
    </p:spTree>
    <p:extLst>
      <p:ext uri="{BB962C8B-B14F-4D97-AF65-F5344CB8AC3E}">
        <p14:creationId xmlns:p14="http://schemas.microsoft.com/office/powerpoint/2010/main" val="362179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AF05AE2-7827-4586-B24F-4134A1542529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11DEFE6-E078-4049-8524-3BEB9177CDB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1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 smtClean="0"/>
              <a:t>Concept 6.2</a:t>
            </a:r>
            <a:r>
              <a:rPr lang="en-US" sz="2700" strike="sngStrike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6.3</a:t>
            </a:r>
            <a:r>
              <a:rPr lang="en-US" sz="2700" strike="sngStrike" dirty="0"/>
              <a:t>: The eukaryotic cell</a:t>
            </a:r>
            <a:r>
              <a:rPr lang="en-US" altLang="ja-JP" sz="2700" strike="sngStrike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Concept </a:t>
            </a:r>
            <a:r>
              <a:rPr lang="en-US" sz="3000" b="1" dirty="0" smtClean="0"/>
              <a:t>6.4</a:t>
            </a:r>
            <a:r>
              <a:rPr lang="en-US" sz="3000" b="1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6.5</a:t>
            </a:r>
            <a:r>
              <a:rPr lang="en-US" sz="2700" dirty="0"/>
              <a:t>: Mitochondria and chloroplasts change energy from one form to </a:t>
            </a:r>
            <a:r>
              <a:rPr lang="en-US" sz="2700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53622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6.4: The endomembrane system regulates protein traffic and performs metabolic functions 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8196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endomembrane system</a:t>
            </a:r>
            <a:r>
              <a:rPr lang="en-US" dirty="0" smtClean="0"/>
              <a:t> consists of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Nuclear envelope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Endoplasmic reticulum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Golgi apparatus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Lysosomes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Vacuoles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Plasma membrane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These components are either continuous or connected via transfer by </a:t>
            </a:r>
            <a:r>
              <a:rPr lang="en-US" b="1" dirty="0" smtClean="0"/>
              <a:t>vesicles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799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98675"/>
            <a:ext cx="8775700" cy="974235"/>
          </a:xfrm>
        </p:spPr>
        <p:txBody>
          <a:bodyPr/>
          <a:lstStyle/>
          <a:p>
            <a:r>
              <a:rPr lang="en-US" dirty="0" smtClean="0"/>
              <a:t>The Endoplasmic Reticulum: Biosynthetic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endoplasmic reticulum (ER)</a:t>
            </a:r>
            <a:r>
              <a:rPr lang="en-US" dirty="0" smtClean="0"/>
              <a:t> accounts for more than half of the total membrane in many eukaryotic cells</a:t>
            </a:r>
          </a:p>
          <a:p>
            <a:r>
              <a:rPr lang="en-US" dirty="0" smtClean="0"/>
              <a:t>The ER membrane is continuous with the nuclear envelope</a:t>
            </a:r>
          </a:p>
          <a:p>
            <a:r>
              <a:rPr lang="en-US" dirty="0" smtClean="0"/>
              <a:t>There are two distinct regions of ER</a:t>
            </a:r>
          </a:p>
          <a:p>
            <a:pPr lvl="1"/>
            <a:r>
              <a:rPr lang="en-US" b="1" dirty="0" smtClean="0"/>
              <a:t>Smooth ER</a:t>
            </a:r>
            <a:r>
              <a:rPr lang="en-US" dirty="0" smtClean="0"/>
              <a:t>, which lacks ribosomes</a:t>
            </a:r>
          </a:p>
          <a:p>
            <a:pPr lvl="1"/>
            <a:r>
              <a:rPr lang="en-US" b="1" dirty="0" smtClean="0"/>
              <a:t>Rough ER</a:t>
            </a:r>
            <a:r>
              <a:rPr lang="en-US" dirty="0" smtClean="0"/>
              <a:t>, whose surface is studded with ribosomes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6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11_ER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>
          <a:xfrm>
            <a:off x="298704" y="788676"/>
            <a:ext cx="8546592" cy="5163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6.11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42794" y="2259843"/>
            <a:ext cx="1244706" cy="2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Smooth ER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49144" y="2818643"/>
            <a:ext cx="1124056" cy="2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Rough ER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295544" y="2831343"/>
            <a:ext cx="1022456" cy="5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Nuclear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envelope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42794" y="4615693"/>
            <a:ext cx="1047856" cy="26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ER lumen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25344" y="4933193"/>
            <a:ext cx="1047856" cy="26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Cisternae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907944" y="5231643"/>
            <a:ext cx="1232006" cy="2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Ribosomes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977794" y="5587243"/>
            <a:ext cx="1879706" cy="2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Transport vesicle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409844" y="5180843"/>
            <a:ext cx="1320906" cy="47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Transitional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ER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952894" y="2837693"/>
            <a:ext cx="1244706" cy="2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Smooth ER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946794" y="2837693"/>
            <a:ext cx="1143106" cy="2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Rough ER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975494" y="5618993"/>
            <a:ext cx="889106" cy="2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0.20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μm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191031" y="5507887"/>
            <a:ext cx="375119" cy="80114"/>
            <a:chOff x="8276167" y="4567767"/>
            <a:chExt cx="509058" cy="100541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/>
          <p:cNvCxnSpPr/>
          <p:nvPr/>
        </p:nvCxnSpPr>
        <p:spPr bwMode="auto">
          <a:xfrm flipH="1" flipV="1">
            <a:off x="5530850" y="3079750"/>
            <a:ext cx="349250" cy="7048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3454400" y="4711700"/>
            <a:ext cx="1270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11" idx="3"/>
          </p:cNvCxnSpPr>
          <p:nvPr/>
        </p:nvCxnSpPr>
        <p:spPr bwMode="auto">
          <a:xfrm flipH="1">
            <a:off x="2828925" y="5308600"/>
            <a:ext cx="184150" cy="323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089150" y="4927600"/>
            <a:ext cx="254000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2082800" y="5000625"/>
            <a:ext cx="76200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492250" y="4870450"/>
            <a:ext cx="635000" cy="18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1492250" y="4616450"/>
            <a:ext cx="596900" cy="444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406525" y="4578350"/>
            <a:ext cx="495301" cy="16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981075" y="3089275"/>
            <a:ext cx="838200" cy="882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1428750" y="2517775"/>
            <a:ext cx="14605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502025" y="3346450"/>
            <a:ext cx="0" cy="568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5530850" y="3079750"/>
            <a:ext cx="349250" cy="704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7778750" y="3102768"/>
            <a:ext cx="165100" cy="565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7778750" y="3102768"/>
            <a:ext cx="165100" cy="565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19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Smooth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smooth ER</a:t>
            </a:r>
          </a:p>
          <a:p>
            <a:pPr lvl="1"/>
            <a:r>
              <a:rPr lang="en-US" b="1" u="sng" dirty="0" smtClean="0"/>
              <a:t>SYNTHESIZES LIPIDS</a:t>
            </a:r>
          </a:p>
          <a:p>
            <a:pPr lvl="1"/>
            <a:r>
              <a:rPr lang="en-US" dirty="0" smtClean="0"/>
              <a:t>Metabolizes carbohydrates</a:t>
            </a:r>
          </a:p>
          <a:p>
            <a:pPr lvl="1"/>
            <a:r>
              <a:rPr lang="en-US" dirty="0" smtClean="0"/>
              <a:t>Detoxifies drugs and poisons</a:t>
            </a:r>
          </a:p>
          <a:p>
            <a:pPr lvl="1"/>
            <a:r>
              <a:rPr lang="en-US" dirty="0" smtClean="0"/>
              <a:t>Stores calcium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9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Rough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rough ER</a:t>
            </a:r>
          </a:p>
          <a:p>
            <a:pPr lvl="1"/>
            <a:r>
              <a:rPr lang="en-US" dirty="0" smtClean="0"/>
              <a:t>Has bound ribosomes, which secrete </a:t>
            </a:r>
            <a:r>
              <a:rPr lang="en-US" b="1" dirty="0" smtClean="0"/>
              <a:t>glycoproteins</a:t>
            </a:r>
            <a:r>
              <a:rPr lang="en-US" dirty="0" smtClean="0"/>
              <a:t> (proteins covalently bonded to carbohydrates)</a:t>
            </a:r>
          </a:p>
          <a:p>
            <a:pPr lvl="1"/>
            <a:r>
              <a:rPr lang="en-US" dirty="0" smtClean="0"/>
              <a:t>Distributes </a:t>
            </a:r>
            <a:r>
              <a:rPr lang="en-US" b="1" dirty="0" smtClean="0"/>
              <a:t>transport vesicles</a:t>
            </a:r>
            <a:r>
              <a:rPr lang="en-US" dirty="0" smtClean="0"/>
              <a:t>, secretory proteins surrounded by membranes</a:t>
            </a:r>
          </a:p>
          <a:p>
            <a:pPr lvl="1"/>
            <a:r>
              <a:rPr lang="en-US" dirty="0" smtClean="0"/>
              <a:t>Is a membrane factory for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7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2cCellSizeRang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7136"/>
            <a:ext cx="8546592" cy="529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6.2c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7748" y="3036240"/>
            <a:ext cx="154452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Unaided eye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6193" y="2330285"/>
            <a:ext cx="213391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Light microscopy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528" y="1660066"/>
            <a:ext cx="249299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Electron microscopy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0619" y="2153456"/>
            <a:ext cx="1192454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Super-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resolution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microscopy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62" y="4988622"/>
            <a:ext cx="749681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Human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height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760" y="4285888"/>
            <a:ext cx="825867" cy="1175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Length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some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956" y="4997088"/>
            <a:ext cx="833200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Chicken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9621" y="4997088"/>
            <a:ext cx="555047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Frog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6085" y="4988620"/>
            <a:ext cx="749681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Human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8885" y="4497553"/>
            <a:ext cx="712805" cy="995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plant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animal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3617" y="4108087"/>
            <a:ext cx="833200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6281" y="4328221"/>
            <a:ext cx="825867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877" y="4988623"/>
            <a:ext cx="999586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Mito-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chondrion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4477" y="4319756"/>
            <a:ext cx="870401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Smallest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5541" y="4743089"/>
            <a:ext cx="784033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Viruses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605" y="5030954"/>
            <a:ext cx="712887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Ribo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somes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1335" y="4743087"/>
            <a:ext cx="851678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9133" y="5208754"/>
            <a:ext cx="675523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Lipids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4864" y="4565288"/>
            <a:ext cx="1000075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0331" y="5200288"/>
            <a:ext cx="703363" cy="27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Atoms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928" y="5708288"/>
            <a:ext cx="593883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 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061" y="5708288"/>
            <a:ext cx="494033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 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3461" y="5708288"/>
            <a:ext cx="643763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0.1 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6993" y="5708288"/>
            <a:ext cx="593883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 cm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81260" y="5708287"/>
            <a:ext cx="653670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 mm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4725" y="5699819"/>
            <a:ext cx="797176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100 µm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0591" y="5708285"/>
            <a:ext cx="697326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µm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1055" y="5699817"/>
            <a:ext cx="597477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 µm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7588" y="5699816"/>
            <a:ext cx="797176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100 µm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3455" y="5708280"/>
            <a:ext cx="703550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 nm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92387" y="5708283"/>
            <a:ext cx="60370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 nm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44318" y="5708283"/>
            <a:ext cx="7534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0.1 nm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994833" y="54102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1326180" y="5437603"/>
            <a:ext cx="0" cy="2773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2165423" y="5435006"/>
            <a:ext cx="0" cy="2773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187398" y="5431729"/>
            <a:ext cx="0" cy="2773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858686" y="5465096"/>
            <a:ext cx="0" cy="237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235979" y="4744065"/>
            <a:ext cx="0" cy="9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979089" y="4343400"/>
            <a:ext cx="0" cy="13722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5230187" y="4720167"/>
            <a:ext cx="0" cy="7782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6482292" y="497416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7243234" y="4983693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7940675" y="4977343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4079875" y="5529792"/>
            <a:ext cx="7408" cy="1703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Left Brace 63"/>
          <p:cNvSpPr/>
          <p:nvPr/>
        </p:nvSpPr>
        <p:spPr bwMode="auto">
          <a:xfrm rot="5400000">
            <a:off x="7855479" y="5410731"/>
            <a:ext cx="169332" cy="238125"/>
          </a:xfrm>
          <a:prstGeom prst="leftBrace">
            <a:avLst>
              <a:gd name="adj1" fmla="val 351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5" name="Left Brace 64"/>
          <p:cNvSpPr/>
          <p:nvPr/>
        </p:nvSpPr>
        <p:spPr bwMode="auto">
          <a:xfrm rot="5400000">
            <a:off x="7473421" y="5409673"/>
            <a:ext cx="169332" cy="238125"/>
          </a:xfrm>
          <a:prstGeom prst="leftBrace">
            <a:avLst>
              <a:gd name="adj1" fmla="val 351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5400000">
            <a:off x="7156450" y="5361517"/>
            <a:ext cx="169332" cy="345017"/>
          </a:xfrm>
          <a:prstGeom prst="leftBrace">
            <a:avLst>
              <a:gd name="adj1" fmla="val 1953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5400000">
            <a:off x="6399212" y="5414963"/>
            <a:ext cx="169332" cy="238125"/>
          </a:xfrm>
          <a:prstGeom prst="leftBrace">
            <a:avLst>
              <a:gd name="adj1" fmla="val 351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5400000">
            <a:off x="5148263" y="5169431"/>
            <a:ext cx="169332" cy="718608"/>
          </a:xfrm>
          <a:prstGeom prst="leftBrace">
            <a:avLst>
              <a:gd name="adj1" fmla="val 351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810000" y="5334000"/>
            <a:ext cx="276225" cy="2169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eft Brace 71"/>
          <p:cNvSpPr/>
          <p:nvPr/>
        </p:nvSpPr>
        <p:spPr bwMode="auto">
          <a:xfrm rot="5400000">
            <a:off x="4406371" y="5173664"/>
            <a:ext cx="169332" cy="718608"/>
          </a:xfrm>
          <a:prstGeom prst="leftBrace">
            <a:avLst>
              <a:gd name="adj1" fmla="val 3515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5" name="Straight Connector 84"/>
          <p:cNvCxnSpPr>
            <a:endCxn id="36" idx="0"/>
          </p:cNvCxnSpPr>
          <p:nvPr/>
        </p:nvCxnSpPr>
        <p:spPr bwMode="auto">
          <a:xfrm>
            <a:off x="8428567" y="5439833"/>
            <a:ext cx="4233" cy="270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endCxn id="32" idx="0"/>
          </p:cNvCxnSpPr>
          <p:nvPr/>
        </p:nvCxnSpPr>
        <p:spPr bwMode="auto">
          <a:xfrm>
            <a:off x="5503333" y="5431367"/>
            <a:ext cx="0" cy="270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57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Golgi Apparatus: Shipping and </a:t>
            </a:r>
            <a:br>
              <a:rPr lang="en-US" smtClean="0"/>
            </a:br>
            <a:r>
              <a:rPr lang="en-US" smtClean="0"/>
              <a:t>Receiving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Golgi apparatus</a:t>
            </a:r>
            <a:r>
              <a:rPr lang="en-US" dirty="0" smtClean="0"/>
              <a:t> consists of flattened membranous sacs called cisternae</a:t>
            </a:r>
          </a:p>
          <a:p>
            <a:r>
              <a:rPr lang="en-US" dirty="0" smtClean="0"/>
              <a:t>Functions of the Golgi apparatus</a:t>
            </a:r>
          </a:p>
          <a:p>
            <a:pPr lvl="1"/>
            <a:r>
              <a:rPr lang="en-US" dirty="0" smtClean="0"/>
              <a:t>Modifies products of the ER</a:t>
            </a:r>
          </a:p>
          <a:p>
            <a:pPr lvl="1"/>
            <a:r>
              <a:rPr lang="en-US" dirty="0" smtClean="0"/>
              <a:t>Manufactures certain macromolecules</a:t>
            </a:r>
          </a:p>
          <a:p>
            <a:pPr lvl="1"/>
            <a:r>
              <a:rPr lang="en-US" dirty="0" smtClean="0"/>
              <a:t>Sorts and packages materials into transport vesicles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29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12_GolgiApparatu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1060"/>
            <a:ext cx="8546592" cy="6053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6.12</a:t>
            </a:r>
            <a:endParaRPr lang="en-US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8057806" y="2089286"/>
            <a:ext cx="831908" cy="28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0.1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μm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85200" y="2359163"/>
            <a:ext cx="654240" cy="130174"/>
            <a:chOff x="8276167" y="4567767"/>
            <a:chExt cx="509058" cy="10054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234715" y="5698611"/>
            <a:ext cx="2549170" cy="3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TEM of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olgi apparatus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694332" y="2441117"/>
            <a:ext cx="1056256" cy="2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Cisternae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24303" y="865054"/>
            <a:ext cx="1115516" cy="4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Golgi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42119" y="1840530"/>
            <a:ext cx="2256593" cy="78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cis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face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(“receiving” side of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Golgi apparatus)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22230" y="5461615"/>
            <a:ext cx="2256593" cy="78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1800" i="1" dirty="0" smtClean="0">
                <a:solidFill>
                  <a:srgbClr val="000000"/>
                </a:solidFill>
                <a:latin typeface="Arial" charset="0"/>
              </a:rPr>
              <a:t>trans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face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(“shipping” side of 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Golgi apparatus)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768600" y="1270000"/>
            <a:ext cx="98425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028825" y="2644775"/>
            <a:ext cx="209550" cy="698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02075" y="2698750"/>
            <a:ext cx="123825" cy="396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673475" y="2698750"/>
            <a:ext cx="361950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3056467" y="4246033"/>
            <a:ext cx="237066" cy="1236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87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Lysosomes: Digestive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lysosome</a:t>
            </a:r>
            <a:r>
              <a:rPr lang="en-US" dirty="0" smtClean="0"/>
              <a:t> is a membranous sac of hydrolytic enzymes that can digest macromolecules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enzymes work best in the acidic environment inside the lysosome</a:t>
            </a:r>
          </a:p>
          <a:p>
            <a:r>
              <a:rPr lang="en-US" dirty="0" smtClean="0"/>
              <a:t>Hydrolytic enzymes and </a:t>
            </a:r>
            <a:r>
              <a:rPr lang="en-US" dirty="0" err="1" smtClean="0"/>
              <a:t>lysosomal</a:t>
            </a:r>
            <a:r>
              <a:rPr lang="en-US" dirty="0" smtClean="0"/>
              <a:t> membranes are made by rough ER and then transferred to the Golgi apparatus for further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08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Vacuoles: Diverse Maintenance Compartments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901435"/>
            <a:ext cx="8499249" cy="5073650"/>
          </a:xfrm>
        </p:spPr>
        <p:txBody>
          <a:bodyPr/>
          <a:lstStyle/>
          <a:p>
            <a:r>
              <a:rPr lang="en-US" b="1" dirty="0" smtClean="0"/>
              <a:t>Vacuoles</a:t>
            </a:r>
            <a:r>
              <a:rPr lang="en-US" dirty="0" smtClean="0"/>
              <a:t> are large, membrane-bound vesicles derived from the ER and Golgi apparatus</a:t>
            </a:r>
          </a:p>
          <a:p>
            <a:r>
              <a:rPr lang="en-US" dirty="0" smtClean="0"/>
              <a:t>Vacuoles perform a variety of functions in different kinds of cells</a:t>
            </a:r>
          </a:p>
          <a:p>
            <a:pPr lvl="1"/>
            <a:r>
              <a:rPr lang="en-US" b="1" dirty="0"/>
              <a:t>Food vacuoles</a:t>
            </a:r>
            <a:r>
              <a:rPr lang="en-US" dirty="0"/>
              <a:t> are formed by phagocytosis</a:t>
            </a:r>
          </a:p>
          <a:p>
            <a:pPr lvl="1"/>
            <a:r>
              <a:rPr lang="en-US" b="1" dirty="0"/>
              <a:t>Contractile vacuoles</a:t>
            </a:r>
            <a:r>
              <a:rPr lang="en-US" dirty="0"/>
              <a:t>, found in many freshwater </a:t>
            </a:r>
            <a:r>
              <a:rPr lang="en-US" dirty="0" err="1"/>
              <a:t>protists</a:t>
            </a:r>
            <a:r>
              <a:rPr lang="en-US" dirty="0"/>
              <a:t>, pump excess water out of cells</a:t>
            </a:r>
          </a:p>
          <a:p>
            <a:pPr lvl="1"/>
            <a:r>
              <a:rPr lang="en-US" b="1" dirty="0"/>
              <a:t>Central vacuoles</a:t>
            </a:r>
            <a:r>
              <a:rPr lang="en-US" dirty="0"/>
              <a:t>, found in many mature plant cells, hold organic compounds and </a:t>
            </a:r>
            <a:r>
              <a:rPr lang="en-US" dirty="0" smtClean="0"/>
              <a:t>water (</a:t>
            </a:r>
            <a:r>
              <a:rPr lang="en-US" sz="2800" b="1" dirty="0" smtClean="0"/>
              <a:t>↑SA:VOL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Endomembrane System: </a:t>
            </a:r>
            <a:r>
              <a:rPr lang="en-US" i="1" dirty="0" smtClean="0"/>
              <a:t>A Review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endomembrane system is a complex and dynamic player in the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b="1" u="sng" dirty="0" smtClean="0"/>
              <a:t>COMPARTMENTAL ORGANIZATION that helps the cell maximize its SA:VOL ratio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3488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32816"/>
            <a:ext cx="8546592" cy="59923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11138" y="114300"/>
            <a:ext cx="899636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Review: relationships among organelles of the endomembrane system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16550" y="2238375"/>
            <a:ext cx="925513" cy="62230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16550" y="2238375"/>
            <a:ext cx="925513" cy="6223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14850" y="1530350"/>
            <a:ext cx="1827213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14850" y="1530350"/>
            <a:ext cx="18272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47700" y="2489200"/>
            <a:ext cx="0" cy="60325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47700" y="2489200"/>
            <a:ext cx="0" cy="6032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3781425" y="3676650"/>
            <a:ext cx="320675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3781425" y="3676650"/>
            <a:ext cx="3206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971925" y="5081588"/>
            <a:ext cx="565150" cy="79692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971925" y="5081588"/>
            <a:ext cx="565150" cy="7969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048" y="304396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Smooth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2953" y="346034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 err="1">
                <a:solidFill>
                  <a:srgbClr val="000000"/>
                </a:solidFill>
                <a:ea typeface="ＭＳ Ｐゴシック" charset="0"/>
              </a:rPr>
              <a:t>cis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Golgi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9951" y="5821863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i="1" dirty="0">
                <a:solidFill>
                  <a:srgbClr val="000000"/>
                </a:solidFill>
                <a:ea typeface="ＭＳ Ｐゴシック" charset="0"/>
              </a:rPr>
              <a:t>trans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Golgi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5159" y="265770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Rough ER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85159" y="132162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96304" y="5392854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FFFFFF"/>
                </a:solidFill>
                <a:ea typeface="ＭＳ Ｐゴシック" charset="0"/>
              </a:rPr>
              <a:t>Plasma</a:t>
            </a:r>
          </a:p>
          <a:p>
            <a:pPr eaLnBrk="0" hangingPunct="0"/>
            <a:r>
              <a:rPr lang="en-US" sz="1800" b="1" dirty="0">
                <a:solidFill>
                  <a:srgbClr val="FFFFFF"/>
                </a:solidFill>
                <a:ea typeface="ＭＳ Ｐゴシック" charset="0"/>
              </a:rPr>
              <a:t>membrane</a:t>
            </a:r>
            <a:endParaRPr lang="en-US" sz="18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2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UN04Summary_C4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9208"/>
            <a:ext cx="8546592" cy="509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51600" cy="343551"/>
          </a:xfrm>
        </p:spPr>
        <p:txBody>
          <a:bodyPr/>
          <a:lstStyle/>
          <a:p>
            <a:r>
              <a:rPr lang="en-US" sz="2000" b="1" dirty="0"/>
              <a:t>Summary of key concepts: endomembrane system </a:t>
            </a:r>
          </a:p>
        </p:txBody>
      </p:sp>
    </p:spTree>
    <p:extLst>
      <p:ext uri="{BB962C8B-B14F-4D97-AF65-F5344CB8AC3E}">
        <p14:creationId xmlns:p14="http://schemas.microsoft.com/office/powerpoint/2010/main" val="260751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B6191C8-2419-41B5-A5A1-8033623A13C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5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A2B3924-9875-4DC2-B21D-022675FDD38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7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49F746D-3F63-4BCF-A754-E1B4C8C88CA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6.1</a:t>
            </a:r>
            <a:r>
              <a:rPr lang="en-US" sz="2400" dirty="0"/>
              <a:t>: Biologists use microscopes and the tools of biochemistry to study cells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6.2</a:t>
            </a:r>
            <a:r>
              <a:rPr lang="en-US" sz="2400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6.3</a:t>
            </a:r>
            <a:r>
              <a:rPr lang="en-US" sz="2400" dirty="0"/>
              <a:t>: The eukaryotic cell</a:t>
            </a:r>
            <a:r>
              <a:rPr lang="en-US" altLang="ja-JP" sz="2400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6.4</a:t>
            </a:r>
            <a:r>
              <a:rPr lang="en-US" sz="2400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6.5</a:t>
            </a:r>
            <a:r>
              <a:rPr lang="en-US" sz="2400" dirty="0"/>
              <a:t>: Mitochondria and chloroplasts change energy from one form to 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6.6</a:t>
            </a:r>
            <a:r>
              <a:rPr lang="en-US" sz="2400" dirty="0"/>
              <a:t>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6</a:t>
            </a:r>
            <a:r>
              <a:rPr lang="en-US" sz="2400" dirty="0" smtClean="0"/>
              <a:t>.7</a:t>
            </a:r>
            <a:r>
              <a:rPr lang="en-US" sz="2400" dirty="0"/>
              <a:t>: Extracellular components and connections between cells help coordinate cellular activities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ja-JP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998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DAC0988-8B0F-4D4B-A741-A064B31EB1C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9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EFECAD3-7E47-4EEB-8327-DC28A52A7FD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6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AE3288D-4F05-4950-8C90-C9543613C3E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980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 smtClean="0"/>
              <a:t>Concept 6.2</a:t>
            </a:r>
            <a:r>
              <a:rPr lang="en-US" sz="2700" strike="sngStrike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6.3</a:t>
            </a:r>
            <a:r>
              <a:rPr lang="en-US" sz="2700" strike="sngStrike" dirty="0"/>
              <a:t>: The eukaryotic cell</a:t>
            </a:r>
            <a:r>
              <a:rPr lang="en-US" altLang="ja-JP" sz="2700" strike="sngStrike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6.4</a:t>
            </a:r>
            <a:r>
              <a:rPr lang="en-US" sz="2700" strike="sngStrike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Concept </a:t>
            </a:r>
            <a:r>
              <a:rPr lang="en-US" sz="3000" b="1" dirty="0" smtClean="0"/>
              <a:t>6.5</a:t>
            </a:r>
            <a:r>
              <a:rPr lang="en-US" sz="3000" b="1" dirty="0"/>
              <a:t>: Mitochondria and chloroplasts change energy from one form to </a:t>
            </a:r>
            <a:r>
              <a:rPr lang="en-US" sz="3000" b="1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7312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ard-get-in-your-cell-me-you-cant-make-me-96827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" y="358878"/>
            <a:ext cx="4888545" cy="44290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life-u-didnt-do-ur-taxes-ur-going-to-jail-217476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13100"/>
            <a:ext cx="5080000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666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6.5: Mitochondria and chloroplasts change energy from one form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r>
              <a:rPr lang="en-US" dirty="0" smtClean="0"/>
              <a:t> are the sites of cellular respiration, a metabolic process that uses oxygen to</a:t>
            </a:r>
            <a:br>
              <a:rPr lang="en-US" dirty="0" smtClean="0"/>
            </a:br>
            <a:r>
              <a:rPr lang="en-US" dirty="0" smtClean="0"/>
              <a:t>generate ATP</a:t>
            </a:r>
          </a:p>
          <a:p>
            <a:r>
              <a:rPr lang="en-US" b="1" dirty="0" smtClean="0"/>
              <a:t>Chloroplasts</a:t>
            </a:r>
            <a:r>
              <a:rPr lang="en-US" dirty="0" smtClean="0"/>
              <a:t>, found in plants and algae, are the sites of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8369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Evolutionary Origins of Mitochondria and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 and chloroplasts have similarities with bacteria</a:t>
            </a:r>
          </a:p>
          <a:p>
            <a:pPr lvl="1"/>
            <a:r>
              <a:rPr lang="en-US" dirty="0" smtClean="0"/>
              <a:t>Enveloped by a double membrane</a:t>
            </a:r>
          </a:p>
          <a:p>
            <a:pPr lvl="1"/>
            <a:r>
              <a:rPr lang="en-US" dirty="0" smtClean="0"/>
              <a:t>Contain free ribosomes and circular DNA molecules</a:t>
            </a:r>
          </a:p>
          <a:p>
            <a:pPr lvl="1"/>
            <a:r>
              <a:rPr lang="en-US" dirty="0" smtClean="0"/>
              <a:t>Grow and reproduce somewhat independently</a:t>
            </a:r>
            <a:br>
              <a:rPr lang="en-US" dirty="0" smtClean="0"/>
            </a:br>
            <a:r>
              <a:rPr lang="en-US" dirty="0" smtClean="0"/>
              <a:t>in cells</a:t>
            </a:r>
          </a:p>
        </p:txBody>
      </p:sp>
    </p:spTree>
    <p:extLst>
      <p:ext uri="{BB962C8B-B14F-4D97-AF65-F5344CB8AC3E}">
        <p14:creationId xmlns:p14="http://schemas.microsoft.com/office/powerpoint/2010/main" val="2731231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Mitochondria: Chemical Energy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63" y="996685"/>
            <a:ext cx="8499249" cy="5073650"/>
          </a:xfrm>
        </p:spPr>
        <p:txBody>
          <a:bodyPr/>
          <a:lstStyle/>
          <a:p>
            <a:r>
              <a:rPr lang="en-US" dirty="0" smtClean="0"/>
              <a:t>Mitochondria are in nearly all eukaryotic cells</a:t>
            </a:r>
          </a:p>
          <a:p>
            <a:r>
              <a:rPr lang="en-US" dirty="0" smtClean="0"/>
              <a:t>They have a smooth outer membrane and an inner membrane folded into </a:t>
            </a:r>
            <a:r>
              <a:rPr lang="en-US" b="1" dirty="0" smtClean="0"/>
              <a:t>cristae</a:t>
            </a:r>
          </a:p>
          <a:p>
            <a:pPr lvl="1"/>
            <a:r>
              <a:rPr lang="en-US" dirty="0"/>
              <a:t>Cristae present a </a:t>
            </a:r>
            <a:r>
              <a:rPr lang="en-US" b="1" u="sng" dirty="0"/>
              <a:t>LARGE SURFACE AREA </a:t>
            </a:r>
            <a:r>
              <a:rPr lang="en-US" dirty="0"/>
              <a:t>for enzymes that synthesize </a:t>
            </a:r>
            <a:r>
              <a:rPr lang="en-US" dirty="0" smtClean="0"/>
              <a:t>ATP</a:t>
            </a:r>
            <a:endParaRPr lang="en-US" b="1" dirty="0" smtClean="0"/>
          </a:p>
          <a:p>
            <a:r>
              <a:rPr lang="en-US" dirty="0" smtClean="0"/>
              <a:t>The inner membrane creates two compartments: </a:t>
            </a:r>
            <a:r>
              <a:rPr lang="en-US" dirty="0" err="1" smtClean="0"/>
              <a:t>intermembrane</a:t>
            </a:r>
            <a:r>
              <a:rPr lang="en-US" dirty="0" smtClean="0"/>
              <a:t> space and </a:t>
            </a:r>
            <a:r>
              <a:rPr lang="en-US" b="1" dirty="0" smtClean="0"/>
              <a:t>mitochondrial matrix</a:t>
            </a:r>
          </a:p>
          <a:p>
            <a:pPr lvl="1"/>
            <a:r>
              <a:rPr lang="en-US" dirty="0" smtClean="0"/>
              <a:t>Some metabolic steps of cellular respiration are catalyzed in the mitochondrial matrix</a:t>
            </a:r>
          </a:p>
        </p:txBody>
      </p:sp>
    </p:spTree>
    <p:extLst>
      <p:ext uri="{BB962C8B-B14F-4D97-AF65-F5344CB8AC3E}">
        <p14:creationId xmlns:p14="http://schemas.microsoft.com/office/powerpoint/2010/main" val="1572583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6.17a</a:t>
            </a:r>
            <a:endParaRPr lang="en-US" dirty="0"/>
          </a:p>
        </p:txBody>
      </p:sp>
      <p:pic>
        <p:nvPicPr>
          <p:cNvPr id="3" name="Picture 2" descr="06_17a_Mitochondrion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"/>
          <a:stretch/>
        </p:blipFill>
        <p:spPr>
          <a:xfrm>
            <a:off x="298704" y="713232"/>
            <a:ext cx="8546592" cy="523623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55556" y="691914"/>
            <a:ext cx="2130243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Mitochondrion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50373" y="1134146"/>
            <a:ext cx="2294908" cy="66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Intermembrane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space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737050" y="1785718"/>
            <a:ext cx="1537153" cy="64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Outer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membrane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651025" y="2964736"/>
            <a:ext cx="733066" cy="30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DNA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68854" y="3443223"/>
            <a:ext cx="1606018" cy="6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Inner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membrane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8352" y="3524742"/>
            <a:ext cx="2038898" cy="16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Free</a:t>
            </a: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ribosomes</a:t>
            </a: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 the</a:t>
            </a: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mitochondrial</a:t>
            </a: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384540" y="4372142"/>
            <a:ext cx="1066849" cy="2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Cristae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69750" y="4914946"/>
            <a:ext cx="934681" cy="2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801472" y="5596424"/>
            <a:ext cx="5173500" cy="2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Diagram and TEM of mitochondrion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708503" y="5218509"/>
            <a:ext cx="1018935" cy="3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0.1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μm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07709" y="5041827"/>
            <a:ext cx="378614" cy="157986"/>
            <a:chOff x="8276167" y="4567767"/>
            <a:chExt cx="509058" cy="100541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Connector 19"/>
          <p:cNvCxnSpPr/>
          <p:nvPr/>
        </p:nvCxnSpPr>
        <p:spPr bwMode="auto">
          <a:xfrm>
            <a:off x="825500" y="1024467"/>
            <a:ext cx="512233" cy="16848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145367" y="1828800"/>
            <a:ext cx="160866" cy="643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275667" y="1943100"/>
            <a:ext cx="740833" cy="2836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6002867" y="1951567"/>
            <a:ext cx="867833" cy="2116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373967" y="3170767"/>
            <a:ext cx="1236133" cy="5418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5414433" y="3636433"/>
            <a:ext cx="618067" cy="232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3636433" y="3623733"/>
            <a:ext cx="889000" cy="237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3234267" y="4059767"/>
            <a:ext cx="1062566" cy="4868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179233" y="4224867"/>
            <a:ext cx="1117600" cy="32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477933" y="4157133"/>
            <a:ext cx="1028700" cy="414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5473700" y="4423833"/>
            <a:ext cx="1236133" cy="148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3407833" y="4445000"/>
            <a:ext cx="1003300" cy="639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5427133" y="4584700"/>
            <a:ext cx="1214967" cy="520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1936750" y="4038600"/>
            <a:ext cx="682625" cy="206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1924050" y="3711575"/>
            <a:ext cx="1016000" cy="333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45272" y="5588411"/>
            <a:ext cx="371160" cy="34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42487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Chloroplasts: Capture of 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Chloroplasts contain the green pigment chlorophyll, as well as enzymes and other molecules that function in photosynthesis</a:t>
            </a:r>
          </a:p>
          <a:p>
            <a:r>
              <a:rPr lang="en-US" smtClean="0"/>
              <a:t>Chloroplasts are found in leaves and other green organs of plants and in algae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3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strike="sngStrike" dirty="0"/>
              <a:t>Concept </a:t>
            </a:r>
            <a:r>
              <a:rPr lang="en-US" sz="2400" strike="sngStrike" dirty="0" smtClean="0"/>
              <a:t>6.1</a:t>
            </a:r>
            <a:r>
              <a:rPr lang="en-US" sz="2400" strike="sngStrike" dirty="0"/>
              <a:t>: Biologists use microscopes and the tools of biochemistry to study cells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6.2</a:t>
            </a:r>
            <a:r>
              <a:rPr lang="en-US" sz="2400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6.3</a:t>
            </a:r>
            <a:r>
              <a:rPr lang="en-US" sz="2400" dirty="0"/>
              <a:t>: The eukaryotic cell</a:t>
            </a:r>
            <a:r>
              <a:rPr lang="en-US" altLang="ja-JP" sz="2400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6.4</a:t>
            </a:r>
            <a:r>
              <a:rPr lang="en-US" sz="2400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6.5</a:t>
            </a:r>
            <a:r>
              <a:rPr lang="en-US" sz="2400" dirty="0"/>
              <a:t>: Mitochondria and chloroplasts change energy from one form to 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Concept </a:t>
            </a:r>
            <a:r>
              <a:rPr lang="en-US" sz="2400" dirty="0" smtClean="0"/>
              <a:t>6.6</a:t>
            </a:r>
            <a:r>
              <a:rPr lang="en-US" sz="2400" dirty="0"/>
              <a:t>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strike="sngStrike" dirty="0"/>
              <a:t>Concept 6</a:t>
            </a:r>
            <a:r>
              <a:rPr lang="en-US" sz="2400" strike="sngStrike" dirty="0" smtClean="0"/>
              <a:t>.7</a:t>
            </a:r>
            <a:r>
              <a:rPr lang="en-US" sz="2400" strike="sngStrike" dirty="0"/>
              <a:t>: Extracellular components and connections between cells help coordinate cellular activities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ja-JP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251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18a_Chloroplas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19392"/>
            <a:ext cx="8546592" cy="3669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6.18a</a:t>
            </a:r>
            <a:endParaRPr lang="en-US" dirty="0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534342" y="1526021"/>
            <a:ext cx="1439027" cy="2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Ribosomes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314995" y="1526443"/>
            <a:ext cx="935666" cy="2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Stroma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163452" y="1917670"/>
            <a:ext cx="1318335" cy="8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Inner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and outer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membranes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283288" y="2862521"/>
            <a:ext cx="1025764" cy="2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Granum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838663" y="4100477"/>
            <a:ext cx="614306" cy="2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DNA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027641" y="4469987"/>
            <a:ext cx="1191942" cy="2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Thylakoid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482643" y="4459553"/>
            <a:ext cx="2621727" cy="27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Intermembrane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space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57124" y="4850775"/>
            <a:ext cx="3921391" cy="3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Diagram and TEM of chloroplast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66773" y="4851196"/>
            <a:ext cx="292341" cy="27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(a)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8172394" y="4439538"/>
            <a:ext cx="609319" cy="3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μm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238236" y="4322477"/>
            <a:ext cx="505714" cy="122523"/>
            <a:chOff x="8276167" y="4567767"/>
            <a:chExt cx="509058" cy="100541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8276167" y="4618038"/>
              <a:ext cx="50905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27743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8784167" y="4567767"/>
              <a:ext cx="0" cy="1005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Left Brace 50"/>
          <p:cNvSpPr/>
          <p:nvPr/>
        </p:nvSpPr>
        <p:spPr bwMode="auto">
          <a:xfrm>
            <a:off x="5873750" y="2940050"/>
            <a:ext cx="101600" cy="171450"/>
          </a:xfrm>
          <a:prstGeom prst="leftBrace">
            <a:avLst>
              <a:gd name="adj1" fmla="val 2184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Left Bracket 51"/>
          <p:cNvSpPr/>
          <p:nvPr/>
        </p:nvSpPr>
        <p:spPr bwMode="auto">
          <a:xfrm>
            <a:off x="2139950" y="3879850"/>
            <a:ext cx="69850" cy="107950"/>
          </a:xfrm>
          <a:prstGeom prst="lef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Right Brace 52"/>
          <p:cNvSpPr/>
          <p:nvPr/>
        </p:nvSpPr>
        <p:spPr bwMode="auto">
          <a:xfrm>
            <a:off x="3721100" y="3136900"/>
            <a:ext cx="190500" cy="685800"/>
          </a:xfrm>
          <a:prstGeom prst="rightBrace">
            <a:avLst>
              <a:gd name="adj1" fmla="val 31666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V="1">
            <a:off x="1905000" y="3937000"/>
            <a:ext cx="22225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3263900" y="4260850"/>
            <a:ext cx="7620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3359150" y="3930650"/>
            <a:ext cx="444500" cy="298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53" idx="1"/>
          </p:cNvCxnSpPr>
          <p:nvPr/>
        </p:nvCxnSpPr>
        <p:spPr bwMode="auto">
          <a:xfrm flipV="1">
            <a:off x="3911600" y="3117850"/>
            <a:ext cx="425450" cy="361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>
            <a:endCxn id="39" idx="1"/>
          </p:cNvCxnSpPr>
          <p:nvPr/>
        </p:nvCxnSpPr>
        <p:spPr bwMode="auto">
          <a:xfrm flipV="1">
            <a:off x="3632200" y="2362200"/>
            <a:ext cx="54610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endCxn id="39" idx="1"/>
          </p:cNvCxnSpPr>
          <p:nvPr/>
        </p:nvCxnSpPr>
        <p:spPr bwMode="auto">
          <a:xfrm flipV="1">
            <a:off x="3860800" y="2355850"/>
            <a:ext cx="323850" cy="317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3295650" y="1733550"/>
            <a:ext cx="958850" cy="825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>
            <a:endCxn id="37" idx="2"/>
          </p:cNvCxnSpPr>
          <p:nvPr/>
        </p:nvCxnSpPr>
        <p:spPr bwMode="auto">
          <a:xfrm flipV="1">
            <a:off x="2717800" y="1797050"/>
            <a:ext cx="457200" cy="654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endCxn id="37" idx="2"/>
          </p:cNvCxnSpPr>
          <p:nvPr/>
        </p:nvCxnSpPr>
        <p:spPr bwMode="auto">
          <a:xfrm flipV="1">
            <a:off x="2413000" y="1797050"/>
            <a:ext cx="768350" cy="520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endCxn id="38" idx="3"/>
          </p:cNvCxnSpPr>
          <p:nvPr/>
        </p:nvCxnSpPr>
        <p:spPr bwMode="auto">
          <a:xfrm flipH="1" flipV="1">
            <a:off x="5219700" y="1733550"/>
            <a:ext cx="1238250" cy="876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>
            <a:endCxn id="39" idx="3"/>
          </p:cNvCxnSpPr>
          <p:nvPr/>
        </p:nvCxnSpPr>
        <p:spPr bwMode="auto">
          <a:xfrm flipH="1" flipV="1">
            <a:off x="5429250" y="2362200"/>
            <a:ext cx="546100" cy="31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endCxn id="51" idx="1"/>
          </p:cNvCxnSpPr>
          <p:nvPr/>
        </p:nvCxnSpPr>
        <p:spPr bwMode="auto">
          <a:xfrm>
            <a:off x="5283200" y="3022600"/>
            <a:ext cx="590550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135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0100" cy="584200"/>
          </a:xfrm>
        </p:spPr>
        <p:txBody>
          <a:bodyPr/>
          <a:lstStyle/>
          <a:p>
            <a:r>
              <a:rPr lang="en-US" sz="2000" b="1" dirty="0"/>
              <a:t>Summary of key concepts: </a:t>
            </a:r>
            <a:r>
              <a:rPr lang="en-US" sz="2000" b="1" dirty="0" smtClean="0"/>
              <a:t>mitochondria</a:t>
            </a:r>
            <a:r>
              <a:rPr lang="en-US" sz="2000" b="1" dirty="0"/>
              <a:t> </a:t>
            </a:r>
            <a:r>
              <a:rPr lang="en-US" sz="2000" b="1" dirty="0" smtClean="0"/>
              <a:t>and chloroplasts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98704" y="1571208"/>
            <a:ext cx="8743696" cy="3597692"/>
            <a:chOff x="298704" y="1571208"/>
            <a:chExt cx="8743696" cy="3597692"/>
          </a:xfrm>
        </p:grpSpPr>
        <p:pic>
          <p:nvPicPr>
            <p:cNvPr id="4" name="Picture 3" descr="06_UN05Summary_C5-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04" y="1571208"/>
              <a:ext cx="8546592" cy="356616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2527300" y="3797300"/>
              <a:ext cx="6515100" cy="1371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133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9F31E6A-7A27-4FBA-828E-43398E994C3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42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 smtClean="0"/>
              <a:t>Concept 6.2</a:t>
            </a:r>
            <a:r>
              <a:rPr lang="en-US" sz="2700" strike="sngStrike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6.3</a:t>
            </a:r>
            <a:r>
              <a:rPr lang="en-US" sz="2700" strike="sngStrike" dirty="0"/>
              <a:t>: The eukaryotic cell</a:t>
            </a:r>
            <a:r>
              <a:rPr lang="en-US" altLang="ja-JP" sz="2700" strike="sngStrike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6.4</a:t>
            </a:r>
            <a:r>
              <a:rPr lang="en-US" sz="2700" strike="sngStrike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6.5</a:t>
            </a:r>
            <a:r>
              <a:rPr lang="en-US" sz="2700" strike="sngStrike" dirty="0"/>
              <a:t>: Mitochondria and chloroplasts change energy from one form to </a:t>
            </a:r>
            <a:r>
              <a:rPr lang="en-US" sz="2700" strike="sngStrike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73126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6.6: The cytoskeleton is a network of fibers that organizes structures and activities 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cytoskeleton</a:t>
            </a:r>
            <a:r>
              <a:rPr lang="en-US" dirty="0" smtClean="0"/>
              <a:t> is a network of fibers extending throughout the cytoplasm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It organizes the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structures and activities, anchoring many organelles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It is composed of three types of molecular structures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Microtubules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Microfilaments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Intermediate filaments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37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the 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types of fibers make up the cytoskeleton</a:t>
            </a:r>
          </a:p>
          <a:p>
            <a:pPr lvl="1"/>
            <a:r>
              <a:rPr lang="en-US" i="1" dirty="0" smtClean="0"/>
              <a:t>Microtubules</a:t>
            </a:r>
            <a:r>
              <a:rPr lang="en-US" dirty="0" smtClean="0"/>
              <a:t> are the thickest of the three components of the cytoskeleton</a:t>
            </a:r>
          </a:p>
          <a:p>
            <a:pPr lvl="1"/>
            <a:r>
              <a:rPr lang="en-US" i="1" dirty="0" smtClean="0"/>
              <a:t>Microfilaments</a:t>
            </a:r>
            <a:r>
              <a:rPr lang="en-US" dirty="0" smtClean="0"/>
              <a:t>, also called actin filaments, are the thinnest components</a:t>
            </a:r>
          </a:p>
          <a:p>
            <a:pPr lvl="1"/>
            <a:r>
              <a:rPr lang="en-US" i="1" dirty="0" smtClean="0"/>
              <a:t>Intermediate filaments</a:t>
            </a:r>
            <a:r>
              <a:rPr lang="en-US" dirty="0" smtClean="0"/>
              <a:t> are fibers with diameters in a middle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2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Roles of the Cytoskeleton: Support and Motility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cytoskeleton helps to support the cell and maintain its shape</a:t>
            </a:r>
          </a:p>
          <a:p>
            <a:r>
              <a:rPr lang="en-US" dirty="0" smtClean="0"/>
              <a:t>It interacts with </a:t>
            </a:r>
            <a:r>
              <a:rPr lang="en-US" b="1" dirty="0" smtClean="0"/>
              <a:t>motor proteins</a:t>
            </a:r>
            <a:r>
              <a:rPr lang="en-US" dirty="0" smtClean="0"/>
              <a:t> to produce motility</a:t>
            </a:r>
          </a:p>
          <a:p>
            <a:r>
              <a:rPr lang="en-US" dirty="0" smtClean="0"/>
              <a:t>Inside the cell, vesicles can travel along </a:t>
            </a:r>
            <a:r>
              <a:rPr lang="en-CA" altLang="ja-JP" dirty="0" smtClean="0"/>
              <a:t>tracks </a:t>
            </a:r>
            <a:r>
              <a:rPr lang="en-US" altLang="ja-JP" dirty="0" smtClean="0"/>
              <a:t>provided by the cytoskeleton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57852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Walls = </a:t>
            </a:r>
            <a:r>
              <a:rPr lang="en-US" u="sng" dirty="0" err="1" smtClean="0"/>
              <a:t>EXTRA</a:t>
            </a:r>
            <a:r>
              <a:rPr lang="en-US" dirty="0" err="1" smtClean="0"/>
              <a:t>cellular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cell wall</a:t>
            </a:r>
            <a:r>
              <a:rPr lang="en-US" dirty="0" smtClean="0"/>
              <a:t> is an extracellular structure that distinguishes plant cells from animal cells</a:t>
            </a:r>
          </a:p>
          <a:p>
            <a:r>
              <a:rPr lang="en-US" dirty="0" smtClean="0"/>
              <a:t>Prokaryotes, fungi, and some unicellular eukaryotes also have cell walls</a:t>
            </a:r>
          </a:p>
          <a:p>
            <a:r>
              <a:rPr lang="en-US" dirty="0" smtClean="0"/>
              <a:t>The cell wall protects the plant cell, maintains its shape, and prevents excessive uptake of water</a:t>
            </a:r>
          </a:p>
          <a:p>
            <a:r>
              <a:rPr lang="en-US" dirty="0" smtClean="0"/>
              <a:t>Plant cell walls are made of </a:t>
            </a:r>
            <a:r>
              <a:rPr lang="en-US" b="1" u="sng" dirty="0" smtClean="0"/>
              <a:t>CELLULOSE FIBERS </a:t>
            </a:r>
            <a:r>
              <a:rPr lang="en-US" dirty="0" smtClean="0"/>
              <a:t>embedded in other polysaccharides and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11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 smtClean="0"/>
              <a:t>Concept 6.2</a:t>
            </a:r>
            <a:r>
              <a:rPr lang="en-US" sz="2700" strike="sngStrike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6.3</a:t>
            </a:r>
            <a:r>
              <a:rPr lang="en-US" sz="2700" strike="sngStrike" dirty="0"/>
              <a:t>: The eukaryotic cell</a:t>
            </a:r>
            <a:r>
              <a:rPr lang="en-US" altLang="ja-JP" sz="2700" strike="sngStrike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6.4</a:t>
            </a:r>
            <a:r>
              <a:rPr lang="en-US" sz="2700" strike="sngStrike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</a:t>
            </a:r>
            <a:r>
              <a:rPr lang="en-US" sz="2700" strike="sngStrike" dirty="0" smtClean="0"/>
              <a:t>6.5</a:t>
            </a:r>
            <a:r>
              <a:rPr lang="en-US" sz="2700" strike="sngStrike" dirty="0"/>
              <a:t>: Mitochondria and chloroplasts change energy from one form to </a:t>
            </a:r>
            <a:r>
              <a:rPr lang="en-US" sz="2700" strike="sngStrike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strike="sngStrike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strike="sngStrik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strike="sngStrik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strike="sngStrike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strike="sngStrike" dirty="0"/>
          </a:p>
        </p:txBody>
      </p:sp>
    </p:spTree>
    <p:extLst>
      <p:ext uri="{BB962C8B-B14F-4D97-AF65-F5344CB8AC3E}">
        <p14:creationId xmlns:p14="http://schemas.microsoft.com/office/powerpoint/2010/main" val="1561833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5231D1B-22C9-4388-91F3-DA39471F3448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Concept 6.2</a:t>
            </a:r>
            <a:r>
              <a:rPr lang="en-US" sz="2700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6.3</a:t>
            </a:r>
            <a:r>
              <a:rPr lang="en-US" sz="2700" dirty="0"/>
              <a:t>: The eukaryotic cell</a:t>
            </a:r>
            <a:r>
              <a:rPr lang="en-US" altLang="ja-JP" sz="2700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6.4</a:t>
            </a:r>
            <a:r>
              <a:rPr lang="en-US" sz="2700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6.5</a:t>
            </a:r>
            <a:r>
              <a:rPr lang="en-US" sz="2700" dirty="0"/>
              <a:t>: Mitochondria and chloroplasts change energy from one form to </a:t>
            </a:r>
            <a:r>
              <a:rPr lang="en-US" sz="2700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873126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1012753-BC73-4852-A964-7E5962E41B1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53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9D617C6-9AF8-4208-A941-6717327B13D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3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Cell: A Living Unit Greater Than the Sum of Its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rely on the </a:t>
            </a:r>
            <a:r>
              <a:rPr lang="en-US" b="1" u="sng" dirty="0" smtClean="0"/>
              <a:t>INTEGRATION</a:t>
            </a:r>
            <a:r>
              <a:rPr lang="en-US" dirty="0" smtClean="0"/>
              <a:t> of structures and organelles in order to function</a:t>
            </a:r>
          </a:p>
          <a:p>
            <a:r>
              <a:rPr lang="en-US" dirty="0" smtClean="0"/>
              <a:t>For example, a macrophage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ability to destroy bacteria involves the whole cell, coordinating components such as the cytoskeleton, lysosomes, and plasma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838201"/>
            <a:ext cx="8499249" cy="5508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/>
              <a:t>Concept 6.2</a:t>
            </a:r>
            <a:r>
              <a:rPr lang="en-US" sz="3000" b="1" dirty="0"/>
              <a:t>: Eukaryotic cells have internal membranes that compartmentalize their functions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6.3</a:t>
            </a:r>
            <a:r>
              <a:rPr lang="en-US" sz="2700" dirty="0"/>
              <a:t>: The eukaryotic cell</a:t>
            </a:r>
            <a:r>
              <a:rPr lang="en-US" altLang="ja-JP" sz="2700" dirty="0"/>
              <a:t>’s genetic instructions are housed in the nucleus and carried out by the ribosomes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6.4</a:t>
            </a:r>
            <a:r>
              <a:rPr lang="en-US" sz="2700" dirty="0"/>
              <a:t>: The endomembrane system regulates protein traffic and performs metabolic functions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</a:t>
            </a:r>
            <a:r>
              <a:rPr lang="en-US" sz="2700" dirty="0" smtClean="0"/>
              <a:t>6.5</a:t>
            </a:r>
            <a:r>
              <a:rPr lang="en-US" sz="2700" dirty="0"/>
              <a:t>: Mitochondria and chloroplasts change energy from one form to </a:t>
            </a:r>
            <a:r>
              <a:rPr lang="en-US" sz="2700" dirty="0" smtClean="0"/>
              <a:t>another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Concept 6.6: The cytoskeleton is a network of fibers that organizes structures and activities in the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2015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6.2: Eukaryotic cells have</a:t>
            </a:r>
            <a:br>
              <a:rPr lang="en-US" smtClean="0"/>
            </a:br>
            <a:r>
              <a:rPr lang="en-US" smtClean="0"/>
              <a:t>internal membranes that compartmentalize</a:t>
            </a:r>
            <a:br>
              <a:rPr lang="en-US" smtClean="0"/>
            </a:br>
            <a:r>
              <a:rPr lang="en-US" smtClean="0"/>
              <a:t>their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04975"/>
            <a:ext cx="8499249" cy="4641585"/>
          </a:xfrm>
        </p:spPr>
        <p:txBody>
          <a:bodyPr/>
          <a:lstStyle/>
          <a:p>
            <a:r>
              <a:rPr lang="en-US" dirty="0" smtClean="0"/>
              <a:t>The basic structural and functional unit of every organism is one of two types of cells: prokaryotic or eukaryotic</a:t>
            </a:r>
          </a:p>
          <a:p>
            <a:r>
              <a:rPr lang="en-US" dirty="0" smtClean="0"/>
              <a:t>Only organisms of the domains Bacteria and </a:t>
            </a:r>
            <a:r>
              <a:rPr lang="en-US" dirty="0" err="1" smtClean="0"/>
              <a:t>Archaea</a:t>
            </a:r>
            <a:r>
              <a:rPr lang="en-US" dirty="0" smtClean="0"/>
              <a:t> consist of prokaryotic cells</a:t>
            </a:r>
          </a:p>
          <a:p>
            <a:r>
              <a:rPr lang="en-US" dirty="0" err="1" smtClean="0"/>
              <a:t>Protists</a:t>
            </a:r>
            <a:r>
              <a:rPr lang="en-US" dirty="0" smtClean="0"/>
              <a:t>, fungi, animals, and plants all consist of eukaryotic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9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5969</TotalTime>
  <Words>3187</Words>
  <Application>Microsoft Macintosh PowerPoint</Application>
  <PresentationFormat>On-screen Show (4:3)</PresentationFormat>
  <Paragraphs>553</Paragraphs>
  <Slides>72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1_CC4eActiveLectureQuestions</vt:lpstr>
      <vt:lpstr>4_Blank</vt:lpstr>
      <vt:lpstr>24_Blank</vt:lpstr>
      <vt:lpstr>29_Blank</vt:lpstr>
      <vt:lpstr>30_Blank</vt:lpstr>
      <vt:lpstr>39_Blank</vt:lpstr>
      <vt:lpstr>44_Blank</vt:lpstr>
      <vt:lpstr>47_Blank</vt:lpstr>
      <vt:lpstr>49_Blank</vt:lpstr>
      <vt:lpstr>58_Blank</vt:lpstr>
      <vt:lpstr>61_Blank</vt:lpstr>
      <vt:lpstr>65_Blank</vt:lpstr>
      <vt:lpstr>PowerPoint Presentation</vt:lpstr>
      <vt:lpstr>PowerPoint Presentation</vt:lpstr>
      <vt:lpstr>The Fundamental Units of Life</vt:lpstr>
      <vt:lpstr>Figure 6.2c</vt:lpstr>
      <vt:lpstr>Overview</vt:lpstr>
      <vt:lpstr>Overview</vt:lpstr>
      <vt:lpstr>Overview</vt:lpstr>
      <vt:lpstr>Overview</vt:lpstr>
      <vt:lpstr>Concept 6.2: Eukaryotic cells have internal membranes that compartmentalize their functions</vt:lpstr>
      <vt:lpstr>Comparing Prokaryotic and Eukaryotic Cells</vt:lpstr>
      <vt:lpstr> </vt:lpstr>
      <vt:lpstr> </vt:lpstr>
      <vt:lpstr>Figure 6.5</vt:lpstr>
      <vt:lpstr> </vt:lpstr>
      <vt:lpstr> </vt:lpstr>
      <vt:lpstr>Figure 6.7</vt:lpstr>
      <vt:lpstr>A Panoramic View of the Eukaryotic Cell</vt:lpstr>
      <vt:lpstr>Figure 6.8a</vt:lpstr>
      <vt:lpstr>Figure 6.8b</vt:lpstr>
      <vt:lpstr>PowerPoint Presentation</vt:lpstr>
      <vt:lpstr>PowerPoint Presentation</vt:lpstr>
      <vt:lpstr>Overview</vt:lpstr>
      <vt:lpstr>Concept 6.3: The eukaryotic cell’s genetic instructions are housed in the nucleus and carried out by the ribosomes</vt:lpstr>
      <vt:lpstr>The Nucleus: Information Central</vt:lpstr>
      <vt:lpstr>Figure 6.9a</vt:lpstr>
      <vt:lpstr> </vt:lpstr>
      <vt:lpstr> </vt:lpstr>
      <vt:lpstr>PowerPoint Presentation</vt:lpstr>
      <vt:lpstr>Ribosomes: Protein Factories</vt:lpstr>
      <vt:lpstr>Figure 6.10a</vt:lpstr>
      <vt:lpstr>Summary of key concepts: nucleus and ribosomes </vt:lpstr>
      <vt:lpstr>PowerPoint Presentation</vt:lpstr>
      <vt:lpstr>PowerPoint Presentation</vt:lpstr>
      <vt:lpstr>Overview</vt:lpstr>
      <vt:lpstr>Concept 6.4: The endomembrane system regulates protein traffic and performs metabolic functions in the cell</vt:lpstr>
      <vt:lpstr>The Endoplasmic Reticulum: Biosynthetic Factory</vt:lpstr>
      <vt:lpstr>Figure 6.11</vt:lpstr>
      <vt:lpstr>Functions of Smooth ER</vt:lpstr>
      <vt:lpstr>Functions of Rough ER</vt:lpstr>
      <vt:lpstr>The Golgi Apparatus: Shipping and  Receiving Center</vt:lpstr>
      <vt:lpstr>Figure 6.12</vt:lpstr>
      <vt:lpstr>Lysosomes: Digestive Compartments</vt:lpstr>
      <vt:lpstr>Vacuoles: Diverse Maintenance Compartments</vt:lpstr>
      <vt:lpstr>The Endomembrane System: A Review</vt:lpstr>
      <vt:lpstr>Review: relationships among organelles of the endomembrane system</vt:lpstr>
      <vt:lpstr>Summary of key concepts: endomembrane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Concept 6.5: Mitochondria and chloroplasts change energy from one form to another</vt:lpstr>
      <vt:lpstr>The Evolutionary Origins of Mitochondria and Chloroplasts</vt:lpstr>
      <vt:lpstr>Mitochondria: Chemical Energy Conversion</vt:lpstr>
      <vt:lpstr>Figure 6.17a</vt:lpstr>
      <vt:lpstr>Chloroplasts: Capture of Light Energy</vt:lpstr>
      <vt:lpstr>Figure 6.18a</vt:lpstr>
      <vt:lpstr>Summary of key concepts: mitochondria and chloroplasts</vt:lpstr>
      <vt:lpstr>PowerPoint Presentation</vt:lpstr>
      <vt:lpstr>Overview</vt:lpstr>
      <vt:lpstr>Concept 6.6: The cytoskeleton is a network of fibers that organizes structures and activities in the cell</vt:lpstr>
      <vt:lpstr>Components of the Cytoskeleton</vt:lpstr>
      <vt:lpstr>Roles of the Cytoskeleton: Support and Motility</vt:lpstr>
      <vt:lpstr>Cell Walls = EXTRAcellular Structure</vt:lpstr>
      <vt:lpstr>Overview</vt:lpstr>
      <vt:lpstr>PowerPoint Presentation</vt:lpstr>
      <vt:lpstr>PowerPoint Presentation</vt:lpstr>
      <vt:lpstr>PowerPoint Presentation</vt:lpstr>
      <vt:lpstr>The Cell: A Living Unit Greater Than the Sum of Its Parts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447</cp:revision>
  <cp:lastPrinted>2005-03-24T12:52:04Z</cp:lastPrinted>
  <dcterms:created xsi:type="dcterms:W3CDTF">2010-10-31T21:38:30Z</dcterms:created>
  <dcterms:modified xsi:type="dcterms:W3CDTF">2017-09-29T13:49:47Z</dcterms:modified>
</cp:coreProperties>
</file>