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1" r:id="rId9"/>
    <p:sldId id="272" r:id="rId10"/>
    <p:sldId id="274" r:id="rId11"/>
    <p:sldId id="262" r:id="rId12"/>
    <p:sldId id="265" r:id="rId13"/>
    <p:sldId id="275" r:id="rId14"/>
    <p:sldId id="277" r:id="rId15"/>
    <p:sldId id="266" r:id="rId16"/>
    <p:sldId id="280" r:id="rId17"/>
    <p:sldId id="278" r:id="rId18"/>
    <p:sldId id="268" r:id="rId19"/>
    <p:sldId id="276" r:id="rId20"/>
    <p:sldId id="279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7" autoAdjust="0"/>
  </p:normalViewPr>
  <p:slideViewPr>
    <p:cSldViewPr>
      <p:cViewPr varScale="1">
        <p:scale>
          <a:sx n="72" d="100"/>
          <a:sy n="72" d="100"/>
        </p:scale>
        <p:origin x="-2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2D15-7E9D-473C-B8E4-1FAA932C92A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D08E-4C15-40E1-BADC-317796F0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don’t forget this!!!!!!!!!!!!!!!!!!!!!!!!!!!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“Doubled” chromosome problem</a:t>
            </a:r>
            <a:r>
              <a:rPr lang="en-US" baseline="0" dirty="0" smtClean="0"/>
              <a:t> solved…just divide the two daughter cells AGAIN (</a:t>
            </a:r>
            <a:r>
              <a:rPr lang="en-US" baseline="0" dirty="0" err="1" smtClean="0"/>
              <a:t>telophase</a:t>
            </a:r>
            <a:r>
              <a:rPr lang="en-US" baseline="0" dirty="0" smtClean="0"/>
              <a:t> II &amp; cytokinesis)…final result: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4 UNIQUE, HAPLOID (n=2) daughter cells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the uniqueness…none of the cells “look” like each other. Why? Crossing </a:t>
            </a:r>
            <a:r>
              <a:rPr lang="en-US" baseline="0" smtClean="0"/>
              <a:t>over leads </a:t>
            </a:r>
            <a:r>
              <a:rPr lang="en-US" baseline="0" dirty="0" smtClean="0"/>
              <a:t>to VARIATION of genes during/after prophase I. Now, all 4 daughter cells are different from each other AND definitely different from the parent cell (parent cell was 2n=4).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the uniqueness possible over 46 chromosomes undergoing meiosis!!!!! AKA IN YOUR GAMETES!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6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Homologous pair = mom + dad chromosome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2n = 2 unique SETS</a:t>
            </a:r>
            <a:r>
              <a:rPr lang="en-US" baseline="0" dirty="0" smtClean="0"/>
              <a:t> of chromosomes: chromosome set 1 (mom 1 and dad 1) + chromosome set 2 (mom 2 and dad 2) = 4 total chromosomes (count centromeres) in this diploid, unduplicated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2n = 2 unique SETS</a:t>
            </a:r>
            <a:r>
              <a:rPr lang="en-US" baseline="0" dirty="0" smtClean="0"/>
              <a:t> of chromosomes: chromosome set 1 (mom 1 and dad 1) + chromosome set 2 (mom 2 and dad 2) = 4 total chromosomes (count centromeres) in this diploid, duplicated cell.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HOWEVER…duplication means 2x DNA which means SISTER CHROMATIDS form. 8 total sister chromatids, but STILL 2n (2 SETS…NOT “4n” because that would mean 4 unique SETS which is not what we see here). Also, STILL 4 chromosomes (count centromeres) in this diploid cell.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</a:t>
            </a:r>
            <a:r>
              <a:rPr lang="en-US" dirty="0" smtClean="0"/>
              <a:t>2n = 2 unique SETS</a:t>
            </a:r>
            <a:r>
              <a:rPr lang="en-US" baseline="0" dirty="0" smtClean="0"/>
              <a:t> of chromosomes: chromosome set 1 (mom 1 and dad 1) + chromosome set 2 (mom 2 and dad 2) = still 4 total chromosomes (count centromeres) in this diploid cell. </a:t>
            </a:r>
          </a:p>
          <a:p>
            <a:endParaRPr lang="en-US" dirty="0" smtClean="0"/>
          </a:p>
          <a:p>
            <a:r>
              <a:rPr lang="en-US" dirty="0" smtClean="0"/>
              <a:t>Not 100% accurate representation but just trying</a:t>
            </a:r>
            <a:r>
              <a:rPr lang="en-US" baseline="0" dirty="0" smtClean="0"/>
              <a:t> to emphasize that a TETRAD forms which means synapsis, </a:t>
            </a:r>
            <a:r>
              <a:rPr lang="en-US" baseline="0" dirty="0" err="1" smtClean="0"/>
              <a:t>synaptonemal</a:t>
            </a:r>
            <a:r>
              <a:rPr lang="en-US" baseline="0" dirty="0" smtClean="0"/>
              <a:t> complex, and crossing over/recombination between NON-sister chromatids. Why NON-sister? NEED VARIATION…exchange genes between mom and dad chromatids (non-sisters), NOT dad and dad chromatids (sisters).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</a:t>
            </a:r>
            <a:r>
              <a:rPr lang="en-US" dirty="0" smtClean="0"/>
              <a:t>2n = 2 unique SETS</a:t>
            </a:r>
            <a:r>
              <a:rPr lang="en-US" baseline="0" dirty="0" smtClean="0"/>
              <a:t> of chromosomes: chromosome set 1 (mom 1 and dad 1) + chromosome set 2 (mom 2 and dad 2) = still 4 total chromosomes (count centromeres) in this diploid cell. </a:t>
            </a:r>
          </a:p>
          <a:p>
            <a:endParaRPr lang="en-US" dirty="0" smtClean="0"/>
          </a:p>
          <a:p>
            <a:r>
              <a:rPr lang="en-US" dirty="0" smtClean="0"/>
              <a:t>Post-crossover, notice the exchange</a:t>
            </a:r>
            <a:r>
              <a:rPr lang="en-US" baseline="0" dirty="0" smtClean="0"/>
              <a:t> of blue and red genes on non-sister chromatids of each homologous pair due to crossing over/recombination during prophase I.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Alignment of homologous pairs on the metaphase plate.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</a:t>
            </a:r>
            <a:r>
              <a:rPr lang="en-US" dirty="0" smtClean="0"/>
              <a:t>2n = 2 unique SETS</a:t>
            </a:r>
            <a:r>
              <a:rPr lang="en-US" baseline="0" dirty="0" smtClean="0"/>
              <a:t> of chromosomes: chromosome set 1 (mom 1 and dad 1) + chromosome set 2 (mom 2 and dad 2) = still 4 total chromosomes (count centromeres) in this diploid cell. </a:t>
            </a:r>
          </a:p>
          <a:p>
            <a:endParaRPr lang="en-US" dirty="0" smtClean="0"/>
          </a:p>
          <a:p>
            <a:r>
              <a:rPr lang="en-US" dirty="0" smtClean="0"/>
              <a:t>Separation</a:t>
            </a:r>
            <a:r>
              <a:rPr lang="en-US" baseline="0" dirty="0" smtClean="0"/>
              <a:t> of homologous pairs = GOAL OF MEIOSIS I =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NOW HAPLOID (N) CELLS. Why? First of all, count centromeres in each…each cell after meiosis I has</a:t>
            </a:r>
            <a:r>
              <a:rPr lang="en-US" baseline="0" dirty="0" smtClean="0"/>
              <a:t> 2 centromeres = 2 chromosomes. Go back and look at how many chromosomes we started with (4). HALF of 4 = 2 aka once we finish meiosis I, we go from 2n </a:t>
            </a:r>
            <a:r>
              <a:rPr lang="en-US" baseline="0" dirty="0" smtClean="0">
                <a:sym typeface="Wingdings" pitchFamily="2" charset="2"/>
              </a:rPr>
              <a:t> n aka diploid  haploid (MAJOR GOAL of meiosis)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In addition, how many unique sets of chromosomes in each cell? Only 2 in each…remember, “n” which just means “unique sets” (n =2 in each cell post-meiosis 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2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Separation</a:t>
            </a:r>
            <a:r>
              <a:rPr lang="en-US" baseline="0" dirty="0" smtClean="0"/>
              <a:t> of sister chromatids = GOAL OF MEIOSIS II = DONE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Interestingly, at this exact moment, the amount of chromosomes (count centromeres) in each daughter cell is “doubled” as compared to the previous slide…how can we quickly resolve this?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682F-4D94-4869-B88A-EBD0A068EF1F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 Them Chromosomes!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Meiosis </a:t>
            </a:r>
            <a:r>
              <a:rPr lang="en-US" dirty="0" smtClean="0"/>
              <a:t>and Sexual Life Cycles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 at Prophase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 at Prophase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93827" y="1435132"/>
            <a:ext cx="3556346" cy="4610926"/>
            <a:chOff x="2316480" y="1427162"/>
            <a:chExt cx="3556346" cy="4610926"/>
          </a:xfrm>
        </p:grpSpPr>
        <p:grpSp>
          <p:nvGrpSpPr>
            <p:cNvPr id="4" name="Group 3"/>
            <p:cNvGrpSpPr/>
            <p:nvPr/>
          </p:nvGrpSpPr>
          <p:grpSpPr>
            <a:xfrm>
              <a:off x="2316480" y="1427162"/>
              <a:ext cx="1464539" cy="4610926"/>
              <a:chOff x="2468880" y="1418018"/>
              <a:chExt cx="1464539" cy="4610926"/>
            </a:xfrm>
          </p:grpSpPr>
          <p:sp>
            <p:nvSpPr>
              <p:cNvPr id="5" name="Multiply 4"/>
              <p:cNvSpPr/>
              <p:nvPr/>
            </p:nvSpPr>
            <p:spPr>
              <a:xfrm rot="491044">
                <a:off x="2468880" y="1456944"/>
                <a:ext cx="762000" cy="4572000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Multiply 5"/>
              <p:cNvSpPr/>
              <p:nvPr/>
            </p:nvSpPr>
            <p:spPr>
              <a:xfrm rot="20859518">
                <a:off x="3171419" y="1418018"/>
                <a:ext cx="762000" cy="45720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11625" y="2046607"/>
              <a:ext cx="1261201" cy="3721919"/>
              <a:chOff x="2145575" y="1434525"/>
              <a:chExt cx="1711629" cy="4577778"/>
            </a:xfrm>
          </p:grpSpPr>
          <p:sp>
            <p:nvSpPr>
              <p:cNvPr id="8" name="Multiply 7"/>
              <p:cNvSpPr/>
              <p:nvPr/>
            </p:nvSpPr>
            <p:spPr>
              <a:xfrm rot="20804075">
                <a:off x="2145575" y="1440302"/>
                <a:ext cx="762000" cy="457200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Multiply 8"/>
              <p:cNvSpPr/>
              <p:nvPr/>
            </p:nvSpPr>
            <p:spPr>
              <a:xfrm rot="886671">
                <a:off x="3095204" y="1434525"/>
                <a:ext cx="762000" cy="45720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58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Metaphase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Metaphase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848100" y="847613"/>
            <a:ext cx="1447800" cy="5934456"/>
            <a:chOff x="3848100" y="847613"/>
            <a:chExt cx="1447800" cy="5934456"/>
          </a:xfrm>
        </p:grpSpPr>
        <p:grpSp>
          <p:nvGrpSpPr>
            <p:cNvPr id="10" name="Group 9"/>
            <p:cNvGrpSpPr/>
            <p:nvPr/>
          </p:nvGrpSpPr>
          <p:grpSpPr>
            <a:xfrm>
              <a:off x="3848100" y="847613"/>
              <a:ext cx="1447800" cy="5934456"/>
              <a:chOff x="3848100" y="533400"/>
              <a:chExt cx="1447800" cy="662025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48100" y="533400"/>
                <a:ext cx="1447800" cy="4581144"/>
                <a:chOff x="2819400" y="1447800"/>
                <a:chExt cx="1447800" cy="4581144"/>
              </a:xfrm>
            </p:grpSpPr>
            <p:sp>
              <p:nvSpPr>
                <p:cNvPr id="5" name="Multiply 4"/>
                <p:cNvSpPr/>
                <p:nvPr/>
              </p:nvSpPr>
              <p:spPr>
                <a:xfrm>
                  <a:off x="2819400" y="1447800"/>
                  <a:ext cx="762000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Multiply 5"/>
                <p:cNvSpPr/>
                <p:nvPr/>
              </p:nvSpPr>
              <p:spPr>
                <a:xfrm>
                  <a:off x="3505200" y="1456944"/>
                  <a:ext cx="762000" cy="457200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000500" y="3429000"/>
                <a:ext cx="1066800" cy="3724656"/>
                <a:chOff x="2819400" y="1447800"/>
                <a:chExt cx="1447800" cy="4581144"/>
              </a:xfrm>
            </p:grpSpPr>
            <p:sp>
              <p:nvSpPr>
                <p:cNvPr id="8" name="Multiply 7"/>
                <p:cNvSpPr/>
                <p:nvPr/>
              </p:nvSpPr>
              <p:spPr>
                <a:xfrm>
                  <a:off x="2819400" y="1447800"/>
                  <a:ext cx="762000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Multiply 8"/>
                <p:cNvSpPr/>
                <p:nvPr/>
              </p:nvSpPr>
              <p:spPr>
                <a:xfrm>
                  <a:off x="3505200" y="1456944"/>
                  <a:ext cx="762000" cy="457200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 rot="715484">
              <a:off x="4300446" y="1752601"/>
              <a:ext cx="224589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0575822">
              <a:off x="4625304" y="1774101"/>
              <a:ext cx="224589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0931249">
              <a:off x="4334089" y="5727399"/>
              <a:ext cx="157299" cy="2973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645989">
              <a:off x="4580935" y="5727686"/>
              <a:ext cx="163798" cy="2968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47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Anaphase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Anaphase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79420" y="855810"/>
            <a:ext cx="3078480" cy="5993046"/>
            <a:chOff x="2979420" y="855810"/>
            <a:chExt cx="3078480" cy="5993046"/>
          </a:xfrm>
        </p:grpSpPr>
        <p:grpSp>
          <p:nvGrpSpPr>
            <p:cNvPr id="12" name="Group 11"/>
            <p:cNvGrpSpPr/>
            <p:nvPr/>
          </p:nvGrpSpPr>
          <p:grpSpPr>
            <a:xfrm>
              <a:off x="2979420" y="855810"/>
              <a:ext cx="3078480" cy="5993046"/>
              <a:chOff x="2979420" y="542544"/>
              <a:chExt cx="3078480" cy="668561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979420" y="542544"/>
                <a:ext cx="3078480" cy="4654662"/>
                <a:chOff x="1950720" y="1456944"/>
                <a:chExt cx="3078480" cy="4654662"/>
              </a:xfrm>
            </p:grpSpPr>
            <p:sp>
              <p:nvSpPr>
                <p:cNvPr id="21" name="Multiply 20"/>
                <p:cNvSpPr/>
                <p:nvPr/>
              </p:nvSpPr>
              <p:spPr>
                <a:xfrm>
                  <a:off x="1950720" y="1539606"/>
                  <a:ext cx="762000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Multiply 21"/>
                <p:cNvSpPr/>
                <p:nvPr/>
              </p:nvSpPr>
              <p:spPr>
                <a:xfrm>
                  <a:off x="4267200" y="1456944"/>
                  <a:ext cx="762000" cy="457200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079683" y="3429000"/>
                <a:ext cx="2877954" cy="3799161"/>
                <a:chOff x="1569720" y="1447800"/>
                <a:chExt cx="3905795" cy="4672781"/>
              </a:xfrm>
            </p:grpSpPr>
            <p:sp>
              <p:nvSpPr>
                <p:cNvPr id="19" name="Multiply 18"/>
                <p:cNvSpPr/>
                <p:nvPr/>
              </p:nvSpPr>
              <p:spPr>
                <a:xfrm>
                  <a:off x="1569720" y="1548581"/>
                  <a:ext cx="762001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Multiply 19"/>
                <p:cNvSpPr/>
                <p:nvPr/>
              </p:nvSpPr>
              <p:spPr>
                <a:xfrm>
                  <a:off x="4713515" y="1447800"/>
                  <a:ext cx="762000" cy="457200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 rot="715484">
              <a:off x="3433935" y="1839017"/>
              <a:ext cx="224589" cy="381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0575822">
              <a:off x="5401340" y="1827605"/>
              <a:ext cx="224589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0931249">
              <a:off x="3424256" y="5815343"/>
              <a:ext cx="157299" cy="2973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645989">
              <a:off x="5486213" y="5727686"/>
              <a:ext cx="163798" cy="2968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059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Meiosis I Completion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Meiosis I Completion</a:t>
            </a:r>
            <a:endParaRPr lang="en-US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16358" y="1492454"/>
            <a:ext cx="5650716" cy="4152749"/>
            <a:chOff x="1600200" y="1467515"/>
            <a:chExt cx="5650716" cy="4152749"/>
          </a:xfrm>
        </p:grpSpPr>
        <p:grpSp>
          <p:nvGrpSpPr>
            <p:cNvPr id="4" name="Group 3"/>
            <p:cNvGrpSpPr/>
            <p:nvPr/>
          </p:nvGrpSpPr>
          <p:grpSpPr>
            <a:xfrm>
              <a:off x="1600200" y="1467515"/>
              <a:ext cx="5650716" cy="4152749"/>
              <a:chOff x="1600200" y="1224939"/>
              <a:chExt cx="5650716" cy="463265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600200" y="1224939"/>
                <a:ext cx="5013042" cy="4632651"/>
                <a:chOff x="571500" y="2139339"/>
                <a:chExt cx="5013042" cy="4632651"/>
              </a:xfrm>
            </p:grpSpPr>
            <p:sp>
              <p:nvSpPr>
                <p:cNvPr id="13" name="Multiply 12"/>
                <p:cNvSpPr/>
                <p:nvPr/>
              </p:nvSpPr>
              <p:spPr>
                <a:xfrm>
                  <a:off x="571500" y="2139339"/>
                  <a:ext cx="762000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Multiply 13"/>
                <p:cNvSpPr/>
                <p:nvPr/>
              </p:nvSpPr>
              <p:spPr>
                <a:xfrm>
                  <a:off x="4822542" y="2199990"/>
                  <a:ext cx="762000" cy="457200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513637" y="1712980"/>
                <a:ext cx="4737279" cy="3822999"/>
                <a:chOff x="801515" y="-662820"/>
                <a:chExt cx="6429164" cy="4702100"/>
              </a:xfrm>
            </p:grpSpPr>
            <p:sp>
              <p:nvSpPr>
                <p:cNvPr id="11" name="Multiply 10"/>
                <p:cNvSpPr/>
                <p:nvPr/>
              </p:nvSpPr>
              <p:spPr>
                <a:xfrm>
                  <a:off x="801515" y="-662820"/>
                  <a:ext cx="762000" cy="4572000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Multiply 11"/>
                <p:cNvSpPr/>
                <p:nvPr/>
              </p:nvSpPr>
              <p:spPr>
                <a:xfrm>
                  <a:off x="6468679" y="-532721"/>
                  <a:ext cx="762000" cy="4572001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 rot="715484">
              <a:off x="2066276" y="2420152"/>
              <a:ext cx="196137" cy="3579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575822">
              <a:off x="5938394" y="2438033"/>
              <a:ext cx="224589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0931249">
              <a:off x="2848184" y="4151135"/>
              <a:ext cx="157299" cy="29739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645989">
              <a:off x="6759097" y="4254948"/>
              <a:ext cx="163798" cy="2968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633782" y="1623108"/>
            <a:ext cx="3716120" cy="3733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71340" y="1534630"/>
            <a:ext cx="3716120" cy="3733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cells at Anaphase II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cells at Anaphase II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438400"/>
            <a:ext cx="22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8500" y="2438400"/>
            <a:ext cx="22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4500" y="2450592"/>
            <a:ext cx="2286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2450592"/>
            <a:ext cx="2286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449580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8500" y="449580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27548" y="4495800"/>
            <a:ext cx="2286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6848" y="4495800"/>
            <a:ext cx="2286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3812" y="5077968"/>
            <a:ext cx="228600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500" y="5077968"/>
            <a:ext cx="228600" cy="256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4628" y="2438400"/>
            <a:ext cx="2286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43800" y="2438400"/>
            <a:ext cx="231648" cy="5334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4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1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Chromosome</a:t>
            </a:r>
          </a:p>
          <a:p>
            <a:r>
              <a:rPr lang="en-US" dirty="0" smtClean="0"/>
              <a:t>Chromatid</a:t>
            </a:r>
          </a:p>
          <a:p>
            <a:r>
              <a:rPr lang="en-US" dirty="0" smtClean="0"/>
              <a:t>Chromatin</a:t>
            </a:r>
          </a:p>
          <a:p>
            <a:r>
              <a:rPr lang="en-US" dirty="0" smtClean="0"/>
              <a:t>Haploid</a:t>
            </a:r>
          </a:p>
          <a:p>
            <a:r>
              <a:rPr lang="en-US" dirty="0" smtClean="0"/>
              <a:t>Diploid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2n</a:t>
            </a:r>
          </a:p>
          <a:p>
            <a:r>
              <a:rPr lang="en-US" dirty="0" smtClean="0"/>
              <a:t>Homologous chromosomes</a:t>
            </a:r>
          </a:p>
          <a:p>
            <a:r>
              <a:rPr lang="en-US" dirty="0" smtClean="0"/>
              <a:t>Homologous pairs</a:t>
            </a:r>
          </a:p>
          <a:p>
            <a:r>
              <a:rPr lang="en-US" dirty="0" smtClean="0"/>
              <a:t>Tetrad</a:t>
            </a:r>
          </a:p>
          <a:p>
            <a:r>
              <a:rPr lang="en-US" dirty="0" smtClean="0"/>
              <a:t>Sister chromatids</a:t>
            </a:r>
          </a:p>
          <a:p>
            <a:r>
              <a:rPr lang="en-US" dirty="0" smtClean="0"/>
              <a:t>Centromere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Meiosis</a:t>
            </a:r>
          </a:p>
          <a:p>
            <a:r>
              <a:rPr lang="en-US" dirty="0" smtClean="0"/>
              <a:t>Gamete</a:t>
            </a:r>
          </a:p>
          <a:p>
            <a:r>
              <a:rPr lang="en-US" dirty="0" smtClean="0"/>
              <a:t>Somatic</a:t>
            </a:r>
          </a:p>
          <a:p>
            <a:r>
              <a:rPr lang="en-US" dirty="0" smtClean="0"/>
              <a:t>Zygote</a:t>
            </a:r>
          </a:p>
          <a:p>
            <a:r>
              <a:rPr lang="en-US" dirty="0" smtClean="0"/>
              <a:t>Fertilization</a:t>
            </a:r>
          </a:p>
        </p:txBody>
      </p:sp>
      <p:pic>
        <p:nvPicPr>
          <p:cNvPr id="1026" name="Picture 2" descr="http://i1.kym-cdn.com/photos/images/newsfeed/000/993/875/0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n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4572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Meiosis II Completion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53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Meiosis II Completion</a:t>
            </a:r>
            <a:endParaRPr lang="en-US" i="1" dirty="0"/>
          </a:p>
        </p:txBody>
      </p:sp>
      <p:sp>
        <p:nvSpPr>
          <p:cNvPr id="8" name="Oval 7"/>
          <p:cNvSpPr/>
          <p:nvPr/>
        </p:nvSpPr>
        <p:spPr>
          <a:xfrm>
            <a:off x="186690" y="2667000"/>
            <a:ext cx="20955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2667000"/>
            <a:ext cx="20955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69536" y="2667000"/>
            <a:ext cx="20955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11340" y="2667000"/>
            <a:ext cx="20955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66444" y="323850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1352" y="2819400"/>
            <a:ext cx="22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1352" y="2819400"/>
            <a:ext cx="2286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40024" y="2810256"/>
            <a:ext cx="22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0450" y="3238500"/>
            <a:ext cx="22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00450" y="3820668"/>
            <a:ext cx="228600" cy="256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8686" y="2810256"/>
            <a:ext cx="2286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67400" y="3238500"/>
            <a:ext cx="2286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73496" y="3820668"/>
            <a:ext cx="228600" cy="2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67244" y="2831592"/>
            <a:ext cx="2286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03108" y="3238500"/>
            <a:ext cx="2286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70292" y="2819400"/>
            <a:ext cx="228600" cy="5334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studying meiosis, never lose sight of WHY we focus on chromosomes so much…</a:t>
            </a:r>
          </a:p>
          <a:p>
            <a:pPr lvl="1"/>
            <a:r>
              <a:rPr lang="en-US" dirty="0" smtClean="0"/>
              <a:t>Chromosomes carry genes (DNA)</a:t>
            </a:r>
          </a:p>
          <a:p>
            <a:pPr lvl="1"/>
            <a:r>
              <a:rPr lang="en-US" dirty="0" smtClean="0"/>
              <a:t>Genes are units of heredity</a:t>
            </a:r>
          </a:p>
          <a:p>
            <a:pPr lvl="1"/>
            <a:r>
              <a:rPr lang="en-US" dirty="0" smtClean="0"/>
              <a:t>Heredity passes on traits from one generation to the next</a:t>
            </a:r>
          </a:p>
          <a:p>
            <a:pPr lvl="1"/>
            <a:r>
              <a:rPr lang="en-US" dirty="0" smtClean="0"/>
              <a:t>Variations lead to differences amongst heritable traits</a:t>
            </a:r>
          </a:p>
          <a:p>
            <a:pPr lvl="1"/>
            <a:r>
              <a:rPr lang="en-US" dirty="0" smtClean="0"/>
              <a:t>WE ARE ALL </a:t>
            </a:r>
            <a:r>
              <a:rPr lang="en-US" b="1" u="sng" dirty="0" smtClean="0"/>
              <a:t>DIFFERENT</a:t>
            </a:r>
            <a:r>
              <a:rPr lang="en-US" dirty="0" smtClean="0"/>
              <a:t> DUE TO GENETICS!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Homologous pair (unduplicated)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Homologous pair (unduplicated)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78936" y="2426208"/>
            <a:ext cx="1655064" cy="3060192"/>
            <a:chOff x="3678936" y="2426208"/>
            <a:chExt cx="1655064" cy="3060192"/>
          </a:xfrm>
        </p:grpSpPr>
        <p:sp>
          <p:nvSpPr>
            <p:cNvPr id="3" name="Rectangle 2"/>
            <p:cNvSpPr/>
            <p:nvPr/>
          </p:nvSpPr>
          <p:spPr>
            <a:xfrm>
              <a:off x="3678936" y="2438400"/>
              <a:ext cx="3048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9200" y="2426208"/>
              <a:ext cx="304800" cy="304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1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(unduplicated)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(unduplicated)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16778" y="2420112"/>
            <a:ext cx="914400" cy="3060192"/>
            <a:chOff x="3678936" y="2426208"/>
            <a:chExt cx="1655064" cy="3060192"/>
          </a:xfrm>
        </p:grpSpPr>
        <p:sp>
          <p:nvSpPr>
            <p:cNvPr id="5" name="Rectangle 4"/>
            <p:cNvSpPr/>
            <p:nvPr/>
          </p:nvSpPr>
          <p:spPr>
            <a:xfrm>
              <a:off x="3678936" y="2438400"/>
              <a:ext cx="3048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29200" y="2426208"/>
              <a:ext cx="304800" cy="304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2600" y="2778252"/>
            <a:ext cx="751332" cy="2368296"/>
            <a:chOff x="3678936" y="2426208"/>
            <a:chExt cx="1655064" cy="3060192"/>
          </a:xfrm>
        </p:grpSpPr>
        <p:sp>
          <p:nvSpPr>
            <p:cNvPr id="8" name="Rectangle 7"/>
            <p:cNvSpPr/>
            <p:nvPr/>
          </p:nvSpPr>
          <p:spPr>
            <a:xfrm>
              <a:off x="3678936" y="2438400"/>
              <a:ext cx="304800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2426208"/>
              <a:ext cx="304800" cy="304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28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1456944"/>
            <a:ext cx="1447800" cy="4581144"/>
            <a:chOff x="2819400" y="1447800"/>
            <a:chExt cx="1447800" cy="4581144"/>
          </a:xfrm>
        </p:grpSpPr>
        <p:sp>
          <p:nvSpPr>
            <p:cNvPr id="11" name="Multiply 10"/>
            <p:cNvSpPr/>
            <p:nvPr/>
          </p:nvSpPr>
          <p:spPr>
            <a:xfrm>
              <a:off x="2819400" y="1447800"/>
              <a:ext cx="762000" cy="4572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3505200" y="1456944"/>
              <a:ext cx="762000" cy="45720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8127" y="2057400"/>
            <a:ext cx="1066800" cy="3724656"/>
            <a:chOff x="2819400" y="1447800"/>
            <a:chExt cx="1447800" cy="4581144"/>
          </a:xfrm>
        </p:grpSpPr>
        <p:sp>
          <p:nvSpPr>
            <p:cNvPr id="15" name="Multiply 14"/>
            <p:cNvSpPr/>
            <p:nvPr/>
          </p:nvSpPr>
          <p:spPr>
            <a:xfrm>
              <a:off x="2819400" y="1447800"/>
              <a:ext cx="762000" cy="4572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3505200" y="1456944"/>
              <a:ext cx="762000" cy="45720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613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903</Words>
  <Application>Microsoft Macintosh PowerPoint</Application>
  <PresentationFormat>On-screen Show (4:3)</PresentationFormat>
  <Paragraphs>87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Draw Them Chromosomes!</vt:lpstr>
      <vt:lpstr>Tricky Terminology</vt:lpstr>
      <vt:lpstr>The Big Picture</vt:lpstr>
      <vt:lpstr>Homologous pair (unduplicated)</vt:lpstr>
      <vt:lpstr>Homologous pair (unduplicated)</vt:lpstr>
      <vt:lpstr>2n = 4 (unduplicated)</vt:lpstr>
      <vt:lpstr>2n = 4 (unduplicated)</vt:lpstr>
      <vt:lpstr>2n = 4 (duplicated)</vt:lpstr>
      <vt:lpstr>2n = 4 (duplicated)</vt:lpstr>
      <vt:lpstr>2n = 4 (duplicated) at Prophase I</vt:lpstr>
      <vt:lpstr>2n = 4 (duplicated) at Prophase I</vt:lpstr>
      <vt:lpstr>2n = 4 at Metaphase I</vt:lpstr>
      <vt:lpstr>2n = 4 at Metaphase I</vt:lpstr>
      <vt:lpstr>2n = 4 at Anaphase I</vt:lpstr>
      <vt:lpstr>2n = 4 at Anaphase I</vt:lpstr>
      <vt:lpstr>After Meiosis I Completion</vt:lpstr>
      <vt:lpstr>After Meiosis I Completion</vt:lpstr>
      <vt:lpstr>Both cells at Anaphase II</vt:lpstr>
      <vt:lpstr>Both cells at Anaphase II</vt:lpstr>
      <vt:lpstr>After Meiosis II Completion</vt:lpstr>
      <vt:lpstr>After Meiosis II Completion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DiCosmo-Ponticello</dc:creator>
  <cp:lastModifiedBy>HaiderAli Bhatti</cp:lastModifiedBy>
  <cp:revision>22</cp:revision>
  <dcterms:created xsi:type="dcterms:W3CDTF">2016-11-16T14:10:38Z</dcterms:created>
  <dcterms:modified xsi:type="dcterms:W3CDTF">2017-11-30T17:15:04Z</dcterms:modified>
</cp:coreProperties>
</file>