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68" r:id="rId2"/>
    <p:sldMasterId id="2147483870" r:id="rId3"/>
    <p:sldMasterId id="2147483872" r:id="rId4"/>
    <p:sldMasterId id="2147483874" r:id="rId5"/>
    <p:sldMasterId id="2147483876" r:id="rId6"/>
    <p:sldMasterId id="2147483878" r:id="rId7"/>
    <p:sldMasterId id="2147483880" r:id="rId8"/>
    <p:sldMasterId id="2147483882" r:id="rId9"/>
    <p:sldMasterId id="2147483890" r:id="rId10"/>
    <p:sldMasterId id="2147483892" r:id="rId11"/>
    <p:sldMasterId id="2147483894" r:id="rId12"/>
    <p:sldMasterId id="2147483896" r:id="rId13"/>
    <p:sldMasterId id="2147483898" r:id="rId14"/>
    <p:sldMasterId id="2147483900" r:id="rId15"/>
  </p:sldMasterIdLst>
  <p:notesMasterIdLst>
    <p:notesMasterId r:id="rId54"/>
  </p:notesMasterIdLst>
  <p:handoutMasterIdLst>
    <p:handoutMasterId r:id="rId55"/>
  </p:handoutMasterIdLst>
  <p:sldIdLst>
    <p:sldId id="256" r:id="rId16"/>
    <p:sldId id="302" r:id="rId17"/>
    <p:sldId id="499" r:id="rId18"/>
    <p:sldId id="503" r:id="rId19"/>
    <p:sldId id="305" r:id="rId20"/>
    <p:sldId id="309" r:id="rId21"/>
    <p:sldId id="310" r:id="rId22"/>
    <p:sldId id="447" r:id="rId23"/>
    <p:sldId id="448" r:id="rId24"/>
    <p:sldId id="511" r:id="rId25"/>
    <p:sldId id="500" r:id="rId26"/>
    <p:sldId id="312" r:id="rId27"/>
    <p:sldId id="313" r:id="rId28"/>
    <p:sldId id="450" r:id="rId29"/>
    <p:sldId id="451" r:id="rId30"/>
    <p:sldId id="452" r:id="rId31"/>
    <p:sldId id="507" r:id="rId32"/>
    <p:sldId id="510" r:id="rId33"/>
    <p:sldId id="512" r:id="rId34"/>
    <p:sldId id="501" r:id="rId35"/>
    <p:sldId id="314" r:id="rId36"/>
    <p:sldId id="453" r:id="rId37"/>
    <p:sldId id="315" r:id="rId38"/>
    <p:sldId id="457" r:id="rId39"/>
    <p:sldId id="458" r:id="rId40"/>
    <p:sldId id="459" r:id="rId41"/>
    <p:sldId id="460" r:id="rId42"/>
    <p:sldId id="461" r:id="rId43"/>
    <p:sldId id="502" r:id="rId44"/>
    <p:sldId id="508" r:id="rId45"/>
    <p:sldId id="509" r:id="rId46"/>
    <p:sldId id="513" r:id="rId47"/>
    <p:sldId id="462" r:id="rId48"/>
    <p:sldId id="430" r:id="rId49"/>
    <p:sldId id="504" r:id="rId50"/>
    <p:sldId id="345" r:id="rId51"/>
    <p:sldId id="505" r:id="rId52"/>
    <p:sldId id="506" r:id="rId53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1">
          <p15:clr>
            <a:srgbClr val="A4A3A4"/>
          </p15:clr>
        </p15:guide>
        <p15:guide id="2" orient="horz" pos="2168">
          <p15:clr>
            <a:srgbClr val="A4A3A4"/>
          </p15:clr>
        </p15:guide>
        <p15:guide id="3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0" autoAdjust="0"/>
    <p:restoredTop sz="97816" autoAdjust="0"/>
  </p:normalViewPr>
  <p:slideViewPr>
    <p:cSldViewPr snapToGrid="0" showGuides="1">
      <p:cViewPr>
        <p:scale>
          <a:sx n="100" d="100"/>
          <a:sy n="100" d="100"/>
        </p:scale>
        <p:origin x="-80" y="-472"/>
      </p:cViewPr>
      <p:guideLst>
        <p:guide orient="horz" pos="1291"/>
        <p:guide orient="horz" pos="2168"/>
        <p:guide pos="2883"/>
      </p:guideLst>
    </p:cSldViewPr>
  </p:slideViewPr>
  <p:outlineViewPr>
    <p:cViewPr>
      <p:scale>
        <a:sx n="33" d="100"/>
        <a:sy n="33" d="100"/>
      </p:scale>
      <p:origin x="0" y="45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tags" Target="tags/tag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20.5 Gene cloning and some uses of cloned genes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62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7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3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20.6a </a:t>
            </a:r>
            <a:r>
              <a:rPr lang="en-US" dirty="0">
                <a:latin typeface="Times New Roman"/>
                <a:cs typeface="Times New Roman"/>
              </a:rPr>
              <a:t>Using a restriction enzyme DNA ligase to make a recombinant DNA </a:t>
            </a:r>
            <a:r>
              <a:rPr lang="en-US" dirty="0" smtClean="0">
                <a:latin typeface="Times New Roman"/>
                <a:cs typeface="Times New Roman"/>
              </a:rPr>
              <a:t>plasmid (part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03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20.6b Using </a:t>
            </a:r>
            <a:r>
              <a:rPr lang="en-US" dirty="0">
                <a:latin typeface="Times New Roman"/>
                <a:cs typeface="Times New Roman"/>
              </a:rPr>
              <a:t>a restriction enzyme DNA ligase to make a recombinant DNA </a:t>
            </a:r>
            <a:r>
              <a:rPr lang="en-US" dirty="0" smtClean="0">
                <a:latin typeface="Times New Roman"/>
                <a:cs typeface="Times New Roman"/>
              </a:rPr>
              <a:t>plasmid (part 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178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20.6c </a:t>
            </a:r>
            <a:r>
              <a:rPr lang="en-US" dirty="0">
                <a:latin typeface="Times New Roman"/>
                <a:cs typeface="Times New Roman"/>
              </a:rPr>
              <a:t>Using a restriction enzyme DNA ligase to make a recombinant DNA </a:t>
            </a:r>
            <a:r>
              <a:rPr lang="en-US" dirty="0" smtClean="0">
                <a:latin typeface="Times New Roman"/>
                <a:cs typeface="Times New Roman"/>
              </a:rPr>
              <a:t>plasmid (part 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86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principal problem with inserting an unmodified mammalian gene into a plasmid and then getting that gene expressed in bacteria is that _____.</a:t>
            </a:r>
          </a:p>
          <a:p>
            <a:r>
              <a:rPr lang="en-US" smtClean="0"/>
              <a:t>https://www.polleverywhere.com/multiple_choice_polls/yExZJKp0E9IcEwY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enzyme was used to produce the molecule in the figure above?</a:t>
            </a:r>
          </a:p>
          <a:p>
            <a:r>
              <a:rPr lang="en-US" smtClean="0"/>
              <a:t>https://www.polleverywhere.com/multiple_choice_polls/hQmHVe0R9n4K6Yp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9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sequences is most likely to be cut by a restriction enzyme?</a:t>
            </a:r>
          </a:p>
          <a:p>
            <a:r>
              <a:rPr lang="en-US" smtClean="0"/>
              <a:t>https://www.polleverywhere.com/multiple_choice_polls/05a6xYVOZ98MzYy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6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20.6 Using a restriction enzyme DNA ligase to make a recombinant DNA plasmid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928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09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20.7 Gel electrophoresis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6120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62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20.8a Research </a:t>
            </a:r>
            <a:r>
              <a:rPr lang="en-US" dirty="0">
                <a:latin typeface="Times New Roman"/>
                <a:cs typeface="Times New Roman"/>
              </a:rPr>
              <a:t>method: the polymerase chain reaction (PCR</a:t>
            </a:r>
            <a:r>
              <a:rPr lang="en-US" dirty="0" smtClean="0">
                <a:latin typeface="Times New Roman"/>
                <a:cs typeface="Times New Roman"/>
              </a:rPr>
              <a:t>) (part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4219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20.8b-1 </a:t>
            </a:r>
            <a:r>
              <a:rPr lang="en-US" dirty="0">
                <a:latin typeface="Times New Roman"/>
                <a:cs typeface="Times New Roman"/>
              </a:rPr>
              <a:t>Research method: the polymerase chain reaction (PCR</a:t>
            </a:r>
            <a:r>
              <a:rPr lang="en-US" dirty="0" smtClean="0">
                <a:latin typeface="Times New Roman"/>
                <a:cs typeface="Times New Roman"/>
              </a:rPr>
              <a:t>) (part 2, step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492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20.8b</a:t>
            </a:r>
            <a:r>
              <a:rPr lang="en-US" dirty="0" smtClean="0">
                <a:latin typeface="Times New Roman"/>
                <a:cs typeface="Times New Roman"/>
              </a:rPr>
              <a:t>-2 </a:t>
            </a:r>
            <a:r>
              <a:rPr lang="en-US" dirty="0">
                <a:latin typeface="Times New Roman"/>
                <a:cs typeface="Times New Roman"/>
              </a:rPr>
              <a:t>Research method: the polymerase chain reaction (PCR) (part 2, step </a:t>
            </a:r>
            <a:r>
              <a:rPr lang="en-US" dirty="0" smtClean="0">
                <a:latin typeface="Times New Roman"/>
                <a:cs typeface="Times New Roman"/>
              </a:rPr>
              <a:t>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6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20.8b</a:t>
            </a:r>
            <a:r>
              <a:rPr lang="en-US" dirty="0" smtClean="0">
                <a:latin typeface="Times New Roman"/>
                <a:cs typeface="Times New Roman"/>
              </a:rPr>
              <a:t>-3 </a:t>
            </a:r>
            <a:r>
              <a:rPr lang="en-US" dirty="0">
                <a:latin typeface="Times New Roman"/>
                <a:cs typeface="Times New Roman"/>
              </a:rPr>
              <a:t>Research method: the polymerase chain reaction (PCR) (part 2, step </a:t>
            </a:r>
            <a:r>
              <a:rPr lang="en-US" dirty="0" smtClean="0">
                <a:latin typeface="Times New Roman"/>
                <a:cs typeface="Times New Roman"/>
              </a:rPr>
              <a:t>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247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20.8c </a:t>
            </a:r>
            <a:r>
              <a:rPr lang="en-US" dirty="0">
                <a:latin typeface="Times New Roman"/>
                <a:cs typeface="Times New Roman"/>
              </a:rPr>
              <a:t>Research method: the polymerase chain reaction (PCR) (part 3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094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20.8 Research method: the polymerase chain reaction (PCR)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7145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is it so important to be able to amplify DNA fragments when studying genes?</a:t>
            </a:r>
          </a:p>
          <a:p>
            <a:r>
              <a:rPr lang="en-US" smtClean="0"/>
              <a:t>https://www.polleverywhere.com/multiple_choice_polls/t1w5D7KRl1Rvv2p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0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reason for using Taq polymerase for PCR is that _____.</a:t>
            </a:r>
          </a:p>
          <a:p>
            <a:r>
              <a:rPr lang="en-US" smtClean="0"/>
              <a:t>https://www.polleverywhere.com/multiple_choice_polls/oyXnzKr1bFXnQEu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63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in the correct order for one cycle of polymerase chain reaction (PCR)?</a:t>
            </a:r>
          </a:p>
          <a:p>
            <a:r>
              <a:rPr lang="en-US" smtClean="0"/>
              <a:t>https://www.polleverywhere.com/multiple_choice_polls/lvN1qXhaYw5ialM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8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20.9 Use of restriction enzyme and PCR in gene cloning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552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35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0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solidFill>
                  <a:prstClr val="black"/>
                </a:solidFill>
                <a:latin typeface="Times New Roman" charset="0"/>
              </a:rPr>
              <a:pPr/>
              <a:t>37</a:t>
            </a:fld>
            <a:endParaRPr lang="en-US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4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5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20.5a </a:t>
            </a:r>
            <a:r>
              <a:rPr lang="en-US" dirty="0">
                <a:latin typeface="Times New Roman"/>
                <a:cs typeface="Times New Roman"/>
              </a:rPr>
              <a:t>Gene cloning and some uses of cloned </a:t>
            </a:r>
            <a:r>
              <a:rPr lang="en-US" dirty="0" smtClean="0">
                <a:latin typeface="Times New Roman"/>
                <a:cs typeface="Times New Roman"/>
              </a:rPr>
              <a:t>genes (part 1: steps)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06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20.5b </a:t>
            </a:r>
            <a:r>
              <a:rPr lang="en-US" dirty="0">
                <a:latin typeface="Times New Roman"/>
                <a:cs typeface="Times New Roman"/>
              </a:rPr>
              <a:t>Gene cloning and some uses of cloned </a:t>
            </a:r>
            <a:r>
              <a:rPr lang="en-US" dirty="0" smtClean="0">
                <a:latin typeface="Times New Roman"/>
                <a:cs typeface="Times New Roman"/>
              </a:rPr>
              <a:t>genes (part 2: applications)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29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 identical copies of genes cloned in bacteria are produced as a result of _____.</a:t>
            </a:r>
          </a:p>
          <a:p>
            <a:r>
              <a:rPr lang="en-US" smtClean="0"/>
              <a:t>https://www.polleverywhere.com/multiple_choice_polls/2nbdrUEfefZfIOk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6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2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0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  <p:sldLayoutId id="2147483902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047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759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8194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093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95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587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810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47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2236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25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99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96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773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56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oLnIwoZKU" TargetMode="External"/><Relationship Id="rId4" Type="http://schemas.openxmlformats.org/officeDocument/2006/relationships/hyperlink" Target="https://www.youtube.com/watch?v=nfC689ElUVk" TargetMode="External"/><Relationship Id="rId5" Type="http://schemas.openxmlformats.org/officeDocument/2006/relationships/hyperlink" Target="https://www.youtube.com/watch?v=yYIZgS-L5S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DZUAleWX7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31547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20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89288"/>
            <a:ext cx="3549650" cy="1217612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DNA Tools and Biotechnology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6E94A4B-3E97-4181-A1CD-8648B0E4BC4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9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5_GeneCloningAnd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4112"/>
            <a:ext cx="772363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20.5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024763" y="128218"/>
            <a:ext cx="776770" cy="2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694166" y="1019767"/>
            <a:ext cx="588101" cy="165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5427133" y="968967"/>
            <a:ext cx="140034" cy="360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889832" y="1299167"/>
            <a:ext cx="139368" cy="978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853267" y="782701"/>
            <a:ext cx="241632" cy="165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725334" y="765767"/>
            <a:ext cx="4566" cy="174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3780367" y="3623734"/>
            <a:ext cx="334433" cy="59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982966" y="3635967"/>
            <a:ext cx="240967" cy="174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3880474" y="4822041"/>
            <a:ext cx="206074" cy="185953"/>
            <a:chOff x="3880474" y="4822041"/>
            <a:chExt cx="206074" cy="185953"/>
          </a:xfrm>
        </p:grpSpPr>
        <p:sp>
          <p:nvSpPr>
            <p:cNvPr id="21" name="Oval 20"/>
            <p:cNvSpPr/>
            <p:nvPr/>
          </p:nvSpPr>
          <p:spPr bwMode="auto">
            <a:xfrm>
              <a:off x="3901640" y="4832913"/>
              <a:ext cx="175081" cy="17508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880474" y="4822041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4680573" y="2902513"/>
            <a:ext cx="175081" cy="175081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67873" y="2900107"/>
            <a:ext cx="206074" cy="160595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1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1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73600" y="1812142"/>
            <a:ext cx="204582" cy="185953"/>
            <a:chOff x="3890432" y="4822041"/>
            <a:chExt cx="204582" cy="185953"/>
          </a:xfrm>
        </p:grpSpPr>
        <p:sp>
          <p:nvSpPr>
            <p:cNvPr id="29" name="Oval 28"/>
            <p:cNvSpPr/>
            <p:nvPr/>
          </p:nvSpPr>
          <p:spPr bwMode="auto">
            <a:xfrm>
              <a:off x="3901640" y="4832913"/>
              <a:ext cx="175081" cy="17508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890432" y="4822041"/>
              <a:ext cx="204582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3309" y="550609"/>
            <a:ext cx="206074" cy="185953"/>
            <a:chOff x="3880474" y="4822041"/>
            <a:chExt cx="206074" cy="185953"/>
          </a:xfrm>
        </p:grpSpPr>
        <p:sp>
          <p:nvSpPr>
            <p:cNvPr id="32" name="Oval 31"/>
            <p:cNvSpPr/>
            <p:nvPr/>
          </p:nvSpPr>
          <p:spPr bwMode="auto">
            <a:xfrm>
              <a:off x="3901640" y="4832913"/>
              <a:ext cx="175081" cy="17508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880474" y="4822041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169629" y="847884"/>
            <a:ext cx="963038" cy="37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Bacterial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39629" y="907149"/>
            <a:ext cx="776770" cy="2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345563" y="543084"/>
            <a:ext cx="1030770" cy="3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inserted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into plasmid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056762" y="128218"/>
            <a:ext cx="1530304" cy="37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Cell containing gene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of 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270296" y="1347417"/>
            <a:ext cx="1073104" cy="3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DNA (plasmid)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048298" y="1279683"/>
            <a:ext cx="590502" cy="3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292895" y="1076482"/>
            <a:ext cx="1225504" cy="5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DNA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(“foreign” DNA)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95896" y="1804617"/>
            <a:ext cx="1200104" cy="3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Plasmid put into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bacterial cell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007829" y="2422684"/>
            <a:ext cx="971503" cy="3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904362" y="2888364"/>
            <a:ext cx="3325237" cy="4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Host cell grown in culture to form a clone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cells containing the “cloned” gene of 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168699" y="3497949"/>
            <a:ext cx="590502" cy="3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43032" y="3718081"/>
            <a:ext cx="1530302" cy="4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Protein expressed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from gene of 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694565" y="4226082"/>
            <a:ext cx="1403302" cy="2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Copies of gene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933497" y="4928816"/>
            <a:ext cx="1818169" cy="4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for pest resistance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inserted into plants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293831" y="4251481"/>
            <a:ext cx="1352502" cy="23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Protein harvested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116965" y="4818749"/>
            <a:ext cx="1056169" cy="55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Basic research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and various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applications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275965" y="4911882"/>
            <a:ext cx="1775835" cy="36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Human growth hormone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treats stunted growth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747232" y="5894015"/>
            <a:ext cx="1987502" cy="4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used to alter bacteria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for cleaning up toxic waste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267498" y="5902482"/>
            <a:ext cx="2139902" cy="44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Protein dissolves blood clots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 heart attack therapy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007906" y="341963"/>
            <a:ext cx="1419227" cy="7384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5495948" y="508000"/>
            <a:ext cx="2114527" cy="274701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0475" y="403819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20.1: DNA cloning is a valuable tool for genetic engineering and biological </a:t>
            </a:r>
            <a:r>
              <a:rPr lang="en-US" dirty="0" smtClean="0"/>
              <a:t>inquiry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Using Restriction Enzymes to Make a Recombinant DNA Plasmid</a:t>
            </a:r>
          </a:p>
          <a:p>
            <a:r>
              <a:rPr lang="en-US" sz="2600" dirty="0" smtClean="0"/>
              <a:t>Bacterial </a:t>
            </a:r>
            <a:r>
              <a:rPr lang="en-US" sz="2600" b="1" dirty="0" smtClean="0"/>
              <a:t>restriction enzymes </a:t>
            </a:r>
            <a:r>
              <a:rPr lang="en-US" sz="2600" dirty="0" smtClean="0"/>
              <a:t>cut DNA molecules at specific DNA sequences called </a:t>
            </a:r>
            <a:r>
              <a:rPr lang="en-US" sz="2600" b="1" dirty="0" smtClean="0"/>
              <a:t>restriction sites</a:t>
            </a:r>
          </a:p>
          <a:p>
            <a:pPr lvl="1"/>
            <a:r>
              <a:rPr lang="en-US" dirty="0" smtClean="0"/>
              <a:t>A restriction enzyme usually makes many cuts, yielding </a:t>
            </a:r>
            <a:r>
              <a:rPr lang="en-US" b="1" dirty="0" smtClean="0"/>
              <a:t>restriction fragments</a:t>
            </a:r>
          </a:p>
        </p:txBody>
      </p:sp>
    </p:spTree>
    <p:extLst>
      <p:ext uri="{BB962C8B-B14F-4D97-AF65-F5344CB8AC3E}">
        <p14:creationId xmlns:p14="http://schemas.microsoft.com/office/powerpoint/2010/main" val="4932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1389" y="1263385"/>
            <a:ext cx="8499249" cy="50736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Using Restriction Enzymes to Make a Recombinant DNA </a:t>
            </a:r>
            <a:r>
              <a:rPr lang="en-US" u="sng" dirty="0" smtClean="0"/>
              <a:t>Plasmid</a:t>
            </a:r>
            <a:endParaRPr lang="en-US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most useful restriction enzymes cut DNA</a:t>
            </a:r>
            <a:br>
              <a:rPr lang="en-US" sz="2600" dirty="0"/>
            </a:br>
            <a:r>
              <a:rPr lang="en-US" sz="2600" dirty="0"/>
              <a:t>in a staggered way, producing fragments with </a:t>
            </a:r>
            <a:r>
              <a:rPr lang="ja-JP" altLang="en-US" sz="2600" dirty="0"/>
              <a:t>“</a:t>
            </a:r>
            <a:r>
              <a:rPr lang="en-US" altLang="ja-JP" sz="2600" b="1" dirty="0"/>
              <a:t>sticky ends</a:t>
            </a:r>
            <a:r>
              <a:rPr lang="ja-JP" altLang="en-US" sz="2600" dirty="0"/>
              <a:t>”</a:t>
            </a:r>
            <a:endParaRPr lang="en-US" altLang="ja-JP" sz="2600" dirty="0"/>
          </a:p>
          <a:p>
            <a:pPr lvl="1"/>
            <a:r>
              <a:rPr lang="en-US" dirty="0"/>
              <a:t>Sticky ends can bond with complementary sticky ends of other fragments</a:t>
            </a:r>
          </a:p>
          <a:p>
            <a:pPr lvl="1"/>
            <a:r>
              <a:rPr lang="en-US" b="1" dirty="0"/>
              <a:t>DNA ligase </a:t>
            </a:r>
            <a:r>
              <a:rPr lang="en-US" dirty="0"/>
              <a:t>is an enzyme that seals the bonds between restriction fragments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4938" y="308200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Concept 20.1: DNA cloning is a valuable tool for genetic engineering and biological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8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6aRecombinantDN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0190"/>
            <a:ext cx="7315200" cy="62179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20.6a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6" name="Straight Connector 5"/>
          <p:cNvCxnSpPr>
            <a:stCxn id="13" idx="1"/>
          </p:cNvCxnSpPr>
          <p:nvPr/>
        </p:nvCxnSpPr>
        <p:spPr bwMode="auto">
          <a:xfrm flipH="1">
            <a:off x="6223000" y="5822787"/>
            <a:ext cx="10876" cy="213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14236" y="610811"/>
            <a:ext cx="1394833" cy="70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Bacterial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489500" y="2160215"/>
            <a:ext cx="2224567" cy="3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Restriction site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399168" y="3794280"/>
            <a:ext cx="3680832" cy="104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Restriction enzyme cuts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sugar-phosphate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backbones at each arrow.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>
            <a:off x="5456767" y="2027765"/>
            <a:ext cx="287867" cy="1227671"/>
          </a:xfrm>
          <a:prstGeom prst="rightBrace">
            <a:avLst>
              <a:gd name="adj1" fmla="val 4362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827305">
            <a:off x="6107787" y="5325010"/>
            <a:ext cx="287867" cy="709908"/>
          </a:xfrm>
          <a:prstGeom prst="rightBrace">
            <a:avLst>
              <a:gd name="adj1" fmla="val 4362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749600" y="3009000"/>
            <a:ext cx="721733" cy="4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rot="21035877">
            <a:off x="4198607" y="5298622"/>
            <a:ext cx="356458" cy="2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flipH="1">
            <a:off x="3705375" y="2673958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flipH="1">
            <a:off x="7278308" y="3478290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flipH="1">
            <a:off x="3044975" y="51631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flipH="1">
            <a:off x="5136242" y="5721957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 flipH="1">
            <a:off x="5898243" y="492609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 flipH="1">
            <a:off x="7820174" y="596749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 flipH="1">
            <a:off x="7286778" y="2673958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 flipH="1">
            <a:off x="3713846" y="3478290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 flipH="1">
            <a:off x="4348845" y="500229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 flipH="1">
            <a:off x="3121178" y="5975957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 flipH="1">
            <a:off x="7964112" y="515469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 flipH="1">
            <a:off x="6541711" y="584049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458938" y="6048531"/>
            <a:ext cx="1763133" cy="3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Sticky end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 rot="263129">
            <a:off x="6591048" y="5574397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220" name="Group 9219"/>
          <p:cNvGrpSpPr/>
          <p:nvPr/>
        </p:nvGrpSpPr>
        <p:grpSpPr>
          <a:xfrm>
            <a:off x="986994" y="3818737"/>
            <a:ext cx="342274" cy="342079"/>
            <a:chOff x="343526" y="2548739"/>
            <a:chExt cx="342274" cy="342079"/>
          </a:xfrm>
        </p:grpSpPr>
        <p:sp>
          <p:nvSpPr>
            <p:cNvPr id="62" name="Oval 61"/>
            <p:cNvSpPr/>
            <p:nvPr/>
          </p:nvSpPr>
          <p:spPr bwMode="auto">
            <a:xfrm>
              <a:off x="343526" y="2551140"/>
              <a:ext cx="339678" cy="339678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345643" y="2548739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4" name="Text Box 31"/>
          <p:cNvSpPr txBox="1">
            <a:spLocks noChangeArrowheads="1"/>
          </p:cNvSpPr>
          <p:nvPr/>
        </p:nvSpPr>
        <p:spPr bwMode="auto">
          <a:xfrm rot="21162194">
            <a:off x="4334937" y="5528734"/>
            <a:ext cx="999067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1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1900" spc="21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 rot="381408">
            <a:off x="5952072" y="5266261"/>
            <a:ext cx="999067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10" dirty="0">
                <a:solidFill>
                  <a:srgbClr val="000000"/>
                </a:solidFill>
                <a:latin typeface="Arial" charset="0"/>
              </a:rPr>
              <a:t>AA</a:t>
            </a:r>
            <a:r>
              <a:rPr lang="en-US" sz="1900" spc="210" dirty="0" smtClean="0">
                <a:solidFill>
                  <a:srgbClr val="000000"/>
                </a:solidFill>
                <a:latin typeface="Arial" charset="0"/>
              </a:rPr>
              <a:t>TTC</a:t>
            </a:r>
            <a:endParaRPr lang="en-US" sz="1900" spc="21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011726" y="3214293"/>
            <a:ext cx="1180111" cy="2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80" dirty="0" smtClean="0">
                <a:solidFill>
                  <a:srgbClr val="000000"/>
                </a:solidFill>
                <a:latin typeface="Arial" charset="0"/>
              </a:rPr>
              <a:t>CTTAAG</a:t>
            </a:r>
            <a:endParaRPr lang="en-US" sz="1900" spc="28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987521" y="2937562"/>
            <a:ext cx="1144241" cy="27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300" dirty="0" smtClean="0">
                <a:solidFill>
                  <a:srgbClr val="000000"/>
                </a:solidFill>
                <a:latin typeface="Arial" charset="0"/>
              </a:rPr>
              <a:t>GAATTC</a:t>
            </a:r>
            <a:endParaRPr lang="en-US" sz="1900" spc="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6bRecombinantDN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99288"/>
            <a:ext cx="8546592" cy="59070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20.6b</a:t>
            </a:r>
            <a:endParaRPr lang="en-US" sz="1200" dirty="0"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3526" y="2551140"/>
            <a:ext cx="339678" cy="339678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45643" y="2540272"/>
            <a:ext cx="340157" cy="321462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1" idx="1"/>
          </p:cNvCxnSpPr>
          <p:nvPr/>
        </p:nvCxnSpPr>
        <p:spPr bwMode="auto">
          <a:xfrm flipH="1">
            <a:off x="5436659" y="1284654"/>
            <a:ext cx="10876" cy="213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ight Brace 10"/>
          <p:cNvSpPr/>
          <p:nvPr/>
        </p:nvSpPr>
        <p:spPr bwMode="auto">
          <a:xfrm rot="5827305">
            <a:off x="5321446" y="786877"/>
            <a:ext cx="287867" cy="709908"/>
          </a:xfrm>
          <a:prstGeom prst="rightBrace">
            <a:avLst>
              <a:gd name="adj1" fmla="val 4362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rot="21285285">
            <a:off x="3418616" y="750964"/>
            <a:ext cx="356458" cy="2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2274509" y="625023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4365776" y="118382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 flipH="1">
            <a:off x="5110843" y="387958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 flipH="1">
            <a:off x="7049708" y="1429358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flipH="1">
            <a:off x="3578379" y="464158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 flipH="1">
            <a:off x="2367646" y="1429357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 flipH="1">
            <a:off x="7176712" y="616558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 flipH="1">
            <a:off x="5754311" y="128542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88472" y="1510398"/>
            <a:ext cx="1763133" cy="3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Sticky end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rot="263129">
            <a:off x="5803648" y="1036264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 flipH="1">
            <a:off x="3214314" y="46805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 flipH="1">
            <a:off x="6042180" y="2911023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 flipH="1">
            <a:off x="7710114" y="225909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 flipH="1">
            <a:off x="1995113" y="5527222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 flipH="1">
            <a:off x="4340378" y="5527223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 flipH="1">
            <a:off x="5542647" y="46805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flipH="1">
            <a:off x="7862512" y="46805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 flipH="1">
            <a:off x="6626380" y="55187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 flipH="1">
            <a:off x="5398710" y="2013557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 flipH="1">
            <a:off x="8319710" y="31565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 flipH="1">
            <a:off x="1986644" y="4672089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 flipH="1">
            <a:off x="3468312" y="468055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 flipH="1">
            <a:off x="5796645" y="4697489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 flipH="1">
            <a:off x="4077912" y="552722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 flipH="1">
            <a:off x="6380845" y="551875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 flipH="1">
            <a:off x="7862511" y="551028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55699" y="2498882"/>
            <a:ext cx="3223633" cy="11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Base pairing of sticky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ends produces various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combinations.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253617" y="3425982"/>
            <a:ext cx="3619449" cy="116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Fragment from different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DNA molecule cut by the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same restriction enzyme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921051" y="5887665"/>
            <a:ext cx="3793017" cy="47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possible combination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 rot="263129">
            <a:off x="6091513" y="2653398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 rot="416634">
            <a:off x="7481258" y="2525797"/>
            <a:ext cx="34193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3136648" y="4964800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224265" y="4964802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279648" y="5252666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102433" y="5252667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477681" y="4964802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6565298" y="4964804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6616450" y="5256899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5430769" y="5256900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3492410" y="4959964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 smtClean="0">
                <a:solidFill>
                  <a:srgbClr val="000000"/>
                </a:solidFill>
                <a:latin typeface="Arial" charset="0"/>
              </a:rPr>
              <a:t>AATT</a:t>
            </a:r>
            <a:endParaRPr lang="en-US" sz="1900" spc="18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854608" y="4959963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 smtClean="0">
                <a:solidFill>
                  <a:srgbClr val="000000"/>
                </a:solidFill>
                <a:latin typeface="Arial" charset="0"/>
              </a:rPr>
              <a:t>AATT</a:t>
            </a:r>
            <a:endParaRPr lang="en-US" sz="1900" spc="18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837673" y="5256296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>
                <a:solidFill>
                  <a:srgbClr val="000000"/>
                </a:solidFill>
                <a:latin typeface="Arial" charset="0"/>
              </a:rPr>
              <a:t>TTAA</a:t>
            </a: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3500877" y="5256297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>
                <a:solidFill>
                  <a:srgbClr val="000000"/>
                </a:solidFill>
                <a:latin typeface="Arial" charset="0"/>
              </a:rPr>
              <a:t>TTAA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 rot="21162194">
            <a:off x="3556002" y="982134"/>
            <a:ext cx="999067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1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1900" spc="21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 rot="381419">
            <a:off x="7535335" y="2853265"/>
            <a:ext cx="999067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1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1900" spc="21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 rot="381408">
            <a:off x="5452536" y="2336795"/>
            <a:ext cx="999067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10" dirty="0">
                <a:solidFill>
                  <a:srgbClr val="000000"/>
                </a:solidFill>
                <a:latin typeface="Arial" charset="0"/>
              </a:rPr>
              <a:t>AA</a:t>
            </a:r>
            <a:r>
              <a:rPr lang="en-US" sz="1900" spc="210" dirty="0" smtClean="0">
                <a:solidFill>
                  <a:srgbClr val="000000"/>
                </a:solidFill>
                <a:latin typeface="Arial" charset="0"/>
              </a:rPr>
              <a:t>TTC</a:t>
            </a:r>
            <a:endParaRPr lang="en-US" sz="1900" spc="21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 rot="381408">
            <a:off x="5156203" y="719662"/>
            <a:ext cx="999067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210" dirty="0">
                <a:solidFill>
                  <a:srgbClr val="000000"/>
                </a:solidFill>
                <a:latin typeface="Arial" charset="0"/>
              </a:rPr>
              <a:t>AA</a:t>
            </a:r>
            <a:r>
              <a:rPr lang="en-US" sz="1900" spc="210" dirty="0" smtClean="0">
                <a:solidFill>
                  <a:srgbClr val="000000"/>
                </a:solidFill>
                <a:latin typeface="Arial" charset="0"/>
              </a:rPr>
              <a:t>TTC</a:t>
            </a:r>
            <a:endParaRPr lang="en-US" sz="1900" spc="21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8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6cRecombinantDN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888"/>
            <a:ext cx="7924800" cy="6211824"/>
          </a:xfrm>
          <a:prstGeom prst="rect">
            <a:avLst/>
          </a:prstGeom>
        </p:spPr>
      </p:pic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227141" y="802830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>
                <a:solidFill>
                  <a:srgbClr val="000000"/>
                </a:solidFill>
                <a:latin typeface="Arial" charset="0"/>
              </a:rPr>
              <a:t>TTAA</a:t>
            </a: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20.6c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3561449" y="22920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2342248" y="1082222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4687513" y="1082223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flipH="1">
            <a:off x="5915182" y="22920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8254097" y="22603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7017965" y="107375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2333779" y="227089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3815447" y="22920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6169180" y="23026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4425047" y="108222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6753380" y="107375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8257271" y="1071636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76653" y="1349528"/>
            <a:ext cx="3793017" cy="47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possible combination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86958" y="507100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848010" y="506498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 smtClean="0">
                <a:solidFill>
                  <a:srgbClr val="000000"/>
                </a:solidFill>
                <a:latin typeface="Arial" charset="0"/>
              </a:rPr>
              <a:t>AATT</a:t>
            </a:r>
            <a:endParaRPr lang="en-US" sz="1900" spc="18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84100" y="507102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36308" y="804491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449568" y="804492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837516" y="510277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960058" y="519804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992160" y="808724"/>
            <a:ext cx="292351" cy="3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800129" y="808725"/>
            <a:ext cx="390068" cy="3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234320" y="3381529"/>
            <a:ext cx="4174014" cy="40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Recombinant DNA molecule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413055" y="5447393"/>
            <a:ext cx="2040414" cy="81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 flipH="1">
            <a:off x="8186364" y="2512029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 flipH="1">
            <a:off x="8189538" y="3357634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flipH="1">
            <a:off x="2350715" y="3368221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flipH="1">
            <a:off x="2350713" y="2521555"/>
            <a:ext cx="273961" cy="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9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82194" y="1662140"/>
            <a:ext cx="339678" cy="339678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84311" y="1651272"/>
            <a:ext cx="340157" cy="321462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094367" y="1609882"/>
            <a:ext cx="3223633" cy="11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DNA ligase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seals the strands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210208" y="506497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 smtClean="0">
                <a:solidFill>
                  <a:srgbClr val="000000"/>
                </a:solidFill>
                <a:latin typeface="Arial" charset="0"/>
              </a:rPr>
              <a:t>AATT</a:t>
            </a:r>
            <a:endParaRPr lang="en-US" sz="1900" spc="18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864944" y="802831"/>
            <a:ext cx="817127" cy="30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900" spc="180" dirty="0">
                <a:solidFill>
                  <a:srgbClr val="000000"/>
                </a:solidFill>
                <a:latin typeface="Arial" charset="0"/>
              </a:rPr>
              <a:t>TTAA</a:t>
            </a:r>
          </a:p>
        </p:txBody>
      </p:sp>
    </p:spTree>
    <p:extLst>
      <p:ext uri="{BB962C8B-B14F-4D97-AF65-F5344CB8AC3E}">
        <p14:creationId xmlns:p14="http://schemas.microsoft.com/office/powerpoint/2010/main" val="222737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F6FCD0F-9109-4FD7-97BD-98FCE122924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9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F143C07-487C-419A-9EAE-63693212101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27E5A65-01AA-4C20-844E-4C2A8AF4FD7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Biotechnology</a:t>
            </a:r>
            <a:r>
              <a:rPr lang="en-US" dirty="0" smtClean="0"/>
              <a:t> is the manipulation of organisms or their components to make useful products</a:t>
            </a:r>
          </a:p>
          <a:p>
            <a:r>
              <a:rPr lang="en-US" dirty="0" smtClean="0"/>
              <a:t>The applications of </a:t>
            </a:r>
            <a:r>
              <a:rPr lang="en-US" b="1" dirty="0" smtClean="0"/>
              <a:t>DNA technology</a:t>
            </a:r>
            <a:r>
              <a:rPr lang="en-US" dirty="0" smtClean="0"/>
              <a:t> affect everything from agriculture, to criminal law,</a:t>
            </a:r>
            <a:br>
              <a:rPr lang="en-US" dirty="0" smtClean="0"/>
            </a:br>
            <a:r>
              <a:rPr lang="en-US" dirty="0" smtClean="0"/>
              <a:t>to medical research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#Relevant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7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6_RecombinantDN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140462"/>
            <a:ext cx="458419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20.6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38034" y="306016"/>
            <a:ext cx="590500" cy="32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Bacterial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 bwMode="auto">
          <a:xfrm>
            <a:off x="4520229" y="2523377"/>
            <a:ext cx="972" cy="118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Left Brace 3"/>
          <p:cNvSpPr/>
          <p:nvPr/>
        </p:nvSpPr>
        <p:spPr bwMode="auto">
          <a:xfrm rot="5400000">
            <a:off x="4180415" y="920749"/>
            <a:ext cx="143933" cy="503767"/>
          </a:xfrm>
          <a:prstGeom prst="leftBrace">
            <a:avLst>
              <a:gd name="adj1" fmla="val 2859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757452" flipV="1">
            <a:off x="4477996" y="2318263"/>
            <a:ext cx="100730" cy="310819"/>
          </a:xfrm>
          <a:prstGeom prst="leftBrace">
            <a:avLst>
              <a:gd name="adj1" fmla="val 2859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812166" y="966417"/>
            <a:ext cx="963033" cy="1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Restriction site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45934" y="1341067"/>
            <a:ext cx="344966" cy="1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516767" y="1669150"/>
            <a:ext cx="1598034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Restriction enzyme cuts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the sugar-phosphate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backbones at each arrow.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2975" y="1693607"/>
            <a:ext cx="206074" cy="160595"/>
            <a:chOff x="1327767" y="5829572"/>
            <a:chExt cx="206074" cy="160595"/>
          </a:xfrm>
        </p:grpSpPr>
        <p:sp>
          <p:nvSpPr>
            <p:cNvPr id="14" name="Oval 13"/>
            <p:cNvSpPr/>
            <p:nvPr/>
          </p:nvSpPr>
          <p:spPr bwMode="auto">
            <a:xfrm>
              <a:off x="1374333" y="5844678"/>
              <a:ext cx="129364" cy="129364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327767" y="5829572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516767" y="3057682"/>
            <a:ext cx="1598034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Base pairing of sticky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ends produces various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combinations.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92975" y="3082139"/>
            <a:ext cx="206074" cy="160595"/>
            <a:chOff x="1327767" y="5829572"/>
            <a:chExt cx="206074" cy="160595"/>
          </a:xfrm>
        </p:grpSpPr>
        <p:sp>
          <p:nvSpPr>
            <p:cNvPr id="18" name="Oval 17"/>
            <p:cNvSpPr/>
            <p:nvPr/>
          </p:nvSpPr>
          <p:spPr bwMode="auto">
            <a:xfrm>
              <a:off x="1374333" y="5844678"/>
              <a:ext cx="129364" cy="129364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327767" y="5829572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16767" y="4463150"/>
            <a:ext cx="1598034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DNA ligase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seals the strands.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92975" y="4487607"/>
            <a:ext cx="206074" cy="160595"/>
            <a:chOff x="1327767" y="5829572"/>
            <a:chExt cx="206074" cy="160595"/>
          </a:xfrm>
        </p:grpSpPr>
        <p:sp>
          <p:nvSpPr>
            <p:cNvPr id="22" name="Oval 21"/>
            <p:cNvSpPr/>
            <p:nvPr/>
          </p:nvSpPr>
          <p:spPr bwMode="auto">
            <a:xfrm>
              <a:off x="1374333" y="5844678"/>
              <a:ext cx="129364" cy="129364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327767" y="5829572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207984" y="2636467"/>
            <a:ext cx="694216" cy="1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Sticky end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00084" y="3468316"/>
            <a:ext cx="2364266" cy="32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Fragment from different DNA molecule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cut by the same restriction enzyme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471384" y="4363666"/>
            <a:ext cx="1621316" cy="22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One possible combination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458684" y="5227266"/>
            <a:ext cx="1780066" cy="2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Recombinant DNA molecule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 rot="470234">
            <a:off x="4694512" y="2439305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 rot="21273966">
            <a:off x="3674884" y="2315331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 flipH="1">
            <a:off x="4982628" y="1541842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 rot="212824">
            <a:off x="5420227" y="3080958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 rot="592186">
            <a:off x="4814257" y="313901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 flipH="1">
            <a:off x="3451372" y="1200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 flipH="1">
            <a:off x="3171972" y="22675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 flipH="1">
            <a:off x="4391174" y="2158696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 flipH="1">
            <a:off x="5211230" y="2612269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 flipH="1">
            <a:off x="4064601" y="2503411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 flipH="1">
            <a:off x="4518174" y="286626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 flipH="1">
            <a:off x="5773659" y="334887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 flipH="1">
            <a:off x="4986258" y="1200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 flipH="1">
            <a:off x="3458631" y="154184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 flipH="1">
            <a:off x="3730776" y="2194983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 flipH="1">
            <a:off x="3201003" y="260864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 flipH="1">
            <a:off x="4666945" y="25469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 flipH="1">
            <a:off x="5508773" y="297149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 flipH="1">
            <a:off x="4793941" y="3243643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 flipH="1">
            <a:off x="5276547" y="2256669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 flipH="1">
            <a:off x="3567487" y="388589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 flipH="1">
            <a:off x="3044975" y="4248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 flipH="1">
            <a:off x="4053719" y="424512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 flipH="1">
            <a:off x="4572604" y="388226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 flipH="1">
            <a:off x="5047948" y="4248754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 flipH="1">
            <a:off x="5574090" y="388227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 flipH="1">
            <a:off x="5545062" y="4861984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 flipH="1">
            <a:off x="3052234" y="5221212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 flipH="1">
            <a:off x="3041347" y="388590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 flipH="1">
            <a:off x="3683608" y="388226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 flipH="1">
            <a:off x="4685090" y="388589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 flipH="1">
            <a:off x="4931830" y="4248753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 flipH="1">
            <a:off x="3937604" y="4248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 flipH="1">
            <a:off x="5574089" y="4248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 flipH="1">
            <a:off x="3048604" y="486198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 flipH="1">
            <a:off x="5545061" y="5221212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3538817" y="4001718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3671262" y="4001116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3752301" y="4001116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3825783" y="400171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3904098" y="4002173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4029531" y="4001719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5032574" y="413233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4907999" y="4127505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4828170" y="4128712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4757110" y="4128708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4687258" y="412870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4544782" y="4129315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4546351" y="400171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4683029" y="400111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4764068" y="400111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4841783" y="4001717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4915865" y="4001113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5041299" y="4001719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4029276" y="4127047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3900464" y="412750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3812169" y="4128711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3745342" y="4128707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3675490" y="4127650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3541484" y="4125081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3094620" y="6099333"/>
            <a:ext cx="825449" cy="3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Recombinant 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4014813" y="1312032"/>
            <a:ext cx="502153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GAATTC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4022200" y="1434800"/>
            <a:ext cx="502153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CTTAAG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 rot="21205928">
            <a:off x="3721291" y="2413298"/>
            <a:ext cx="418301" cy="1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 rot="384752">
            <a:off x="4412746" y="2302632"/>
            <a:ext cx="413254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AATTC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 rot="349580">
            <a:off x="4531279" y="3001133"/>
            <a:ext cx="413254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AATTC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 rot="321352">
            <a:off x="5435789" y="3217632"/>
            <a:ext cx="418301" cy="1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767637" y="5772146"/>
            <a:ext cx="2567119" cy="9574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07" name="Left Arrow 106"/>
          <p:cNvSpPr/>
          <p:nvPr/>
        </p:nvSpPr>
        <p:spPr bwMode="auto">
          <a:xfrm rot="19377475">
            <a:off x="5145924" y="5273556"/>
            <a:ext cx="2114527" cy="274701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129828" y="3955705"/>
            <a:ext cx="182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How do we check if it worked?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874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7" grpId="0" animBg="1"/>
      <p:bldP spid="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Gel Electrophoresis</a:t>
            </a:r>
          </a:p>
          <a:p>
            <a:r>
              <a:rPr lang="en-US" sz="2600" dirty="0" smtClean="0"/>
              <a:t>To check the recombinant plasmid, researchers might cut the products again using the same restriction enzyme</a:t>
            </a:r>
          </a:p>
          <a:p>
            <a:r>
              <a:rPr lang="en-US" sz="2600" dirty="0" smtClean="0"/>
              <a:t>To separate and visualize the fragments produced, </a:t>
            </a:r>
            <a:r>
              <a:rPr lang="en-US" sz="2600" b="1" dirty="0" smtClean="0"/>
              <a:t>gel electrophoresis </a:t>
            </a:r>
            <a:r>
              <a:rPr lang="en-US" sz="2600" dirty="0" smtClean="0"/>
              <a:t>would be carried out</a:t>
            </a:r>
          </a:p>
          <a:p>
            <a:pPr lvl="1"/>
            <a:r>
              <a:rPr lang="en-US" sz="2400" dirty="0" smtClean="0"/>
              <a:t>This technique uses a gel made of a polymer to separate a mixture of nucleic acids or proteins based on size, charge, or other physical properties</a:t>
            </a:r>
            <a:endParaRPr lang="en-US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938" y="3177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20.1: DNA cloning is a valuable tool for genetic engineering and biological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1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7_GelElectrophoresi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2" y="134112"/>
            <a:ext cx="482193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20.7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920362" y="585418"/>
            <a:ext cx="590505" cy="23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Anode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914298" y="1282233"/>
            <a:ext cx="579635" cy="394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027165" y="968967"/>
            <a:ext cx="317168" cy="123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ight Brace 8"/>
          <p:cNvSpPr/>
          <p:nvPr/>
        </p:nvSpPr>
        <p:spPr bwMode="auto">
          <a:xfrm rot="2759993">
            <a:off x="4337529" y="1014346"/>
            <a:ext cx="153359" cy="566658"/>
          </a:xfrm>
          <a:prstGeom prst="rightBrace">
            <a:avLst>
              <a:gd name="adj1" fmla="val 22717"/>
              <a:gd name="adj2" fmla="val 4140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345561" y="585417"/>
            <a:ext cx="768305" cy="2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Cathode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557227" y="1178085"/>
            <a:ext cx="488905" cy="2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Wells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521495" y="1550618"/>
            <a:ext cx="395771" cy="1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Gel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203495" y="162085"/>
            <a:ext cx="954571" cy="11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Mixture of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DNA </a:t>
            </a: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ecules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 of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different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sizes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195030" y="1982420"/>
            <a:ext cx="4163438" cy="4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(a) Negatively charged DNA molecules move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toward the positive electrode.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56761" y="179019"/>
            <a:ext cx="759838" cy="43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Power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source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211962" y="6080286"/>
            <a:ext cx="4815371" cy="50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 eaLnBrk="0" hangingPunct="0"/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(b) Shorter molecules are slowed down less than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longer ones, so they move faster through the gel.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813097" y="5487616"/>
            <a:ext cx="2046772" cy="48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500" dirty="0" smtClean="0">
                <a:solidFill>
                  <a:srgbClr val="FFFFFF"/>
                </a:solidFill>
                <a:latin typeface="Arial" charset="0"/>
              </a:rPr>
              <a:t>Restriction fragments</a:t>
            </a:r>
            <a:br>
              <a:rPr lang="en-US" sz="15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500" dirty="0" smtClean="0">
                <a:solidFill>
                  <a:srgbClr val="FFFFFF"/>
                </a:solidFill>
                <a:latin typeface="Arial" charset="0"/>
              </a:rPr>
              <a:t>(size standards)</a:t>
            </a:r>
            <a:endParaRPr lang="en-US" sz="15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123267" y="5083766"/>
            <a:ext cx="250098" cy="436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ight Brace 11"/>
          <p:cNvSpPr/>
          <p:nvPr/>
        </p:nvSpPr>
        <p:spPr bwMode="auto">
          <a:xfrm rot="6373380">
            <a:off x="4301731" y="4652290"/>
            <a:ext cx="182388" cy="743510"/>
          </a:xfrm>
          <a:prstGeom prst="rightBrace">
            <a:avLst>
              <a:gd name="adj1" fmla="val 41992"/>
              <a:gd name="adj2" fmla="val 5000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6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Amplifying DNA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polymerase chain reaction</a:t>
            </a:r>
            <a:r>
              <a:rPr lang="en-US" sz="2600" dirty="0" smtClean="0"/>
              <a:t>, </a:t>
            </a:r>
            <a:r>
              <a:rPr lang="en-US" sz="2600" b="1" dirty="0" smtClean="0"/>
              <a:t>PCR</a:t>
            </a:r>
            <a:r>
              <a:rPr lang="en-US" sz="2600" dirty="0" smtClean="0"/>
              <a:t>, can exponentially produce MANY identical copies of a specific target segment of DNA</a:t>
            </a:r>
          </a:p>
          <a:p>
            <a:pPr lvl="1"/>
            <a:r>
              <a:rPr lang="en-US" sz="2200" dirty="0" smtClean="0"/>
              <a:t>A three-step cycle—heating, cooling, and replication—brings about a chain reaction that produces an </a:t>
            </a:r>
            <a:r>
              <a:rPr lang="en-US" sz="2200" dirty="0" smtClean="0"/>
              <a:t>EXPONENTIALLY growing </a:t>
            </a:r>
            <a:r>
              <a:rPr lang="en-US" sz="2200" dirty="0" smtClean="0"/>
              <a:t>population of identical DNA molecules</a:t>
            </a:r>
          </a:p>
          <a:p>
            <a:pPr lvl="1"/>
            <a:r>
              <a:rPr lang="en-US" sz="2200" dirty="0"/>
              <a:t>The key to PCR is an unusual, heat-stable DNA polymerase called </a:t>
            </a:r>
            <a:r>
              <a:rPr lang="en-US" sz="2200" b="1" i="1" dirty="0" err="1"/>
              <a:t>Taq</a:t>
            </a:r>
            <a:r>
              <a:rPr lang="en-US" sz="2200" b="1" i="1" dirty="0"/>
              <a:t> </a:t>
            </a:r>
            <a:r>
              <a:rPr lang="en-US" sz="2200" b="1" dirty="0" smtClean="0"/>
              <a:t>polymerase</a:t>
            </a:r>
            <a:r>
              <a:rPr lang="en-US" sz="2200" b="1" i="1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Pfu</a:t>
            </a:r>
            <a:r>
              <a:rPr lang="en-US" sz="2200" i="1" dirty="0" smtClean="0"/>
              <a:t> </a:t>
            </a:r>
            <a:r>
              <a:rPr lang="en-US" sz="2200" dirty="0" smtClean="0"/>
              <a:t>better </a:t>
            </a:r>
            <a:r>
              <a:rPr lang="en-US" sz="2200" dirty="0" err="1" smtClean="0"/>
              <a:t>tho</a:t>
            </a:r>
            <a:r>
              <a:rPr lang="en-US" sz="2200" i="1" dirty="0" smtClean="0"/>
              <a:t>)</a:t>
            </a:r>
            <a:endParaRPr lang="en-US" sz="2200" i="1" dirty="0"/>
          </a:p>
          <a:p>
            <a:pPr lvl="1"/>
            <a:r>
              <a:rPr lang="en-US" sz="2200" dirty="0"/>
              <a:t>PCR also needs a pair of primers specific for the sequence to be amplified</a:t>
            </a:r>
          </a:p>
          <a:p>
            <a:endParaRPr lang="en-US" sz="2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938" y="3177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20.1: DNA cloning is a valuable tool for genetic engineering and biological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aPC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28" y="2359152"/>
            <a:ext cx="4504944" cy="19872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20.8a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526661" y="3222781"/>
            <a:ext cx="1314405" cy="6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Target</a:t>
            </a:r>
            <a:br>
              <a:rPr lang="en-US" sz="2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sequence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342462" y="3039532"/>
            <a:ext cx="152399" cy="973667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360127" y="4014415"/>
            <a:ext cx="1940939" cy="3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Genomic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 DNA</a:t>
            </a:r>
            <a:endParaRPr lang="en-US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368592" y="2325317"/>
            <a:ext cx="1416008" cy="3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620725" y="2748653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217633" y="4031377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221870" y="2752887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624958" y="4035612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</p:spTree>
    <p:extLst>
      <p:ext uri="{BB962C8B-B14F-4D97-AF65-F5344CB8AC3E}">
        <p14:creationId xmlns:p14="http://schemas.microsoft.com/office/powerpoint/2010/main" val="13745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bPCR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99288"/>
            <a:ext cx="8546592" cy="59070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20.8b-1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274529" y="996049"/>
            <a:ext cx="1797006" cy="3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Denaturation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70458" y="369517"/>
            <a:ext cx="1416008" cy="3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187991" y="93678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640066" y="211790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44303" y="941018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192224" y="2122139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861530" y="2947619"/>
            <a:ext cx="1322869" cy="126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Cycle 1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1777" y="982405"/>
            <a:ext cx="340157" cy="332258"/>
            <a:chOff x="2851777" y="982405"/>
            <a:chExt cx="340157" cy="332258"/>
          </a:xfrm>
        </p:grpSpPr>
        <p:sp>
          <p:nvSpPr>
            <p:cNvPr id="15" name="Oval 14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6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bPCR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99288"/>
            <a:ext cx="8546592" cy="59070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20.8b-2</a:t>
            </a:r>
            <a:endParaRPr lang="en-US" sz="1200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1777" y="982405"/>
            <a:ext cx="340157" cy="332258"/>
            <a:chOff x="2851777" y="982405"/>
            <a:chExt cx="340157" cy="332258"/>
          </a:xfrm>
        </p:grpSpPr>
        <p:sp>
          <p:nvSpPr>
            <p:cNvPr id="8" name="Oval 7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61302" y="2548740"/>
            <a:ext cx="340157" cy="332258"/>
            <a:chOff x="2861302" y="982405"/>
            <a:chExt cx="340157" cy="332258"/>
          </a:xfrm>
        </p:grpSpPr>
        <p:sp>
          <p:nvSpPr>
            <p:cNvPr id="11" name="Oval 10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861302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274529" y="996049"/>
            <a:ext cx="1797006" cy="3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Denaturation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70458" y="369517"/>
            <a:ext cx="1416008" cy="3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187991" y="93678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640066" y="211790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644303" y="941018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192224" y="2122139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61530" y="2947619"/>
            <a:ext cx="1322869" cy="126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Cycle 1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481565" y="3161833"/>
            <a:ext cx="503435" cy="487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5626432" y="3649133"/>
            <a:ext cx="1367035" cy="206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274529" y="2562383"/>
            <a:ext cx="1441404" cy="2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Annealing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50662" y="3493715"/>
            <a:ext cx="1085805" cy="30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Primers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9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bPCR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99288"/>
            <a:ext cx="8546592" cy="59070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20.8b-3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481565" y="3161833"/>
            <a:ext cx="503435" cy="487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2851777" y="982405"/>
            <a:ext cx="340157" cy="332258"/>
            <a:chOff x="2851777" y="982405"/>
            <a:chExt cx="340157" cy="332258"/>
          </a:xfrm>
        </p:grpSpPr>
        <p:sp>
          <p:nvSpPr>
            <p:cNvPr id="8" name="Oval 7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6010" y="2548738"/>
            <a:ext cx="340157" cy="332258"/>
            <a:chOff x="2851777" y="982405"/>
            <a:chExt cx="340157" cy="332258"/>
          </a:xfrm>
        </p:grpSpPr>
        <p:sp>
          <p:nvSpPr>
            <p:cNvPr id="11" name="Oval 10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43310" y="4309805"/>
            <a:ext cx="340157" cy="332258"/>
            <a:chOff x="2851777" y="982405"/>
            <a:chExt cx="340157" cy="332258"/>
          </a:xfrm>
        </p:grpSpPr>
        <p:sp>
          <p:nvSpPr>
            <p:cNvPr id="14" name="Oval 13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274529" y="996049"/>
            <a:ext cx="1797006" cy="3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Denaturation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70458" y="369517"/>
            <a:ext cx="1416008" cy="3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187991" y="93678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640066" y="211790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644303" y="941018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92224" y="2122139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61530" y="2947619"/>
            <a:ext cx="1322869" cy="126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Cycle 1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5626432" y="3649133"/>
            <a:ext cx="1367035" cy="206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626432" y="5096933"/>
            <a:ext cx="1367035" cy="147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659365" y="5101167"/>
            <a:ext cx="317168" cy="143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274529" y="2562383"/>
            <a:ext cx="1441404" cy="2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Annealing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40663" y="4331916"/>
            <a:ext cx="1356737" cy="2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Extension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050662" y="3493715"/>
            <a:ext cx="1085805" cy="30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Primers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033730" y="4924582"/>
            <a:ext cx="1661537" cy="6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New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nucleotides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cPCR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298704" y="716280"/>
            <a:ext cx="8546592" cy="429533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20.8c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70458" y="674329"/>
            <a:ext cx="1416008" cy="3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878460" y="1457499"/>
            <a:ext cx="1322869" cy="126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Cycle 2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4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80528" y="3116966"/>
            <a:ext cx="2059473" cy="18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Cycle 3 yields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8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molecules;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2 molecules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(in white boxes)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match target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sequence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70461" y="5309831"/>
            <a:ext cx="8248607" cy="61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2100" dirty="0" smtClean="0">
                <a:solidFill>
                  <a:srgbClr val="FF6600"/>
                </a:solidFill>
                <a:latin typeface="Arial" charset="0"/>
              </a:rPr>
              <a:t>Results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 After 30 more cycles, over 1 billion (10</a:t>
            </a:r>
            <a:r>
              <a:rPr lang="en-US" sz="2100" baseline="30000" dirty="0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) molecules match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the target sequence.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5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_PC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40462"/>
            <a:ext cx="486460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679062" y="394917"/>
            <a:ext cx="751371" cy="35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Target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sequence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643366" y="2425233"/>
            <a:ext cx="287534" cy="262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64999" y="3509433"/>
            <a:ext cx="778601" cy="79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160766" y="2683933"/>
            <a:ext cx="765901" cy="1265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749199" y="3509433"/>
            <a:ext cx="181701" cy="88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ight Brace 10"/>
          <p:cNvSpPr/>
          <p:nvPr/>
        </p:nvSpPr>
        <p:spPr bwMode="auto">
          <a:xfrm>
            <a:off x="5571068" y="304799"/>
            <a:ext cx="83486" cy="554568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75661" y="847885"/>
            <a:ext cx="1073105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Genomic  DNA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207725" y="132452"/>
            <a:ext cx="768306" cy="18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1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33326" y="1173855"/>
            <a:ext cx="1073105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Denaturation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145661" y="132451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734093" y="1825787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488559" y="847886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917059" y="1165385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492796" y="136685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149894" y="843654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738328" y="1161152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925529" y="1830019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837560" y="2058625"/>
            <a:ext cx="755607" cy="1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Annealing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824859" y="3057689"/>
            <a:ext cx="1073105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Extension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410931" y="2287219"/>
            <a:ext cx="878374" cy="7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Cycle 1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958459" y="2587787"/>
            <a:ext cx="577807" cy="1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Primers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962693" y="3392123"/>
            <a:ext cx="869907" cy="4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</a:t>
            </a:r>
          </a:p>
          <a:p>
            <a:pPr eaLnBrk="0" hangingPunct="0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nucleotides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01075" y="1181371"/>
            <a:ext cx="224367" cy="211396"/>
            <a:chOff x="3601075" y="1181371"/>
            <a:chExt cx="224367" cy="211396"/>
          </a:xfrm>
        </p:grpSpPr>
        <p:sp>
          <p:nvSpPr>
            <p:cNvPr id="33" name="Oval 32"/>
            <p:cNvSpPr/>
            <p:nvPr/>
          </p:nvSpPr>
          <p:spPr bwMode="auto">
            <a:xfrm>
              <a:off x="3618012" y="1196476"/>
              <a:ext cx="175086" cy="17508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601075" y="1181371"/>
              <a:ext cx="224367" cy="2113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01075" y="2061904"/>
            <a:ext cx="224367" cy="211396"/>
            <a:chOff x="3601075" y="1181371"/>
            <a:chExt cx="224367" cy="211396"/>
          </a:xfrm>
        </p:grpSpPr>
        <p:sp>
          <p:nvSpPr>
            <p:cNvPr id="36" name="Oval 35"/>
            <p:cNvSpPr/>
            <p:nvPr/>
          </p:nvSpPr>
          <p:spPr bwMode="auto">
            <a:xfrm>
              <a:off x="3618012" y="1196476"/>
              <a:ext cx="175086" cy="17508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3601075" y="1181371"/>
              <a:ext cx="224367" cy="2113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84142" y="3060971"/>
            <a:ext cx="224367" cy="211396"/>
            <a:chOff x="3601075" y="1181371"/>
            <a:chExt cx="224367" cy="211396"/>
          </a:xfrm>
        </p:grpSpPr>
        <p:sp>
          <p:nvSpPr>
            <p:cNvPr id="39" name="Oval 38"/>
            <p:cNvSpPr/>
            <p:nvPr/>
          </p:nvSpPr>
          <p:spPr bwMode="auto">
            <a:xfrm>
              <a:off x="3618012" y="1196476"/>
              <a:ext cx="175086" cy="17508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3601075" y="1181371"/>
              <a:ext cx="224367" cy="2113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" name="Right Brace 40"/>
          <p:cNvSpPr/>
          <p:nvPr/>
        </p:nvSpPr>
        <p:spPr bwMode="auto">
          <a:xfrm rot="10800000">
            <a:off x="3462860" y="1071034"/>
            <a:ext cx="131235" cy="3086100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Right Brace 43"/>
          <p:cNvSpPr/>
          <p:nvPr/>
        </p:nvSpPr>
        <p:spPr bwMode="auto">
          <a:xfrm rot="10800000">
            <a:off x="3458624" y="4220632"/>
            <a:ext cx="131235" cy="1037167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Right Brace 44"/>
          <p:cNvSpPr/>
          <p:nvPr/>
        </p:nvSpPr>
        <p:spPr bwMode="auto">
          <a:xfrm rot="10800000">
            <a:off x="3462857" y="5321299"/>
            <a:ext cx="131235" cy="1037167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06698" y="4425051"/>
            <a:ext cx="878374" cy="7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Cycle 2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250067" y="5347917"/>
            <a:ext cx="1200103" cy="10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Cycle 3 yields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8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molecules;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 molecules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(in white boxes)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match target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sequence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7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20.1: </a:t>
            </a:r>
            <a:r>
              <a:rPr lang="en-US" strike="sngStrike" dirty="0"/>
              <a:t>DNA sequencing and </a:t>
            </a:r>
            <a:r>
              <a:rPr lang="en-US" dirty="0"/>
              <a:t>DNA cloning are valuable tools for genetic engineering and biological </a:t>
            </a:r>
            <a:r>
              <a:rPr lang="en-US" dirty="0" smtClean="0"/>
              <a:t>inquiry</a:t>
            </a:r>
          </a:p>
          <a:p>
            <a:r>
              <a:rPr lang="en-US" strike="sngStrike" dirty="0"/>
              <a:t>Concept 20.2: Biologists use DNA technology to study gene expression and function</a:t>
            </a:r>
            <a:endParaRPr lang="en-US" strike="sngStrike" dirty="0" smtClean="0"/>
          </a:p>
          <a:p>
            <a:r>
              <a:rPr lang="en-US" strike="sngStrike" dirty="0"/>
              <a:t>Concept 20.3: Cloned organisms and stem cells are useful for basic research and other </a:t>
            </a:r>
            <a:r>
              <a:rPr lang="en-US" strike="sngStrike" dirty="0" smtClean="0"/>
              <a:t>applications</a:t>
            </a:r>
          </a:p>
          <a:p>
            <a:r>
              <a:rPr lang="en-US" dirty="0"/>
              <a:t>Concept 20.4: The practical applications of DNA-based biotechnology affect our lives in many ways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5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5EDAD96-47F9-4546-A95D-325F669071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0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A2B485E-F9BF-4C55-B043-930B76CE9A0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5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D53E112-07C6-4810-861D-5F3CA3AE451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39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9GeneCloningMetho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7672"/>
            <a:ext cx="854659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20.9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118829" y="136685"/>
            <a:ext cx="2766438" cy="11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fragments obtained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by PCR with restriction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sites matching those in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the cloning vector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592565" y="1871133"/>
            <a:ext cx="397602" cy="3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686631" y="5405500"/>
            <a:ext cx="410302" cy="4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885267" y="181567"/>
            <a:ext cx="4565" cy="961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653700" y="1891834"/>
            <a:ext cx="3900" cy="8428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982033" y="1485434"/>
            <a:ext cx="3900" cy="724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695099" y="5168434"/>
            <a:ext cx="1" cy="470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27" idx="3"/>
          </p:cNvCxnSpPr>
          <p:nvPr/>
        </p:nvCxnSpPr>
        <p:spPr bwMode="auto">
          <a:xfrm>
            <a:off x="4885267" y="707577"/>
            <a:ext cx="423333" cy="122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7" idx="3"/>
          </p:cNvCxnSpPr>
          <p:nvPr/>
        </p:nvCxnSpPr>
        <p:spPr bwMode="auto">
          <a:xfrm>
            <a:off x="4885267" y="707577"/>
            <a:ext cx="465666" cy="6978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662167" y="2315167"/>
            <a:ext cx="367966" cy="258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072761" y="1465951"/>
            <a:ext cx="2766438" cy="82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Cut with same restriction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enzyme used on cloning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vector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7763" y="1897750"/>
            <a:ext cx="3291371" cy="82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gene that makes bacterial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cells resistant to an antibiotic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present on the plasmid.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914696" y="2947619"/>
            <a:ext cx="2012905" cy="6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Cloning vector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(bacterial plasmid)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186565" y="5132019"/>
            <a:ext cx="2436238" cy="54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Only cells that take up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plasmid will survive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345562" y="3608019"/>
            <a:ext cx="1530305" cy="3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Mix and ligate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539361" y="4386953"/>
            <a:ext cx="1530305" cy="56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plasmid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Cloning a Gene</a:t>
            </a:r>
          </a:p>
        </p:txBody>
      </p:sp>
      <p:pic>
        <p:nvPicPr>
          <p:cNvPr id="3" name="20_04CloningAGene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Concept 20.1: </a:t>
            </a:r>
            <a:r>
              <a:rPr lang="en-US" strike="sngStrike" dirty="0" smtClean="0"/>
              <a:t>DNA </a:t>
            </a:r>
            <a:r>
              <a:rPr lang="en-US" strike="sngStrike" dirty="0"/>
              <a:t>cloning are valuable tools for genetic engineering and biological </a:t>
            </a:r>
            <a:r>
              <a:rPr lang="en-US" strike="sngStrike" dirty="0" smtClean="0"/>
              <a:t>inquiry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Concept </a:t>
            </a:r>
            <a:r>
              <a:rPr lang="en-US" sz="3200" b="1" dirty="0">
                <a:solidFill>
                  <a:srgbClr val="FF0000"/>
                </a:solidFill>
              </a:rPr>
              <a:t>20.4: The practical applications of DNA-based biotechnology affect our lives in many ways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Overview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8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20.4: The practical applications of DNA-based biotechnology affect our lives in many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04974"/>
            <a:ext cx="8499249" cy="4622535"/>
          </a:xfrm>
        </p:spPr>
        <p:txBody>
          <a:bodyPr/>
          <a:lstStyle/>
          <a:p>
            <a:r>
              <a:rPr lang="en-US" sz="2400" dirty="0" smtClean="0"/>
              <a:t>Many fields benefit from DNA technology and genetic engineering</a:t>
            </a:r>
          </a:p>
          <a:p>
            <a:pPr lvl="1"/>
            <a:r>
              <a:rPr lang="en-US" sz="2000" dirty="0"/>
              <a:t>Medical </a:t>
            </a:r>
            <a:r>
              <a:rPr lang="en-US" sz="2000" dirty="0" smtClean="0"/>
              <a:t>Applications</a:t>
            </a:r>
          </a:p>
          <a:p>
            <a:pPr lvl="1"/>
            <a:r>
              <a:rPr lang="en-US" sz="2000" dirty="0"/>
              <a:t>Pharmaceutical </a:t>
            </a:r>
            <a:r>
              <a:rPr lang="en-US" sz="2000" dirty="0" smtClean="0"/>
              <a:t>Products</a:t>
            </a:r>
          </a:p>
          <a:p>
            <a:pPr lvl="1"/>
            <a:r>
              <a:rPr lang="en-US" sz="2000" dirty="0"/>
              <a:t>Forensic Evidence and Genetic </a:t>
            </a:r>
            <a:r>
              <a:rPr lang="en-US" sz="2000" dirty="0" smtClean="0"/>
              <a:t>Profiles</a:t>
            </a:r>
          </a:p>
          <a:p>
            <a:pPr lvl="1"/>
            <a:r>
              <a:rPr lang="en-US" sz="2000" dirty="0"/>
              <a:t>Environmental </a:t>
            </a:r>
            <a:r>
              <a:rPr lang="en-US" sz="2000" dirty="0" smtClean="0"/>
              <a:t>Cleanup</a:t>
            </a:r>
          </a:p>
          <a:p>
            <a:pPr lvl="1"/>
            <a:r>
              <a:rPr lang="en-US" sz="2000" dirty="0"/>
              <a:t>Agricultural </a:t>
            </a:r>
            <a:r>
              <a:rPr lang="en-US" sz="2000" dirty="0" smtClean="0"/>
              <a:t>Applications</a:t>
            </a:r>
          </a:p>
          <a:p>
            <a:r>
              <a:rPr lang="en-US" sz="2400" dirty="0"/>
              <a:t>Potential benefits of genetic engineering must be weighed against potential hazards of creating harmful products or procedures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36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Concept 20.1: </a:t>
            </a:r>
            <a:r>
              <a:rPr lang="en-US" strike="sngStrike" dirty="0" smtClean="0"/>
              <a:t>DNA </a:t>
            </a:r>
            <a:r>
              <a:rPr lang="en-US" strike="sngStrike" dirty="0"/>
              <a:t>cloning are valuable tools for genetic engineering and biological </a:t>
            </a:r>
            <a:r>
              <a:rPr lang="en-US" strike="sngStrike" dirty="0" smtClean="0"/>
              <a:t>inquiry</a:t>
            </a:r>
          </a:p>
          <a:p>
            <a:r>
              <a:rPr lang="en-US" strike="sngStrike" dirty="0" smtClean="0"/>
              <a:t>Concept </a:t>
            </a:r>
            <a:r>
              <a:rPr lang="en-US" strike="sngStrike" dirty="0"/>
              <a:t>20.4: The practical applications of DNA-based biotechnology affect our lives in many ways</a:t>
            </a:r>
            <a:endParaRPr lang="en-US" strike="sngStrike" dirty="0" smtClean="0"/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Overview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8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ZDZUAleWX78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2KoLnIwoZKU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nfC689ElUVk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https://www.youtube.com/watch?v=yYIZgS-</a:t>
            </a:r>
            <a:r>
              <a:rPr lang="en-US" dirty="0" smtClean="0">
                <a:hlinkClick r:id="rId5"/>
              </a:rPr>
              <a:t>L5Sc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Concept 20.1: </a:t>
            </a:r>
            <a:r>
              <a:rPr lang="en-US" sz="3200" b="1" dirty="0" smtClean="0">
                <a:solidFill>
                  <a:srgbClr val="FF0000"/>
                </a:solidFill>
              </a:rPr>
              <a:t>DNA </a:t>
            </a:r>
            <a:r>
              <a:rPr lang="en-US" sz="3200" b="1" dirty="0">
                <a:solidFill>
                  <a:srgbClr val="FF0000"/>
                </a:solidFill>
              </a:rPr>
              <a:t>cloning </a:t>
            </a:r>
            <a:r>
              <a:rPr lang="en-US" sz="3200" b="1" dirty="0" smtClean="0">
                <a:solidFill>
                  <a:srgbClr val="FF0000"/>
                </a:solidFill>
              </a:rPr>
              <a:t>is a valuable tool </a:t>
            </a:r>
            <a:r>
              <a:rPr lang="en-US" sz="3200" b="1" dirty="0">
                <a:solidFill>
                  <a:srgbClr val="FF0000"/>
                </a:solidFill>
              </a:rPr>
              <a:t>for genetic engineering and biological </a:t>
            </a:r>
            <a:r>
              <a:rPr lang="en-US" sz="3200" b="1" dirty="0" smtClean="0">
                <a:solidFill>
                  <a:srgbClr val="FF0000"/>
                </a:solidFill>
              </a:rPr>
              <a:t>inquiry</a:t>
            </a:r>
          </a:p>
          <a:p>
            <a:r>
              <a:rPr lang="en-US" dirty="0" smtClean="0"/>
              <a:t>Concept </a:t>
            </a:r>
            <a:r>
              <a:rPr lang="en-US" dirty="0"/>
              <a:t>20.4: The practical applications of DNA-based biotechnology affect our lives in many ways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0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20.1: DNA cloning is a</a:t>
            </a:r>
            <a:r>
              <a:rPr lang="en-US" dirty="0"/>
              <a:t> valuable tool for genetic engineering and biological inquiry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38" y="1381124"/>
            <a:ext cx="8499249" cy="4622535"/>
          </a:xfrm>
        </p:spPr>
        <p:txBody>
          <a:bodyPr/>
          <a:lstStyle/>
          <a:p>
            <a:r>
              <a:rPr lang="en-US" dirty="0" smtClean="0"/>
              <a:t>The complementarity of the two DNA strands is the basis for </a:t>
            </a:r>
            <a:r>
              <a:rPr lang="en-US" b="1" dirty="0" smtClean="0"/>
              <a:t>nucleic acid hybridization</a:t>
            </a:r>
            <a:endParaRPr lang="en-US" dirty="0"/>
          </a:p>
          <a:p>
            <a:pPr lvl="1"/>
            <a:r>
              <a:rPr lang="en-US" dirty="0" smtClean="0"/>
              <a:t>Base pairing of one strand of nucleic acid to the complementary sequence on another strand</a:t>
            </a:r>
          </a:p>
          <a:p>
            <a:r>
              <a:rPr lang="en-US" b="1" dirty="0" smtClean="0"/>
              <a:t>Genetic engineering </a:t>
            </a:r>
            <a:r>
              <a:rPr lang="en-US" dirty="0" smtClean="0"/>
              <a:t>is the direct manipulation of genes for PRACTICAL purposes</a:t>
            </a:r>
          </a:p>
          <a:p>
            <a:pPr lvl="1"/>
            <a:r>
              <a:rPr lang="en-US" dirty="0" smtClean="0"/>
              <a:t>Ex: </a:t>
            </a:r>
            <a:r>
              <a:rPr lang="en-US" dirty="0"/>
              <a:t>Gene cloning is useful for amplifying genes to produce a protein product for research, medical, or other purposes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6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20.1: DNA cloning is a valuable tool for genetic engineering and biological inquiry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To work directly with specific genes, scientists prepare well-defined DNA segments in multiple identical copies by a process called </a:t>
            </a:r>
            <a:r>
              <a:rPr lang="en-US" sz="2600" b="1" dirty="0" smtClean="0"/>
              <a:t>DNA cloning</a:t>
            </a:r>
          </a:p>
          <a:p>
            <a:r>
              <a:rPr lang="en-US" sz="2600" dirty="0" smtClean="0"/>
              <a:t>How? …use bacterial plasmids</a:t>
            </a:r>
          </a:p>
          <a:p>
            <a:pPr lvl="1"/>
            <a:r>
              <a:rPr lang="en-US" sz="2500" b="1" dirty="0" smtClean="0"/>
              <a:t>Plasmids</a:t>
            </a:r>
            <a:r>
              <a:rPr lang="en-US" sz="2500" dirty="0" smtClean="0"/>
              <a:t> are small circular DNA molecules that replicate separately from the </a:t>
            </a:r>
            <a:r>
              <a:rPr lang="en-US" sz="2500" i="1" dirty="0" smtClean="0"/>
              <a:t>bacterial </a:t>
            </a:r>
            <a:r>
              <a:rPr lang="en-US" sz="2500" dirty="0" smtClean="0"/>
              <a:t>chromosome</a:t>
            </a:r>
          </a:p>
          <a:p>
            <a:pPr lvl="1"/>
            <a:r>
              <a:rPr lang="en-US" sz="2500" dirty="0" smtClean="0"/>
              <a:t>Why plasmids? …they are readily </a:t>
            </a:r>
            <a:r>
              <a:rPr lang="en-US" sz="2500" dirty="0"/>
              <a:t>obtained, easily manipulated, easily introduced into bacterial cells, and once in the bacteria they multiply rapidly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382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472" lvl="1" indent="-347472"/>
            <a:r>
              <a:rPr lang="en-US" dirty="0"/>
              <a:t>Researchers can INSERT DNA into plasmids to produce </a:t>
            </a:r>
            <a:r>
              <a:rPr lang="en-US" b="1" dirty="0"/>
              <a:t>recombinant DNA</a:t>
            </a:r>
            <a:r>
              <a:rPr lang="en-US" dirty="0"/>
              <a:t>, a molecule with</a:t>
            </a:r>
            <a:br>
              <a:rPr lang="en-US" dirty="0"/>
            </a:br>
            <a:r>
              <a:rPr lang="en-US" dirty="0"/>
              <a:t>DNA from TWO DIFFERENT </a:t>
            </a:r>
            <a:r>
              <a:rPr lang="en-US" dirty="0" smtClean="0"/>
              <a:t>SOURCES</a:t>
            </a:r>
          </a:p>
          <a:p>
            <a:r>
              <a:rPr lang="en-US" sz="2600" dirty="0" smtClean="0"/>
              <a:t>Reproduction of a recombinant plasmid in a bacterial cell results in cloning of the plasmid </a:t>
            </a:r>
            <a:r>
              <a:rPr lang="en-US" sz="2600" i="1" dirty="0" smtClean="0"/>
              <a:t>including</a:t>
            </a:r>
            <a:r>
              <a:rPr lang="en-US" sz="2600" dirty="0" smtClean="0"/>
              <a:t> the foreign DNA (that was the goal!)</a:t>
            </a:r>
          </a:p>
          <a:p>
            <a:pPr lvl="1"/>
            <a:r>
              <a:rPr lang="en-US" dirty="0" smtClean="0"/>
              <a:t>This results in the production of multiple copies of a single gene = </a:t>
            </a:r>
            <a:r>
              <a:rPr lang="en-US" b="1" dirty="0" smtClean="0"/>
              <a:t>gene cloning</a:t>
            </a:r>
            <a:endParaRPr 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413" y="346300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20.1: DNA cloning is a valuable tool for genetic engineering and biological inquiry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4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5aGeneCloningAnd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134112"/>
            <a:ext cx="814425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20.5a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847898" y="111282"/>
            <a:ext cx="1191638" cy="2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905832" y="1603966"/>
            <a:ext cx="875968" cy="2333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4627365" y="2010366"/>
            <a:ext cx="232502" cy="1232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904068" y="1210733"/>
            <a:ext cx="16932" cy="2878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583267" y="1239899"/>
            <a:ext cx="385565" cy="2587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165" y="5845766"/>
            <a:ext cx="334102" cy="2502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2954867" y="5808133"/>
            <a:ext cx="478699" cy="968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44029" y="1355882"/>
            <a:ext cx="1487971" cy="5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482895" y="1432079"/>
            <a:ext cx="776770" cy="2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846029" y="873283"/>
            <a:ext cx="1504904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inserted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into plasmid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912828" y="119751"/>
            <a:ext cx="2216105" cy="5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containing gene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 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220428" y="2092484"/>
            <a:ext cx="1614971" cy="58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(plasmid)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059564" y="5648481"/>
            <a:ext cx="903769" cy="54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792431" y="1686080"/>
            <a:ext cx="1818172" cy="88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(“foreign” DNA)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684230" y="2812150"/>
            <a:ext cx="1843570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Plasmid put into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bacterial cell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830962" y="3853550"/>
            <a:ext cx="1504904" cy="6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675762" y="4522432"/>
            <a:ext cx="4265038" cy="8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Host cell grown in culture to form a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clone of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cells containing the “cloned”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of 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895898" y="1999348"/>
            <a:ext cx="1022302" cy="58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051099" y="5648480"/>
            <a:ext cx="1022302" cy="58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192232" y="5978676"/>
            <a:ext cx="2649323" cy="64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expressed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from gene of 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18528" y="906205"/>
            <a:ext cx="248241" cy="259111"/>
            <a:chOff x="3518528" y="906205"/>
            <a:chExt cx="248241" cy="259111"/>
          </a:xfrm>
        </p:grpSpPr>
        <p:sp>
          <p:nvSpPr>
            <p:cNvPr id="45" name="Oval 44"/>
            <p:cNvSpPr/>
            <p:nvPr/>
          </p:nvSpPr>
          <p:spPr bwMode="auto">
            <a:xfrm>
              <a:off x="3518528" y="917075"/>
              <a:ext cx="248241" cy="24824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529110" y="906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8" name="Oval 47"/>
          <p:cNvSpPr/>
          <p:nvPr/>
        </p:nvSpPr>
        <p:spPr bwMode="auto">
          <a:xfrm>
            <a:off x="4356728" y="2830540"/>
            <a:ext cx="248241" cy="248241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375777" y="2819670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348261" y="4549274"/>
            <a:ext cx="248241" cy="248241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367310" y="4538404"/>
            <a:ext cx="224367" cy="23311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5507567" y="1481667"/>
            <a:ext cx="194733" cy="584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007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5bGeneCloningAnd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34112"/>
            <a:ext cx="6644640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20.5b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194632" y="604900"/>
            <a:ext cx="351035" cy="267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3378200" y="592667"/>
            <a:ext cx="436366" cy="71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3543928" y="2413272"/>
            <a:ext cx="248241" cy="259111"/>
            <a:chOff x="3518528" y="906205"/>
            <a:chExt cx="248241" cy="259111"/>
          </a:xfrm>
        </p:grpSpPr>
        <p:sp>
          <p:nvSpPr>
            <p:cNvPr id="10" name="Oval 9"/>
            <p:cNvSpPr/>
            <p:nvPr/>
          </p:nvSpPr>
          <p:spPr bwMode="auto">
            <a:xfrm>
              <a:off x="3518528" y="917075"/>
              <a:ext cx="248241" cy="24824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3529110" y="906205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440565" y="407614"/>
            <a:ext cx="971501" cy="5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73232" y="737812"/>
            <a:ext cx="2292301" cy="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expressed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from gene of interest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720898" y="1508282"/>
            <a:ext cx="1691170" cy="28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Copies of gene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289098" y="3557215"/>
            <a:ext cx="2991274" cy="6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for pest resistance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inserted into plants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657897" y="1550613"/>
            <a:ext cx="2012903" cy="26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harvested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879899" y="2388815"/>
            <a:ext cx="1737622" cy="8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Basic research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various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applications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989032" y="3557213"/>
            <a:ext cx="2921625" cy="5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Human growth hormone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treats stunted growth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576965" y="5716214"/>
            <a:ext cx="2258435" cy="8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 used to alter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bacteria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for cleaning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up toxic waste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19231" y="5716213"/>
            <a:ext cx="2080636" cy="82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Protein dissolves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blood clots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 heart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attack therapy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4186</TotalTime>
  <Words>1837</Words>
  <Application>Microsoft Macintosh PowerPoint</Application>
  <PresentationFormat>On-screen Show (4:3)</PresentationFormat>
  <Paragraphs>478</Paragraphs>
  <Slides>38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Campbell_Lecture_Template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25_Blank</vt:lpstr>
      <vt:lpstr>26_Blank</vt:lpstr>
      <vt:lpstr>27_Blank</vt:lpstr>
      <vt:lpstr>28_Blank</vt:lpstr>
      <vt:lpstr>29_Blank</vt:lpstr>
      <vt:lpstr>30_Blank</vt:lpstr>
      <vt:lpstr>PowerPoint Presentation</vt:lpstr>
      <vt:lpstr> </vt:lpstr>
      <vt:lpstr> </vt:lpstr>
      <vt:lpstr> </vt:lpstr>
      <vt:lpstr>Concept 20.1: DNA cloning is a valuable tool for genetic engineering and biological inquiry </vt:lpstr>
      <vt:lpstr>Concept 20.1: DNA cloning is a valuable tool for genetic engineering and biological inquiry </vt:lpstr>
      <vt:lpstr> </vt:lpstr>
      <vt:lpstr>Figure 20.5a</vt:lpstr>
      <vt:lpstr>Figure 20.5b</vt:lpstr>
      <vt:lpstr>PowerPoint Presentation</vt:lpstr>
      <vt:lpstr>Figure 20.5</vt:lpstr>
      <vt:lpstr>Concept 20.1: DNA cloning is a valuable tool for genetic engineering and biological inquiry</vt:lpstr>
      <vt:lpstr> </vt:lpstr>
      <vt:lpstr>Figure 20.6a</vt:lpstr>
      <vt:lpstr>Figure 20.6b</vt:lpstr>
      <vt:lpstr>Figure 20.6c</vt:lpstr>
      <vt:lpstr>PowerPoint Presentation</vt:lpstr>
      <vt:lpstr>PowerPoint Presentation</vt:lpstr>
      <vt:lpstr>PowerPoint Presentation</vt:lpstr>
      <vt:lpstr>Figure 20.6</vt:lpstr>
      <vt:lpstr> </vt:lpstr>
      <vt:lpstr>Figure 20.7</vt:lpstr>
      <vt:lpstr>PowerPoint Presentation</vt:lpstr>
      <vt:lpstr>Figure 20.8a</vt:lpstr>
      <vt:lpstr>Figure 20.8b-1</vt:lpstr>
      <vt:lpstr>Figure 20.8b-2</vt:lpstr>
      <vt:lpstr>Figure 20.8b-3</vt:lpstr>
      <vt:lpstr>Figure 20.8c</vt:lpstr>
      <vt:lpstr>Figure 20.8</vt:lpstr>
      <vt:lpstr>PowerPoint Presentation</vt:lpstr>
      <vt:lpstr>PowerPoint Presentation</vt:lpstr>
      <vt:lpstr>PowerPoint Presentation</vt:lpstr>
      <vt:lpstr>Figure 20.9</vt:lpstr>
      <vt:lpstr>Animation: Cloning a Gene</vt:lpstr>
      <vt:lpstr> </vt:lpstr>
      <vt:lpstr>Concept 20.4: The practical applications of DNA-based biotechnology affect our lives in many ways</vt:lpstr>
      <vt:lpstr> </vt:lpstr>
      <vt:lpstr>WATCH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496</cp:revision>
  <cp:lastPrinted>2005-03-24T12:52:04Z</cp:lastPrinted>
  <dcterms:created xsi:type="dcterms:W3CDTF">2010-10-31T21:38:30Z</dcterms:created>
  <dcterms:modified xsi:type="dcterms:W3CDTF">2018-01-30T17:14:17Z</dcterms:modified>
</cp:coreProperties>
</file>