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theme/theme9.xml" ContentType="application/vnd.openxmlformats-officedocument.theme+xml"/>
  <Override PartName="/ppt/slideLayouts/slideLayout21.xml" ContentType="application/vnd.openxmlformats-officedocument.presentationml.slideLayout+xml"/>
  <Override PartName="/ppt/theme/theme10.xml" ContentType="application/vnd.openxmlformats-officedocument.theme+xml"/>
  <Override PartName="/ppt/slideLayouts/slideLayout22.xml" ContentType="application/vnd.openxmlformats-officedocument.presentationml.slideLayout+xml"/>
  <Override PartName="/ppt/theme/theme11.xml" ContentType="application/vnd.openxmlformats-officedocument.theme+xml"/>
  <Override PartName="/ppt/slideLayouts/slideLayout2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92" r:id="rId1"/>
    <p:sldMasterId id="2147483978" r:id="rId2"/>
    <p:sldMasterId id="2147484002" r:id="rId3"/>
    <p:sldMasterId id="2147484004" r:id="rId4"/>
    <p:sldMasterId id="2147484006" r:id="rId5"/>
    <p:sldMasterId id="2147484010" r:id="rId6"/>
    <p:sldMasterId id="2147484014" r:id="rId7"/>
    <p:sldMasterId id="2147484022" r:id="rId8"/>
    <p:sldMasterId id="2147484026" r:id="rId9"/>
    <p:sldMasterId id="2147484034" r:id="rId10"/>
    <p:sldMasterId id="2147484036" r:id="rId11"/>
    <p:sldMasterId id="2147484120" r:id="rId12"/>
  </p:sldMasterIdLst>
  <p:notesMasterIdLst>
    <p:notesMasterId r:id="rId71"/>
  </p:notesMasterIdLst>
  <p:sldIdLst>
    <p:sldId id="495" r:id="rId13"/>
    <p:sldId id="588" r:id="rId14"/>
    <p:sldId id="261" r:id="rId15"/>
    <p:sldId id="263" r:id="rId16"/>
    <p:sldId id="673" r:id="rId17"/>
    <p:sldId id="674" r:id="rId18"/>
    <p:sldId id="264" r:id="rId19"/>
    <p:sldId id="675" r:id="rId20"/>
    <p:sldId id="273" r:id="rId21"/>
    <p:sldId id="600" r:id="rId22"/>
    <p:sldId id="616" r:id="rId23"/>
    <p:sldId id="274" r:id="rId24"/>
    <p:sldId id="601" r:id="rId25"/>
    <p:sldId id="275" r:id="rId26"/>
    <p:sldId id="602" r:id="rId27"/>
    <p:sldId id="283" r:id="rId28"/>
    <p:sldId id="604" r:id="rId29"/>
    <p:sldId id="286" r:id="rId30"/>
    <p:sldId id="606" r:id="rId31"/>
    <p:sldId id="288" r:id="rId32"/>
    <p:sldId id="682" r:id="rId33"/>
    <p:sldId id="688" r:id="rId34"/>
    <p:sldId id="683" r:id="rId35"/>
    <p:sldId id="684" r:id="rId36"/>
    <p:sldId id="685" r:id="rId37"/>
    <p:sldId id="292" r:id="rId38"/>
    <p:sldId id="610" r:id="rId39"/>
    <p:sldId id="293" r:id="rId40"/>
    <p:sldId id="612" r:id="rId41"/>
    <p:sldId id="301" r:id="rId42"/>
    <p:sldId id="617" r:id="rId43"/>
    <p:sldId id="697" r:id="rId44"/>
    <p:sldId id="686" r:id="rId45"/>
    <p:sldId id="687" r:id="rId46"/>
    <p:sldId id="676" r:id="rId47"/>
    <p:sldId id="304" r:id="rId48"/>
    <p:sldId id="306" r:id="rId49"/>
    <p:sldId id="319" r:id="rId50"/>
    <p:sldId id="333" r:id="rId51"/>
    <p:sldId id="690" r:id="rId52"/>
    <p:sldId id="691" r:id="rId53"/>
    <p:sldId id="692" r:id="rId54"/>
    <p:sldId id="677" r:id="rId55"/>
    <p:sldId id="335" r:id="rId56"/>
    <p:sldId id="680" r:id="rId57"/>
    <p:sldId id="693" r:id="rId58"/>
    <p:sldId id="694" r:id="rId59"/>
    <p:sldId id="678" r:id="rId60"/>
    <p:sldId id="353" r:id="rId61"/>
    <p:sldId id="355" r:id="rId62"/>
    <p:sldId id="659" r:id="rId63"/>
    <p:sldId id="357" r:id="rId64"/>
    <p:sldId id="695" r:id="rId65"/>
    <p:sldId id="361" r:id="rId66"/>
    <p:sldId id="696" r:id="rId67"/>
    <p:sldId id="364" r:id="rId68"/>
    <p:sldId id="689" r:id="rId69"/>
    <p:sldId id="679" r:id="rId7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ヒラギノ角ゴ Pro W3" pitchFamily="123"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123"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123"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123"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123"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123"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123"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123"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123" charset="-128"/>
        <a:cs typeface="+mn-cs"/>
      </a:defRPr>
    </a:lvl9pPr>
  </p:defaultTextStyle>
  <p:extLst>
    <p:ext uri="{EFAFB233-063F-42B5-8137-9DF3F51BA10A}">
      <p15:sldGuideLst xmlns:p15="http://schemas.microsoft.com/office/powerpoint/2012/main" xmlns="">
        <p15:guide id="1" orient="horz" pos="1296">
          <p15:clr>
            <a:srgbClr val="A4A3A4"/>
          </p15:clr>
        </p15:guide>
        <p15:guide id="2" orient="horz" pos="2160">
          <p15:clr>
            <a:srgbClr val="A4A3A4"/>
          </p15:clr>
        </p15:guide>
        <p15:guide id="3"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887E"/>
    <a:srgbClr val="D1300D"/>
    <a:srgbClr val="B9B9B9"/>
    <a:srgbClr val="AA2B15"/>
    <a:srgbClr val="AEB9B1"/>
    <a:srgbClr val="4F6F92"/>
    <a:srgbClr val="F7F7F7"/>
    <a:srgbClr val="00478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showGuides="1">
      <p:cViewPr>
        <p:scale>
          <a:sx n="76" d="100"/>
          <a:sy n="76" d="100"/>
        </p:scale>
        <p:origin x="-2240" y="-472"/>
      </p:cViewPr>
      <p:guideLst>
        <p:guide orient="horz" pos="1296"/>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showGuides="1">
      <p:cViewPr varScale="1">
        <p:scale>
          <a:sx n="111" d="100"/>
          <a:sy n="111" d="100"/>
        </p:scale>
        <p:origin x="-309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70" Type="http://schemas.openxmlformats.org/officeDocument/2006/relationships/slide" Target="slides/slide58.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defRPr sz="1200">
                <a:latin typeface="Arial" charset="0"/>
                <a:ea typeface="ヒラギノ角ゴ Pro W3" pitchFamily="84" charset="-128"/>
                <a:cs typeface="+mn-cs"/>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a:defRPr sz="1200">
                <a:latin typeface="Arial" charset="0"/>
                <a:ea typeface="ヒラギノ角ゴ Pro W3" pitchFamily="84" charset="-128"/>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a:defRPr sz="1200">
                <a:latin typeface="Arial" charset="0"/>
                <a:ea typeface="ヒラギノ角ゴ Pro W3" pitchFamily="84" charset="-128"/>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algn="r">
              <a:defRPr sz="1200"/>
            </a:lvl1pPr>
          </a:lstStyle>
          <a:p>
            <a:fld id="{8B092DFA-78D5-4D4D-B023-31786919FE92}" type="slidenum">
              <a:rPr lang="en-US" altLang="en-US"/>
              <a:pPr/>
              <a:t>‹#›</a:t>
            </a:fld>
            <a:endParaRPr lang="en-US" altLang="en-US"/>
          </a:p>
        </p:txBody>
      </p:sp>
    </p:spTree>
    <p:extLst>
      <p:ext uri="{BB962C8B-B14F-4D97-AF65-F5344CB8AC3E}">
        <p14:creationId xmlns:p14="http://schemas.microsoft.com/office/powerpoint/2010/main" val="2090907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ヒラギノ角ゴ Pro W3" pitchFamily="84" charset="-128"/>
        <a:cs typeface="ヒラギノ角ゴ Pro W3"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ヒラギノ角ゴ Pro W3" pitchFamily="84" charset="-128"/>
        <a:cs typeface="ヒラギノ角ゴ Pro W3"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ヒラギノ角ゴ Pro W3" pitchFamily="84" charset="-128"/>
        <a:cs typeface="ヒラギノ角ゴ Pro W3"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ヒラギノ角ゴ Pro W3" pitchFamily="84" charset="-128"/>
        <a:cs typeface="ヒラギノ角ゴ Pro W3"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ヒラギノ角ゴ Pro W3" pitchFamily="84" charset="-128"/>
        <a:cs typeface="ヒラギノ角ゴ Pro W3"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092DFA-78D5-4D4D-B023-31786919FE92}" type="slidenum">
              <a:rPr lang="en-US" altLang="en-US" smtClean="0"/>
              <a:pPr/>
              <a:t>1</a:t>
            </a:fld>
            <a:endParaRPr lang="en-US" altLang="en-US"/>
          </a:p>
        </p:txBody>
      </p:sp>
    </p:spTree>
    <p:extLst>
      <p:ext uri="{BB962C8B-B14F-4D97-AF65-F5344CB8AC3E}">
        <p14:creationId xmlns:p14="http://schemas.microsoft.com/office/powerpoint/2010/main" val="2780217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24.3</a:t>
            </a:r>
            <a:r>
              <a:rPr lang="en-US" baseline="0" dirty="0" smtClean="0"/>
              <a:t> </a:t>
            </a:r>
            <a:r>
              <a:rPr lang="en-US" dirty="0"/>
              <a:t>Exploring reproductive barriers</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10</a:t>
            </a:fld>
            <a:endParaRPr lang="en-US">
              <a:solidFill>
                <a:srgbClr val="000000"/>
              </a:solidFill>
            </a:endParaRPr>
          </a:p>
        </p:txBody>
      </p:sp>
    </p:spTree>
    <p:extLst>
      <p:ext uri="{BB962C8B-B14F-4D97-AF65-F5344CB8AC3E}">
        <p14:creationId xmlns:p14="http://schemas.microsoft.com/office/powerpoint/2010/main" val="2399173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dirty="0"/>
              <a:t>24.3d Exploring reproductive barriers (part 4: art summary)</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11</a:t>
            </a:fld>
            <a:endParaRPr lang="en-US">
              <a:solidFill>
                <a:srgbClr val="000000"/>
              </a:solidFill>
            </a:endParaRPr>
          </a:p>
        </p:txBody>
      </p:sp>
    </p:spTree>
    <p:extLst>
      <p:ext uri="{BB962C8B-B14F-4D97-AF65-F5344CB8AC3E}">
        <p14:creationId xmlns:p14="http://schemas.microsoft.com/office/powerpoint/2010/main" val="3790979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61768745-A2FE-44DE-9E40-AE3870062D90}" type="slidenum">
              <a:rPr lang="en-US" altLang="en-US" sz="1200"/>
              <a:pPr/>
              <a:t>12</a:t>
            </a:fld>
            <a:endParaRPr lang="en-US" altLang="en-US" sz="1200"/>
          </a:p>
        </p:txBody>
      </p:sp>
      <p:sp>
        <p:nvSpPr>
          <p:cNvPr id="33794" name="Rectangle 2"/>
          <p:cNvSpPr>
            <a:spLocks noGrp="1" noRot="1" noChangeAspect="1" noChangeArrowheads="1" noTextEdit="1"/>
          </p:cNvSpPr>
          <p:nvPr>
            <p:ph type="sldImg"/>
          </p:nvPr>
        </p:nvSpPr>
        <p:spPr>
          <a:solidFill>
            <a:srgbClr val="FFFFFF"/>
          </a:solidFill>
          <a:ln/>
        </p:spPr>
      </p:sp>
      <p:sp>
        <p:nvSpPr>
          <p:cNvPr id="337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3188196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24.3a</a:t>
            </a:r>
            <a:r>
              <a:rPr lang="en-US" baseline="0" dirty="0" smtClean="0"/>
              <a:t> </a:t>
            </a:r>
            <a:r>
              <a:rPr lang="en-US" dirty="0"/>
              <a:t>Exploring reproductive barriers (part 1: </a:t>
            </a:r>
            <a:r>
              <a:rPr lang="en-US" dirty="0" err="1"/>
              <a:t>prezygotic</a:t>
            </a:r>
            <a:r>
              <a:rPr lang="en-US" dirty="0"/>
              <a:t> barriers)</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13</a:t>
            </a:fld>
            <a:endParaRPr lang="en-US">
              <a:solidFill>
                <a:srgbClr val="000000"/>
              </a:solidFill>
            </a:endParaRPr>
          </a:p>
        </p:txBody>
      </p:sp>
    </p:spTree>
    <p:extLst>
      <p:ext uri="{BB962C8B-B14F-4D97-AF65-F5344CB8AC3E}">
        <p14:creationId xmlns:p14="http://schemas.microsoft.com/office/powerpoint/2010/main" val="2399173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B1784949-D051-412C-B3A5-F8ACB570A79D}" type="slidenum">
              <a:rPr lang="en-US" altLang="en-US" sz="1200"/>
              <a:pPr/>
              <a:t>14</a:t>
            </a:fld>
            <a:endParaRPr lang="en-US" altLang="en-US" sz="1200"/>
          </a:p>
        </p:txBody>
      </p:sp>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619887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24.3aa</a:t>
            </a:r>
            <a:r>
              <a:rPr lang="en-US" baseline="0" dirty="0" smtClean="0"/>
              <a:t> </a:t>
            </a:r>
            <a:r>
              <a:rPr lang="en-US" dirty="0"/>
              <a:t>Exploring reproductive barriers (part 1a: habitat isolation, water)</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15</a:t>
            </a:fld>
            <a:endParaRPr lang="en-US">
              <a:solidFill>
                <a:srgbClr val="000000"/>
              </a:solidFill>
            </a:endParaRPr>
          </a:p>
        </p:txBody>
      </p:sp>
    </p:spTree>
    <p:extLst>
      <p:ext uri="{BB962C8B-B14F-4D97-AF65-F5344CB8AC3E}">
        <p14:creationId xmlns:p14="http://schemas.microsoft.com/office/powerpoint/2010/main" val="2399173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62C04996-8D4E-41B1-81CB-46DADAD7107D}" type="slidenum">
              <a:rPr lang="en-US" altLang="en-US" sz="1200"/>
              <a:pPr/>
              <a:t>16</a:t>
            </a:fld>
            <a:endParaRPr lang="en-US" altLang="en-US" sz="1200"/>
          </a:p>
        </p:txBody>
      </p:sp>
      <p:sp>
        <p:nvSpPr>
          <p:cNvPr id="37890" name="Rectangle 2"/>
          <p:cNvSpPr>
            <a:spLocks noGrp="1" noRot="1" noChangeAspect="1" noChangeArrowheads="1" noTextEdit="1"/>
          </p:cNvSpPr>
          <p:nvPr>
            <p:ph type="sldImg"/>
          </p:nvPr>
        </p:nvSpPr>
        <p:spPr>
          <a:solidFill>
            <a:srgbClr val="FFFFFF"/>
          </a:solidFill>
          <a:ln/>
        </p:spPr>
      </p:sp>
      <p:sp>
        <p:nvSpPr>
          <p:cNvPr id="378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2602174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24.3ac</a:t>
            </a:r>
            <a:r>
              <a:rPr lang="en-US" baseline="0" dirty="0" smtClean="0"/>
              <a:t> </a:t>
            </a:r>
            <a:r>
              <a:rPr lang="en-US" dirty="0"/>
              <a:t>Exploring reproductive barriers (part 1c: temporal isolation, winter)</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17</a:t>
            </a:fld>
            <a:endParaRPr lang="en-US">
              <a:solidFill>
                <a:srgbClr val="000000"/>
              </a:solidFill>
            </a:endParaRPr>
          </a:p>
        </p:txBody>
      </p:sp>
    </p:spTree>
    <p:extLst>
      <p:ext uri="{BB962C8B-B14F-4D97-AF65-F5344CB8AC3E}">
        <p14:creationId xmlns:p14="http://schemas.microsoft.com/office/powerpoint/2010/main" val="2399173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468C3B0C-718F-4FB8-A625-49937692DBA1}" type="slidenum">
              <a:rPr lang="en-US" altLang="en-US" sz="1200"/>
              <a:pPr/>
              <a:t>18</a:t>
            </a:fld>
            <a:endParaRPr lang="en-US" altLang="en-US" sz="1200"/>
          </a:p>
        </p:txBody>
      </p:sp>
      <p:sp>
        <p:nvSpPr>
          <p:cNvPr id="39938" name="Rectangle 2"/>
          <p:cNvSpPr>
            <a:spLocks noGrp="1" noRot="1" noChangeAspect="1" noChangeArrowheads="1" noTextEdit="1"/>
          </p:cNvSpPr>
          <p:nvPr>
            <p:ph type="sldImg"/>
          </p:nvPr>
        </p:nvSpPr>
        <p:spPr>
          <a:solidFill>
            <a:srgbClr val="FFFFFF"/>
          </a:solidFill>
          <a:ln/>
        </p:spPr>
      </p:sp>
      <p:sp>
        <p:nvSpPr>
          <p:cNvPr id="399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981921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24.3ae</a:t>
            </a:r>
            <a:r>
              <a:rPr lang="en-US" baseline="0" dirty="0" smtClean="0"/>
              <a:t> </a:t>
            </a:r>
            <a:r>
              <a:rPr lang="en-US" dirty="0"/>
              <a:t>Exploring reproductive barriers (part 1e: behavioral isolation)</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19</a:t>
            </a:fld>
            <a:endParaRPr lang="en-US">
              <a:solidFill>
                <a:srgbClr val="000000"/>
              </a:solidFill>
            </a:endParaRPr>
          </a:p>
        </p:txBody>
      </p:sp>
    </p:spTree>
    <p:extLst>
      <p:ext uri="{BB962C8B-B14F-4D97-AF65-F5344CB8AC3E}">
        <p14:creationId xmlns:p14="http://schemas.microsoft.com/office/powerpoint/2010/main" val="2399173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24.1a</a:t>
            </a:r>
            <a:r>
              <a:rPr lang="en-US" baseline="0" dirty="0" smtClean="0"/>
              <a:t> </a:t>
            </a:r>
            <a:r>
              <a:rPr lang="en-US" dirty="0"/>
              <a:t>How did this flightless bird come to live on the isolated Galápagos Islands? (part 1: Galápagos giant tortoise) </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2</a:t>
            </a:fld>
            <a:endParaRPr lang="en-US">
              <a:solidFill>
                <a:srgbClr val="000000"/>
              </a:solidFill>
            </a:endParaRPr>
          </a:p>
        </p:txBody>
      </p:sp>
    </p:spTree>
    <p:extLst>
      <p:ext uri="{BB962C8B-B14F-4D97-AF65-F5344CB8AC3E}">
        <p14:creationId xmlns:p14="http://schemas.microsoft.com/office/powerpoint/2010/main" val="2399173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D429571E-B1F4-4484-97BC-889F4283C686}" type="slidenum">
              <a:rPr lang="en-US" altLang="en-US" sz="1200"/>
              <a:pPr/>
              <a:t>20</a:t>
            </a:fld>
            <a:endParaRPr lang="en-US" altLang="en-US" sz="1200"/>
          </a:p>
        </p:txBody>
      </p:sp>
      <p:sp>
        <p:nvSpPr>
          <p:cNvPr id="41986" name="Rectangle 2"/>
          <p:cNvSpPr>
            <a:spLocks noGrp="1" noRot="1" noChangeAspect="1" noChangeArrowheads="1" noTextEdit="1"/>
          </p:cNvSpPr>
          <p:nvPr>
            <p:ph type="sldImg"/>
          </p:nvPr>
        </p:nvSpPr>
        <p:spPr>
          <a:solidFill>
            <a:srgbClr val="FFFFFF"/>
          </a:solidFill>
          <a:ln/>
        </p:spPr>
      </p:sp>
      <p:sp>
        <p:nvSpPr>
          <p:cNvPr id="41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356402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Three populations of crickets look very similar, but the males have courtship songs that sound different. What function would this difference in song likely serve if the populations came in contact?</a:t>
            </a:r>
          </a:p>
          <a:p>
            <a:r>
              <a:rPr lang="en-US" smtClean="0"/>
              <a:t>https://www.polleverywhere.com/multiple_choice_polls/l2gkjoW2Z40qeHT</a:t>
            </a:r>
            <a:endParaRPr lang="en-US"/>
          </a:p>
        </p:txBody>
      </p:sp>
      <p:sp>
        <p:nvSpPr>
          <p:cNvPr id="4" name="Slide Number Placeholder 3"/>
          <p:cNvSpPr>
            <a:spLocks noGrp="1"/>
          </p:cNvSpPr>
          <p:nvPr>
            <p:ph type="sldNum" sz="quarter" idx="10"/>
          </p:nvPr>
        </p:nvSpPr>
        <p:spPr/>
        <p:txBody>
          <a:bodyPr/>
          <a:lstStyle/>
          <a:p>
            <a:fld id="{8B092DFA-78D5-4D4D-B023-31786919FE92}" type="slidenum">
              <a:rPr lang="en-US" altLang="en-US" smtClean="0"/>
              <a:pPr/>
              <a:t>21</a:t>
            </a:fld>
            <a:endParaRPr lang="en-US" altLang="en-US"/>
          </a:p>
        </p:txBody>
      </p:sp>
    </p:spTree>
    <p:extLst>
      <p:ext uri="{BB962C8B-B14F-4D97-AF65-F5344CB8AC3E}">
        <p14:creationId xmlns:p14="http://schemas.microsoft.com/office/powerpoint/2010/main" val="2683837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What does the biological species concept use as the primary criterion for determining species boundaries?</a:t>
            </a:r>
          </a:p>
          <a:p>
            <a:r>
              <a:rPr lang="en-US" smtClean="0"/>
              <a:t>https://www.polleverywhere.com/multiple_choice_polls/ruzCflUvhItH9KY</a:t>
            </a:r>
            <a:endParaRPr lang="en-US"/>
          </a:p>
        </p:txBody>
      </p:sp>
      <p:sp>
        <p:nvSpPr>
          <p:cNvPr id="4" name="Slide Number Placeholder 3"/>
          <p:cNvSpPr>
            <a:spLocks noGrp="1"/>
          </p:cNvSpPr>
          <p:nvPr>
            <p:ph type="sldNum" sz="quarter" idx="10"/>
          </p:nvPr>
        </p:nvSpPr>
        <p:spPr/>
        <p:txBody>
          <a:bodyPr/>
          <a:lstStyle/>
          <a:p>
            <a:fld id="{8B092DFA-78D5-4D4D-B023-31786919FE92}" type="slidenum">
              <a:rPr lang="en-US" altLang="en-US" smtClean="0"/>
              <a:pPr/>
              <a:t>22</a:t>
            </a:fld>
            <a:endParaRPr lang="en-US" altLang="en-US"/>
          </a:p>
        </p:txBody>
      </p:sp>
    </p:spTree>
    <p:extLst>
      <p:ext uri="{BB962C8B-B14F-4D97-AF65-F5344CB8AC3E}">
        <p14:creationId xmlns:p14="http://schemas.microsoft.com/office/powerpoint/2010/main" val="3565360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Macroevolution is _____.</a:t>
            </a:r>
          </a:p>
          <a:p>
            <a:r>
              <a:rPr lang="en-US" smtClean="0"/>
              <a:t>https://www.polleverywhere.com/multiple_choice_polls/BYmMj20n3HbJnnN</a:t>
            </a:r>
            <a:endParaRPr lang="en-US"/>
          </a:p>
        </p:txBody>
      </p:sp>
      <p:sp>
        <p:nvSpPr>
          <p:cNvPr id="4" name="Slide Number Placeholder 3"/>
          <p:cNvSpPr>
            <a:spLocks noGrp="1"/>
          </p:cNvSpPr>
          <p:nvPr>
            <p:ph type="sldNum" sz="quarter" idx="10"/>
          </p:nvPr>
        </p:nvSpPr>
        <p:spPr/>
        <p:txBody>
          <a:bodyPr/>
          <a:lstStyle/>
          <a:p>
            <a:fld id="{8B092DFA-78D5-4D4D-B023-31786919FE92}" type="slidenum">
              <a:rPr lang="en-US" altLang="en-US" smtClean="0"/>
              <a:pPr/>
              <a:t>23</a:t>
            </a:fld>
            <a:endParaRPr lang="en-US" altLang="en-US"/>
          </a:p>
        </p:txBody>
      </p:sp>
    </p:spTree>
    <p:extLst>
      <p:ext uri="{BB962C8B-B14F-4D97-AF65-F5344CB8AC3E}">
        <p14:creationId xmlns:p14="http://schemas.microsoft.com/office/powerpoint/2010/main" val="3934542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Dog breeders maintain the purity of breeds by keeping dogs of different breeds apart when they are fertile. This kind of isolation is most similar to which of the following reproductive isolating mechanisms?</a:t>
            </a:r>
          </a:p>
          <a:p>
            <a:r>
              <a:rPr lang="en-US" smtClean="0"/>
              <a:t>https://www.polleverywhere.com/multiple_choice_polls/0Vbhf6inP6VS67Y</a:t>
            </a:r>
            <a:endParaRPr lang="en-US"/>
          </a:p>
        </p:txBody>
      </p:sp>
      <p:sp>
        <p:nvSpPr>
          <p:cNvPr id="4" name="Slide Number Placeholder 3"/>
          <p:cNvSpPr>
            <a:spLocks noGrp="1"/>
          </p:cNvSpPr>
          <p:nvPr>
            <p:ph type="sldNum" sz="quarter" idx="10"/>
          </p:nvPr>
        </p:nvSpPr>
        <p:spPr/>
        <p:txBody>
          <a:bodyPr/>
          <a:lstStyle/>
          <a:p>
            <a:fld id="{8B092DFA-78D5-4D4D-B023-31786919FE92}" type="slidenum">
              <a:rPr lang="en-US" altLang="en-US" smtClean="0"/>
              <a:pPr/>
              <a:t>24</a:t>
            </a:fld>
            <a:endParaRPr lang="en-US" altLang="en-US"/>
          </a:p>
        </p:txBody>
      </p:sp>
    </p:spTree>
    <p:extLst>
      <p:ext uri="{BB962C8B-B14F-4D97-AF65-F5344CB8AC3E}">
        <p14:creationId xmlns:p14="http://schemas.microsoft.com/office/powerpoint/2010/main" val="2598630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Rank the following in order from most general to most specific: 1. gametic isolation 2. reproductive isolating mechanism 3. sperm-egg incompatibility in sea urchins 4. prezygotic isolating mechanism</a:t>
            </a:r>
          </a:p>
          <a:p>
            <a:r>
              <a:rPr lang="en-US" smtClean="0"/>
              <a:t>https://www.polleverywhere.com/multiple_choice_polls/f1GSKg1uEugjfbp</a:t>
            </a:r>
            <a:endParaRPr lang="en-US"/>
          </a:p>
        </p:txBody>
      </p:sp>
      <p:sp>
        <p:nvSpPr>
          <p:cNvPr id="4" name="Slide Number Placeholder 3"/>
          <p:cNvSpPr>
            <a:spLocks noGrp="1"/>
          </p:cNvSpPr>
          <p:nvPr>
            <p:ph type="sldNum" sz="quarter" idx="10"/>
          </p:nvPr>
        </p:nvSpPr>
        <p:spPr/>
        <p:txBody>
          <a:bodyPr/>
          <a:lstStyle/>
          <a:p>
            <a:fld id="{8B092DFA-78D5-4D4D-B023-31786919FE92}" type="slidenum">
              <a:rPr lang="en-US" altLang="en-US" smtClean="0"/>
              <a:pPr/>
              <a:t>25</a:t>
            </a:fld>
            <a:endParaRPr lang="en-US" altLang="en-US"/>
          </a:p>
        </p:txBody>
      </p:sp>
    </p:spTree>
    <p:extLst>
      <p:ext uri="{BB962C8B-B14F-4D97-AF65-F5344CB8AC3E}">
        <p14:creationId xmlns:p14="http://schemas.microsoft.com/office/powerpoint/2010/main" val="194845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CF92DB2B-92C3-4C55-B486-955C625590C8}" type="slidenum">
              <a:rPr lang="en-US" altLang="en-US" sz="1200"/>
              <a:pPr/>
              <a:t>26</a:t>
            </a:fld>
            <a:endParaRPr lang="en-US" altLang="en-US" sz="1200"/>
          </a:p>
        </p:txBody>
      </p:sp>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1762682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dirty="0"/>
              <a:t>24.3c Exploring reproductive barriers (part 3: </a:t>
            </a:r>
            <a:r>
              <a:rPr lang="en-US" dirty="0" err="1"/>
              <a:t>postzygotic</a:t>
            </a:r>
            <a:r>
              <a:rPr lang="en-US" dirty="0"/>
              <a:t> barriers)</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27</a:t>
            </a:fld>
            <a:endParaRPr lang="en-US">
              <a:solidFill>
                <a:srgbClr val="000000"/>
              </a:solidFill>
            </a:endParaRPr>
          </a:p>
        </p:txBody>
      </p:sp>
    </p:spTree>
    <p:extLst>
      <p:ext uri="{BB962C8B-B14F-4D97-AF65-F5344CB8AC3E}">
        <p14:creationId xmlns:p14="http://schemas.microsoft.com/office/powerpoint/2010/main" val="3790979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30152949-8CE8-4E3E-A033-9B1549560F80}" type="slidenum">
              <a:rPr lang="en-US" altLang="en-US" sz="1200"/>
              <a:pPr/>
              <a:t>28</a:t>
            </a:fld>
            <a:endParaRPr lang="en-US" altLang="en-US" sz="1200"/>
          </a:p>
        </p:txBody>
      </p:sp>
      <p:sp>
        <p:nvSpPr>
          <p:cNvPr id="48130" name="Rectangle 2"/>
          <p:cNvSpPr>
            <a:spLocks noGrp="1" noRot="1" noChangeAspect="1" noChangeArrowheads="1" noTextEdit="1"/>
          </p:cNvSpPr>
          <p:nvPr>
            <p:ph type="sldImg"/>
          </p:nvPr>
        </p:nvSpPr>
        <p:spPr>
          <a:solidFill>
            <a:srgbClr val="FFFFFF"/>
          </a:solidFill>
          <a:ln/>
        </p:spPr>
      </p:sp>
      <p:sp>
        <p:nvSpPr>
          <p:cNvPr id="48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3470976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dirty="0"/>
              <a:t>24.3cb Exploring reproductive barriers (part 3b: reduced hybrid fertility, donkey)</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29</a:t>
            </a:fld>
            <a:endParaRPr lang="en-US">
              <a:solidFill>
                <a:srgbClr val="000000"/>
              </a:solidFill>
            </a:endParaRPr>
          </a:p>
        </p:txBody>
      </p:sp>
    </p:spTree>
    <p:extLst>
      <p:ext uri="{BB962C8B-B14F-4D97-AF65-F5344CB8AC3E}">
        <p14:creationId xmlns:p14="http://schemas.microsoft.com/office/powerpoint/2010/main" val="3790979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84D0F8A7-B51A-4AAF-BC0C-78402F5B8677}" type="slidenum">
              <a:rPr lang="en-US" altLang="en-US" sz="1200"/>
              <a:pPr/>
              <a:t>3</a:t>
            </a:fld>
            <a:endParaRPr lang="en-US" altLang="en-US" sz="1200"/>
          </a:p>
        </p:txBody>
      </p:sp>
      <p:sp>
        <p:nvSpPr>
          <p:cNvPr id="17410" name="Rectangle 2"/>
          <p:cNvSpPr>
            <a:spLocks noGrp="1" noRot="1" noChangeAspect="1" noChangeArrowheads="1" noTextEdit="1"/>
          </p:cNvSpPr>
          <p:nvPr>
            <p:ph type="sldImg"/>
          </p:nvPr>
        </p:nvSpPr>
        <p:spPr>
          <a:solidFill>
            <a:srgbClr val="FFFFFF"/>
          </a:solidFill>
          <a:ln/>
        </p:spPr>
      </p:sp>
      <p:sp>
        <p:nvSpPr>
          <p:cNvPr id="17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4138849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7AEF9493-0371-4351-929A-924AE5838E67}" type="slidenum">
              <a:rPr lang="en-US" altLang="en-US" sz="1200"/>
              <a:pPr/>
              <a:t>30</a:t>
            </a:fld>
            <a:endParaRPr lang="en-US" altLang="en-US" sz="1200"/>
          </a:p>
        </p:txBody>
      </p:sp>
      <p:sp>
        <p:nvSpPr>
          <p:cNvPr id="54274" name="Rectangle 2"/>
          <p:cNvSpPr>
            <a:spLocks noGrp="1" noRot="1" noChangeAspect="1" noChangeArrowheads="1" noTextEdit="1"/>
          </p:cNvSpPr>
          <p:nvPr>
            <p:ph type="sldImg"/>
          </p:nvPr>
        </p:nvSpPr>
        <p:spPr>
          <a:solidFill>
            <a:srgbClr val="FFFFFF"/>
          </a:solidFill>
          <a:ln/>
        </p:spPr>
      </p:sp>
      <p:sp>
        <p:nvSpPr>
          <p:cNvPr id="542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1047588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dirty="0"/>
              <a:t>24.4 Hybridization between two species of bears in the genus </a:t>
            </a:r>
            <a:r>
              <a:rPr lang="en-US" i="1" dirty="0" err="1"/>
              <a:t>Ursus</a:t>
            </a:r>
            <a:endParaRPr lang="en-US" i="1" dirty="0"/>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31</a:t>
            </a:fld>
            <a:endParaRPr lang="en-US">
              <a:solidFill>
                <a:srgbClr val="000000"/>
              </a:solidFill>
            </a:endParaRPr>
          </a:p>
        </p:txBody>
      </p:sp>
    </p:spTree>
    <p:extLst>
      <p:ext uri="{BB962C8B-B14F-4D97-AF65-F5344CB8AC3E}">
        <p14:creationId xmlns:p14="http://schemas.microsoft.com/office/powerpoint/2010/main" val="3790979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Two species of frogs belonging to the same genus occasionally mate, but the embryos stop developing after a day and then die. These two frog species separate by _____.</a:t>
            </a:r>
          </a:p>
          <a:p>
            <a:r>
              <a:rPr lang="en-US" smtClean="0"/>
              <a:t>https://www.polleverywhere.com/multiple_choice_polls/sLL6duZHEGAAWDJ</a:t>
            </a:r>
            <a:endParaRPr lang="en-US"/>
          </a:p>
        </p:txBody>
      </p:sp>
      <p:sp>
        <p:nvSpPr>
          <p:cNvPr id="4" name="Slide Number Placeholder 3"/>
          <p:cNvSpPr>
            <a:spLocks noGrp="1"/>
          </p:cNvSpPr>
          <p:nvPr>
            <p:ph type="sldNum" sz="quarter" idx="10"/>
          </p:nvPr>
        </p:nvSpPr>
        <p:spPr/>
        <p:txBody>
          <a:bodyPr/>
          <a:lstStyle/>
          <a:p>
            <a:fld id="{8B092DFA-78D5-4D4D-B023-31786919FE92}" type="slidenum">
              <a:rPr lang="en-US" altLang="en-US" smtClean="0"/>
              <a:pPr/>
              <a:t>33</a:t>
            </a:fld>
            <a:endParaRPr lang="en-US" altLang="en-US"/>
          </a:p>
        </p:txBody>
      </p:sp>
    </p:spTree>
    <p:extLst>
      <p:ext uri="{BB962C8B-B14F-4D97-AF65-F5344CB8AC3E}">
        <p14:creationId xmlns:p14="http://schemas.microsoft.com/office/powerpoint/2010/main" val="3275442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production of sterile mules by interbreeding between female horses (mares) and male donkeys (jacks) is an example of _____.</a:t>
            </a:r>
          </a:p>
          <a:p>
            <a:r>
              <a:rPr lang="en-US" smtClean="0"/>
              <a:t>https://www.polleverywhere.com/multiple_choice_polls/ceJROB7gvBoHbI9</a:t>
            </a:r>
            <a:endParaRPr lang="en-US"/>
          </a:p>
        </p:txBody>
      </p:sp>
      <p:sp>
        <p:nvSpPr>
          <p:cNvPr id="4" name="Slide Number Placeholder 3"/>
          <p:cNvSpPr>
            <a:spLocks noGrp="1"/>
          </p:cNvSpPr>
          <p:nvPr>
            <p:ph type="sldNum" sz="quarter" idx="10"/>
          </p:nvPr>
        </p:nvSpPr>
        <p:spPr/>
        <p:txBody>
          <a:bodyPr/>
          <a:lstStyle/>
          <a:p>
            <a:fld id="{8B092DFA-78D5-4D4D-B023-31786919FE92}" type="slidenum">
              <a:rPr lang="en-US" altLang="en-US" smtClean="0"/>
              <a:pPr/>
              <a:t>34</a:t>
            </a:fld>
            <a:endParaRPr lang="en-US" altLang="en-US"/>
          </a:p>
        </p:txBody>
      </p:sp>
    </p:spTree>
    <p:extLst>
      <p:ext uri="{BB962C8B-B14F-4D97-AF65-F5344CB8AC3E}">
        <p14:creationId xmlns:p14="http://schemas.microsoft.com/office/powerpoint/2010/main" val="2625294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0982E53B-3F78-4982-BF80-0BC9E6291850}" type="slidenum">
              <a:rPr lang="en-US" altLang="en-US" sz="1200"/>
              <a:pPr/>
              <a:t>35</a:t>
            </a:fld>
            <a:endParaRPr lang="en-US" altLang="en-US" sz="1200"/>
          </a:p>
        </p:txBody>
      </p:sp>
      <p:sp>
        <p:nvSpPr>
          <p:cNvPr id="21506" name="Rectangle 2"/>
          <p:cNvSpPr>
            <a:spLocks noGrp="1" noRot="1" noChangeAspect="1" noChangeArrowheads="1" noTextEdit="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1080424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E4A52701-9784-4E95-9767-3A835573BB1D}" type="slidenum">
              <a:rPr lang="en-US" altLang="en-US" sz="1200"/>
              <a:pPr/>
              <a:t>36</a:t>
            </a:fld>
            <a:endParaRPr lang="en-US" altLang="en-US" sz="1200"/>
          </a:p>
        </p:txBody>
      </p:sp>
      <p:sp>
        <p:nvSpPr>
          <p:cNvPr id="62466" name="Rectangle 2"/>
          <p:cNvSpPr>
            <a:spLocks noGrp="1" noRot="1" noChangeAspect="1" noChangeArrowheads="1" noTextEdit="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24231873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F848C8A0-9AF8-41DA-B11B-FC97E87534C8}" type="slidenum">
              <a:rPr lang="en-US" altLang="en-US" sz="1200"/>
              <a:pPr/>
              <a:t>37</a:t>
            </a:fld>
            <a:endParaRPr lang="en-US" altLang="en-US" sz="1200"/>
          </a:p>
        </p:txBody>
      </p:sp>
      <p:sp>
        <p:nvSpPr>
          <p:cNvPr id="66562"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19113104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8F45348E-9857-4EA3-98CE-C76AFDF1B370}" type="slidenum">
              <a:rPr lang="en-US" altLang="en-US" sz="1200"/>
              <a:pPr/>
              <a:t>38</a:t>
            </a:fld>
            <a:endParaRPr lang="en-US" altLang="en-US" sz="1200"/>
          </a:p>
        </p:txBody>
      </p:sp>
      <p:sp>
        <p:nvSpPr>
          <p:cNvPr id="87042" name="Rectangle 2"/>
          <p:cNvSpPr>
            <a:spLocks noGrp="1" noRot="1" noChangeAspect="1" noChangeArrowheads="1" noTextEdit="1"/>
          </p:cNvSpPr>
          <p:nvPr>
            <p:ph type="sldImg"/>
          </p:nvPr>
        </p:nvSpPr>
        <p:spPr>
          <a:solidFill>
            <a:srgbClr val="FFFFFF"/>
          </a:solidFill>
          <a:ln/>
        </p:spPr>
      </p:sp>
      <p:sp>
        <p:nvSpPr>
          <p:cNvPr id="870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18923344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2F2A1E6B-9C6A-41D4-ABCA-CB8EAC3CD932}" type="slidenum">
              <a:rPr lang="en-US" altLang="en-US" sz="1200"/>
              <a:pPr/>
              <a:t>39</a:t>
            </a:fld>
            <a:endParaRPr lang="en-US" altLang="en-US" sz="1200"/>
          </a:p>
        </p:txBody>
      </p:sp>
      <p:sp>
        <p:nvSpPr>
          <p:cNvPr id="109570" name="Rectangle 2"/>
          <p:cNvSpPr>
            <a:spLocks noGrp="1" noRot="1" noChangeAspect="1" noChangeArrowheads="1" noTextEdit="1"/>
          </p:cNvSpPr>
          <p:nvPr>
            <p:ph type="sldImg"/>
          </p:nvPr>
        </p:nvSpPr>
        <p:spPr>
          <a:solidFill>
            <a:srgbClr val="FFFFFF"/>
          </a:solidFill>
          <a:ln/>
        </p:spPr>
      </p:sp>
      <p:sp>
        <p:nvSpPr>
          <p:cNvPr id="109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26012653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Which of the following describes the most likely order of events in allopatric speciation?</a:t>
            </a:r>
          </a:p>
          <a:p>
            <a:r>
              <a:rPr lang="en-US" smtClean="0"/>
              <a:t>https://www.polleverywhere.com/multiple_choice_polls/iYHsAOLlblmWaET</a:t>
            </a:r>
            <a:endParaRPr lang="en-US"/>
          </a:p>
        </p:txBody>
      </p:sp>
      <p:sp>
        <p:nvSpPr>
          <p:cNvPr id="4" name="Slide Number Placeholder 3"/>
          <p:cNvSpPr>
            <a:spLocks noGrp="1"/>
          </p:cNvSpPr>
          <p:nvPr>
            <p:ph type="sldNum" sz="quarter" idx="10"/>
          </p:nvPr>
        </p:nvSpPr>
        <p:spPr/>
        <p:txBody>
          <a:bodyPr/>
          <a:lstStyle/>
          <a:p>
            <a:fld id="{8B092DFA-78D5-4D4D-B023-31786919FE92}" type="slidenum">
              <a:rPr lang="en-US" altLang="en-US" smtClean="0"/>
              <a:pPr/>
              <a:t>40</a:t>
            </a:fld>
            <a:endParaRPr lang="en-US" altLang="en-US"/>
          </a:p>
        </p:txBody>
      </p:sp>
    </p:spTree>
    <p:extLst>
      <p:ext uri="{BB962C8B-B14F-4D97-AF65-F5344CB8AC3E}">
        <p14:creationId xmlns:p14="http://schemas.microsoft.com/office/powerpoint/2010/main" val="1153906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0982E53B-3F78-4982-BF80-0BC9E6291850}" type="slidenum">
              <a:rPr lang="en-US" altLang="en-US" sz="1200"/>
              <a:pPr/>
              <a:t>4</a:t>
            </a:fld>
            <a:endParaRPr lang="en-US" altLang="en-US" sz="1200"/>
          </a:p>
        </p:txBody>
      </p:sp>
      <p:sp>
        <p:nvSpPr>
          <p:cNvPr id="21506" name="Rectangle 2"/>
          <p:cNvSpPr>
            <a:spLocks noGrp="1" noRot="1" noChangeAspect="1" noChangeArrowheads="1" noTextEdit="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10804248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How are two different species most likely to evolve from one ancestral species?</a:t>
            </a:r>
          </a:p>
          <a:p>
            <a:r>
              <a:rPr lang="en-US" smtClean="0"/>
              <a:t>https://www.polleverywhere.com/multiple_choice_polls/CwwGChOx3O4rltg</a:t>
            </a:r>
            <a:endParaRPr lang="en-US"/>
          </a:p>
        </p:txBody>
      </p:sp>
      <p:sp>
        <p:nvSpPr>
          <p:cNvPr id="4" name="Slide Number Placeholder 3"/>
          <p:cNvSpPr>
            <a:spLocks noGrp="1"/>
          </p:cNvSpPr>
          <p:nvPr>
            <p:ph type="sldNum" sz="quarter" idx="10"/>
          </p:nvPr>
        </p:nvSpPr>
        <p:spPr/>
        <p:txBody>
          <a:bodyPr/>
          <a:lstStyle/>
          <a:p>
            <a:fld id="{8B092DFA-78D5-4D4D-B023-31786919FE92}" type="slidenum">
              <a:rPr lang="en-US" altLang="en-US" smtClean="0"/>
              <a:pPr/>
              <a:t>41</a:t>
            </a:fld>
            <a:endParaRPr lang="en-US" altLang="en-US"/>
          </a:p>
        </p:txBody>
      </p:sp>
    </p:spTree>
    <p:extLst>
      <p:ext uri="{BB962C8B-B14F-4D97-AF65-F5344CB8AC3E}">
        <p14:creationId xmlns:p14="http://schemas.microsoft.com/office/powerpoint/2010/main" val="32928794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Among known plant species, which of these have been the two most commonly occurring phenomena that have led to the origin of new species?</a:t>
            </a:r>
          </a:p>
          <a:p>
            <a:r>
              <a:rPr lang="en-US" smtClean="0"/>
              <a:t>https://www.polleverywhere.com/multiple_choice_polls/4npyaplwxGsfcVg</a:t>
            </a:r>
            <a:endParaRPr lang="en-US"/>
          </a:p>
        </p:txBody>
      </p:sp>
      <p:sp>
        <p:nvSpPr>
          <p:cNvPr id="4" name="Slide Number Placeholder 3"/>
          <p:cNvSpPr>
            <a:spLocks noGrp="1"/>
          </p:cNvSpPr>
          <p:nvPr>
            <p:ph type="sldNum" sz="quarter" idx="10"/>
          </p:nvPr>
        </p:nvSpPr>
        <p:spPr/>
        <p:txBody>
          <a:bodyPr/>
          <a:lstStyle/>
          <a:p>
            <a:fld id="{8B092DFA-78D5-4D4D-B023-31786919FE92}" type="slidenum">
              <a:rPr lang="en-US" altLang="en-US" smtClean="0"/>
              <a:pPr/>
              <a:t>42</a:t>
            </a:fld>
            <a:endParaRPr lang="en-US" altLang="en-US"/>
          </a:p>
        </p:txBody>
      </p:sp>
    </p:spTree>
    <p:extLst>
      <p:ext uri="{BB962C8B-B14F-4D97-AF65-F5344CB8AC3E}">
        <p14:creationId xmlns:p14="http://schemas.microsoft.com/office/powerpoint/2010/main" val="10784773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0982E53B-3F78-4982-BF80-0BC9E6291850}" type="slidenum">
              <a:rPr lang="en-US" altLang="en-US" sz="1200"/>
              <a:pPr/>
              <a:t>43</a:t>
            </a:fld>
            <a:endParaRPr lang="en-US" altLang="en-US" sz="1200"/>
          </a:p>
        </p:txBody>
      </p:sp>
      <p:sp>
        <p:nvSpPr>
          <p:cNvPr id="21506" name="Rectangle 2"/>
          <p:cNvSpPr>
            <a:spLocks noGrp="1" noRot="1" noChangeAspect="1" noChangeArrowheads="1" noTextEdit="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10804248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6F4DABD7-DE0C-4752-94E4-6A7A228FFA52}" type="slidenum">
              <a:rPr lang="en-US" altLang="en-US" sz="1200"/>
              <a:pPr/>
              <a:t>44</a:t>
            </a:fld>
            <a:endParaRPr lang="en-US" altLang="en-US" sz="1200"/>
          </a:p>
        </p:txBody>
      </p:sp>
      <p:sp>
        <p:nvSpPr>
          <p:cNvPr id="113666" name="Rectangle 2"/>
          <p:cNvSpPr>
            <a:spLocks noGrp="1" noRot="1" noChangeAspect="1" noChangeArrowheads="1" noTextEdit="1"/>
          </p:cNvSpPr>
          <p:nvPr>
            <p:ph type="sldImg"/>
          </p:nvPr>
        </p:nvSpPr>
        <p:spPr>
          <a:solidFill>
            <a:srgbClr val="FFFFFF"/>
          </a:solidFill>
          <a:ln/>
        </p:spPr>
      </p:sp>
      <p:sp>
        <p:nvSpPr>
          <p:cNvPr id="1136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34779377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dirty="0"/>
              <a:t>24.12 A narrow hybrid zone for </a:t>
            </a:r>
            <a:r>
              <a:rPr lang="en-US" i="1" dirty="0" err="1"/>
              <a:t>Bombina</a:t>
            </a:r>
            <a:r>
              <a:rPr lang="en-US" dirty="0"/>
              <a:t> toads in Europe</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45</a:t>
            </a:fld>
            <a:endParaRPr lang="en-US">
              <a:solidFill>
                <a:srgbClr val="000000"/>
              </a:solidFill>
            </a:endParaRPr>
          </a:p>
        </p:txBody>
      </p:sp>
    </p:spTree>
    <p:extLst>
      <p:ext uri="{BB962C8B-B14F-4D97-AF65-F5344CB8AC3E}">
        <p14:creationId xmlns:p14="http://schemas.microsoft.com/office/powerpoint/2010/main" val="37909794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 hybrid zone is properly defined as _____.</a:t>
            </a:r>
          </a:p>
          <a:p>
            <a:r>
              <a:rPr lang="en-US" smtClean="0"/>
              <a:t>https://www.polleverywhere.com/multiple_choice_polls/7uGrC5eGinepQWH</a:t>
            </a:r>
            <a:endParaRPr lang="en-US"/>
          </a:p>
        </p:txBody>
      </p:sp>
      <p:sp>
        <p:nvSpPr>
          <p:cNvPr id="4" name="Slide Number Placeholder 3"/>
          <p:cNvSpPr>
            <a:spLocks noGrp="1"/>
          </p:cNvSpPr>
          <p:nvPr>
            <p:ph type="sldNum" sz="quarter" idx="10"/>
          </p:nvPr>
        </p:nvSpPr>
        <p:spPr/>
        <p:txBody>
          <a:bodyPr/>
          <a:lstStyle/>
          <a:p>
            <a:fld id="{8B092DFA-78D5-4D4D-B023-31786919FE92}" type="slidenum">
              <a:rPr lang="en-US" altLang="en-US" smtClean="0"/>
              <a:pPr/>
              <a:t>46</a:t>
            </a:fld>
            <a:endParaRPr lang="en-US" altLang="en-US"/>
          </a:p>
        </p:txBody>
      </p:sp>
    </p:spTree>
    <p:extLst>
      <p:ext uri="{BB962C8B-B14F-4D97-AF65-F5344CB8AC3E}">
        <p14:creationId xmlns:p14="http://schemas.microsoft.com/office/powerpoint/2010/main" val="258202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 narrow hybrid zone separates the toad species Bombina bombina and Bombina variegata. What is true of those alleles that are unique to the parental species?</a:t>
            </a:r>
          </a:p>
          <a:p>
            <a:r>
              <a:rPr lang="en-US" smtClean="0"/>
              <a:t>https://www.polleverywhere.com/multiple_choice_polls/aQLARieAUN5PDOO</a:t>
            </a:r>
            <a:endParaRPr lang="en-US"/>
          </a:p>
        </p:txBody>
      </p:sp>
      <p:sp>
        <p:nvSpPr>
          <p:cNvPr id="4" name="Slide Number Placeholder 3"/>
          <p:cNvSpPr>
            <a:spLocks noGrp="1"/>
          </p:cNvSpPr>
          <p:nvPr>
            <p:ph type="sldNum" sz="quarter" idx="10"/>
          </p:nvPr>
        </p:nvSpPr>
        <p:spPr/>
        <p:txBody>
          <a:bodyPr/>
          <a:lstStyle/>
          <a:p>
            <a:fld id="{8B092DFA-78D5-4D4D-B023-31786919FE92}" type="slidenum">
              <a:rPr lang="en-US" altLang="en-US" smtClean="0"/>
              <a:pPr/>
              <a:t>47</a:t>
            </a:fld>
            <a:endParaRPr lang="en-US" altLang="en-US"/>
          </a:p>
        </p:txBody>
      </p:sp>
    </p:spTree>
    <p:extLst>
      <p:ext uri="{BB962C8B-B14F-4D97-AF65-F5344CB8AC3E}">
        <p14:creationId xmlns:p14="http://schemas.microsoft.com/office/powerpoint/2010/main" val="17426945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0982E53B-3F78-4982-BF80-0BC9E6291850}" type="slidenum">
              <a:rPr lang="en-US" altLang="en-US" sz="1200"/>
              <a:pPr/>
              <a:t>48</a:t>
            </a:fld>
            <a:endParaRPr lang="en-US" altLang="en-US" sz="1200"/>
          </a:p>
        </p:txBody>
      </p:sp>
      <p:sp>
        <p:nvSpPr>
          <p:cNvPr id="21506" name="Rectangle 2"/>
          <p:cNvSpPr>
            <a:spLocks noGrp="1" noRot="1" noChangeAspect="1" noChangeArrowheads="1" noTextEdit="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10804248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ED1715EF-DB2F-4684-ACE9-517BB0ACA536}" type="slidenum">
              <a:rPr lang="en-US" altLang="en-US" sz="1200"/>
              <a:pPr/>
              <a:t>49</a:t>
            </a:fld>
            <a:endParaRPr lang="en-US" altLang="en-US" sz="1200"/>
          </a:p>
        </p:txBody>
      </p:sp>
      <p:sp>
        <p:nvSpPr>
          <p:cNvPr id="138242" name="Rectangle 2"/>
          <p:cNvSpPr>
            <a:spLocks noGrp="1" noRot="1" noChangeAspect="1" noChangeArrowheads="1" noTextEdit="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21480674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3BC6BA2B-81BF-426B-A3D0-C8504239EA10}" type="slidenum">
              <a:rPr lang="en-US" altLang="en-US" sz="1200"/>
              <a:pPr/>
              <a:t>50</a:t>
            </a:fld>
            <a:endParaRPr lang="en-US" altLang="en-US" sz="1200"/>
          </a:p>
        </p:txBody>
      </p:sp>
      <p:sp>
        <p:nvSpPr>
          <p:cNvPr id="142338"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674495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0982E53B-3F78-4982-BF80-0BC9E6291850}" type="slidenum">
              <a:rPr lang="en-US" altLang="en-US" sz="1200"/>
              <a:pPr/>
              <a:t>5</a:t>
            </a:fld>
            <a:endParaRPr lang="en-US" altLang="en-US" sz="1200"/>
          </a:p>
        </p:txBody>
      </p:sp>
      <p:sp>
        <p:nvSpPr>
          <p:cNvPr id="21506" name="Rectangle 2"/>
          <p:cNvSpPr>
            <a:spLocks noGrp="1" noRot="1" noChangeAspect="1" noChangeArrowheads="1" noTextEdit="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10804248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a:t>
            </a:r>
            <a:r>
              <a:rPr lang="en-US" dirty="0"/>
              <a:t>24.16 Two models for the tempo of speciation</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51</a:t>
            </a:fld>
            <a:endParaRPr lang="en-US">
              <a:solidFill>
                <a:srgbClr val="000000"/>
              </a:solidFill>
            </a:endParaRPr>
          </a:p>
        </p:txBody>
      </p:sp>
    </p:spTree>
    <p:extLst>
      <p:ext uri="{BB962C8B-B14F-4D97-AF65-F5344CB8AC3E}">
        <p14:creationId xmlns:p14="http://schemas.microsoft.com/office/powerpoint/2010/main" val="37909794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2F4B16C1-857D-4AD1-9E33-D5031132AB7A}" type="slidenum">
              <a:rPr lang="en-US" altLang="en-US" sz="1200"/>
              <a:pPr/>
              <a:t>52</a:t>
            </a:fld>
            <a:endParaRPr lang="en-US" altLang="en-US" sz="1200"/>
          </a:p>
        </p:txBody>
      </p:sp>
      <p:sp>
        <p:nvSpPr>
          <p:cNvPr id="146434" name="Rectangle 2"/>
          <p:cNvSpPr>
            <a:spLocks noGrp="1" noRot="1" noChangeAspect="1" noChangeArrowheads="1" noTextEdit="1"/>
          </p:cNvSpPr>
          <p:nvPr>
            <p:ph type="sldImg"/>
          </p:nvPr>
        </p:nvSpPr>
        <p:spPr>
          <a:solidFill>
            <a:srgbClr val="FFFFFF"/>
          </a:solidFill>
          <a:ln/>
        </p:spPr>
      </p:sp>
      <p:sp>
        <p:nvSpPr>
          <p:cNvPr id="1464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24136715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According to the concept of punctuated equilibrium, the "sudden" appearance of a new species in the fossil record means that _____.</a:t>
            </a:r>
          </a:p>
          <a:p>
            <a:r>
              <a:rPr lang="en-US" smtClean="0"/>
              <a:t>https://www.polleverywhere.com/multiple_choice_polls/4h0O2AbONLSGVIf</a:t>
            </a:r>
            <a:endParaRPr lang="en-US"/>
          </a:p>
        </p:txBody>
      </p:sp>
      <p:sp>
        <p:nvSpPr>
          <p:cNvPr id="4" name="Slide Number Placeholder 3"/>
          <p:cNvSpPr>
            <a:spLocks noGrp="1"/>
          </p:cNvSpPr>
          <p:nvPr>
            <p:ph type="sldNum" sz="quarter" idx="10"/>
          </p:nvPr>
        </p:nvSpPr>
        <p:spPr/>
        <p:txBody>
          <a:bodyPr/>
          <a:lstStyle/>
          <a:p>
            <a:fld id="{8B092DFA-78D5-4D4D-B023-31786919FE92}" type="slidenum">
              <a:rPr lang="en-US" altLang="en-US" smtClean="0"/>
              <a:pPr/>
              <a:t>53</a:t>
            </a:fld>
            <a:endParaRPr lang="en-US" altLang="en-US"/>
          </a:p>
        </p:txBody>
      </p:sp>
    </p:spTree>
    <p:extLst>
      <p:ext uri="{BB962C8B-B14F-4D97-AF65-F5344CB8AC3E}">
        <p14:creationId xmlns:p14="http://schemas.microsoft.com/office/powerpoint/2010/main" val="35892256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1F3F3AB1-7C7B-42A1-8FC7-9D2E92517A84}" type="slidenum">
              <a:rPr lang="en-US" altLang="en-US" sz="1200"/>
              <a:pPr/>
              <a:t>54</a:t>
            </a:fld>
            <a:endParaRPr lang="en-US" altLang="en-US" sz="1200"/>
          </a:p>
        </p:txBody>
      </p:sp>
      <p:sp>
        <p:nvSpPr>
          <p:cNvPr id="154626" name="Rectangle 2"/>
          <p:cNvSpPr>
            <a:spLocks noGrp="1" noRot="1" noChangeAspect="1" noChangeArrowheads="1" noTextEdit="1"/>
          </p:cNvSpPr>
          <p:nvPr>
            <p:ph type="sldImg"/>
          </p:nvPr>
        </p:nvSpPr>
        <p:spPr>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21863991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Speciation _____.</a:t>
            </a:r>
          </a:p>
          <a:p>
            <a:r>
              <a:rPr lang="en-US" smtClean="0"/>
              <a:t>https://www.polleverywhere.com/multiple_choice_polls/e0ZymvolDxvojf5</a:t>
            </a:r>
            <a:endParaRPr lang="en-US"/>
          </a:p>
        </p:txBody>
      </p:sp>
      <p:sp>
        <p:nvSpPr>
          <p:cNvPr id="4" name="Slide Number Placeholder 3"/>
          <p:cNvSpPr>
            <a:spLocks noGrp="1"/>
          </p:cNvSpPr>
          <p:nvPr>
            <p:ph type="sldNum" sz="quarter" idx="10"/>
          </p:nvPr>
        </p:nvSpPr>
        <p:spPr/>
        <p:txBody>
          <a:bodyPr/>
          <a:lstStyle/>
          <a:p>
            <a:fld id="{8B092DFA-78D5-4D4D-B023-31786919FE92}" type="slidenum">
              <a:rPr lang="en-US" altLang="en-US" smtClean="0"/>
              <a:pPr/>
              <a:t>55</a:t>
            </a:fld>
            <a:endParaRPr lang="en-US" altLang="en-US"/>
          </a:p>
        </p:txBody>
      </p:sp>
    </p:spTree>
    <p:extLst>
      <p:ext uri="{BB962C8B-B14F-4D97-AF65-F5344CB8AC3E}">
        <p14:creationId xmlns:p14="http://schemas.microsoft.com/office/powerpoint/2010/main" val="16234981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047A79B0-493D-47D9-B28F-E63D29B94B5E}" type="slidenum">
              <a:rPr lang="en-US" altLang="en-US" sz="1200"/>
              <a:pPr/>
              <a:t>56</a:t>
            </a:fld>
            <a:endParaRPr lang="en-US" altLang="en-US" sz="1200"/>
          </a:p>
        </p:txBody>
      </p:sp>
      <p:sp>
        <p:nvSpPr>
          <p:cNvPr id="160770" name="Rectangle 2"/>
          <p:cNvSpPr>
            <a:spLocks noGrp="1" noRot="1" noChangeAspect="1" noChangeArrowheads="1" noTextEdit="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20617218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largest unit within which gene flow can readily occur is _____.</a:t>
            </a:r>
          </a:p>
          <a:p>
            <a:r>
              <a:rPr lang="en-US" smtClean="0"/>
              <a:t>https://www.polleverywhere.com/multiple_choice_polls/dtEHHUQfuISydT6</a:t>
            </a:r>
            <a:endParaRPr lang="en-US"/>
          </a:p>
        </p:txBody>
      </p:sp>
      <p:sp>
        <p:nvSpPr>
          <p:cNvPr id="4" name="Slide Number Placeholder 3"/>
          <p:cNvSpPr>
            <a:spLocks noGrp="1"/>
          </p:cNvSpPr>
          <p:nvPr>
            <p:ph type="sldNum" sz="quarter" idx="10"/>
          </p:nvPr>
        </p:nvSpPr>
        <p:spPr/>
        <p:txBody>
          <a:bodyPr/>
          <a:lstStyle/>
          <a:p>
            <a:fld id="{8B092DFA-78D5-4D4D-B023-31786919FE92}" type="slidenum">
              <a:rPr lang="en-US" altLang="en-US" smtClean="0"/>
              <a:pPr/>
              <a:t>57</a:t>
            </a:fld>
            <a:endParaRPr lang="en-US" altLang="en-US"/>
          </a:p>
        </p:txBody>
      </p:sp>
    </p:spTree>
    <p:extLst>
      <p:ext uri="{BB962C8B-B14F-4D97-AF65-F5344CB8AC3E}">
        <p14:creationId xmlns:p14="http://schemas.microsoft.com/office/powerpoint/2010/main" val="26295029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0982E53B-3F78-4982-BF80-0BC9E6291850}" type="slidenum">
              <a:rPr lang="en-US" altLang="en-US" sz="1200"/>
              <a:pPr/>
              <a:t>58</a:t>
            </a:fld>
            <a:endParaRPr lang="en-US" altLang="en-US" sz="1200"/>
          </a:p>
        </p:txBody>
      </p:sp>
      <p:sp>
        <p:nvSpPr>
          <p:cNvPr id="21506" name="Rectangle 2"/>
          <p:cNvSpPr>
            <a:spLocks noGrp="1" noRot="1" noChangeAspect="1" noChangeArrowheads="1" noTextEdit="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1080424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0982E53B-3F78-4982-BF80-0BC9E6291850}" type="slidenum">
              <a:rPr lang="en-US" altLang="en-US" sz="1200"/>
              <a:pPr/>
              <a:t>6</a:t>
            </a:fld>
            <a:endParaRPr lang="en-US" altLang="en-US" sz="1200"/>
          </a:p>
        </p:txBody>
      </p:sp>
      <p:sp>
        <p:nvSpPr>
          <p:cNvPr id="21506" name="Rectangle 2"/>
          <p:cNvSpPr>
            <a:spLocks noGrp="1" noRot="1" noChangeAspect="1" noChangeArrowheads="1" noTextEdit="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1080424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C7B5D045-91B7-494B-B9C7-F088E0956646}" type="slidenum">
              <a:rPr lang="en-US" altLang="en-US" sz="1200"/>
              <a:pPr/>
              <a:t>7</a:t>
            </a:fld>
            <a:endParaRPr lang="en-US" altLang="en-US" sz="1200"/>
          </a:p>
        </p:txBody>
      </p:sp>
      <p:sp>
        <p:nvSpPr>
          <p:cNvPr id="23554" name="Rectangle 2"/>
          <p:cNvSpPr>
            <a:spLocks noGrp="1" noRot="1" noChangeAspect="1" noChangeArrowheads="1" noTextEdit="1"/>
          </p:cNvSpPr>
          <p:nvPr>
            <p:ph type="sldImg"/>
          </p:nvPr>
        </p:nvSpPr>
        <p:spPr>
          <a:solidFill>
            <a:srgbClr val="FFFFFF"/>
          </a:solidFill>
          <a:ln/>
        </p:spPr>
      </p:sp>
      <p:sp>
        <p:nvSpPr>
          <p:cNvPr id="235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1124655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24.2</a:t>
            </a:r>
            <a:r>
              <a:rPr lang="en-US" baseline="0" dirty="0" smtClean="0"/>
              <a:t> </a:t>
            </a:r>
            <a:r>
              <a:rPr lang="en-US" dirty="0"/>
              <a:t>The biological species concept is based on the potential to interbreed, not on physical similarity</a:t>
            </a: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8</a:t>
            </a:fld>
            <a:endParaRPr lang="en-US">
              <a:solidFill>
                <a:srgbClr val="000000"/>
              </a:solidFill>
            </a:endParaRPr>
          </a:p>
        </p:txBody>
      </p:sp>
    </p:spTree>
    <p:extLst>
      <p:ext uri="{BB962C8B-B14F-4D97-AF65-F5344CB8AC3E}">
        <p14:creationId xmlns:p14="http://schemas.microsoft.com/office/powerpoint/2010/main" val="2399173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23" charset="-128"/>
              </a:defRPr>
            </a:lvl1pPr>
            <a:lvl2pPr marL="742950" indent="-285750">
              <a:defRPr sz="2400">
                <a:solidFill>
                  <a:schemeClr val="tx1"/>
                </a:solidFill>
                <a:latin typeface="Arial" pitchFamily="34" charset="0"/>
                <a:ea typeface="ヒラギノ角ゴ Pro W3" pitchFamily="123" charset="-128"/>
              </a:defRPr>
            </a:lvl2pPr>
            <a:lvl3pPr marL="1143000" indent="-228600">
              <a:defRPr sz="2400">
                <a:solidFill>
                  <a:schemeClr val="tx1"/>
                </a:solidFill>
                <a:latin typeface="Arial" pitchFamily="34" charset="0"/>
                <a:ea typeface="ヒラギノ角ゴ Pro W3" pitchFamily="123" charset="-128"/>
              </a:defRPr>
            </a:lvl3pPr>
            <a:lvl4pPr marL="1600200" indent="-228600">
              <a:defRPr sz="2400">
                <a:solidFill>
                  <a:schemeClr val="tx1"/>
                </a:solidFill>
                <a:latin typeface="Arial" pitchFamily="34" charset="0"/>
                <a:ea typeface="ヒラギノ角ゴ Pro W3" pitchFamily="123" charset="-128"/>
              </a:defRPr>
            </a:lvl4pPr>
            <a:lvl5pPr marL="2057400" indent="-22860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fld id="{A0CF28E5-688D-4E2C-9AE6-DE0A35726141}" type="slidenum">
              <a:rPr lang="en-US" altLang="en-US" sz="1200"/>
              <a:pPr/>
              <a:t>9</a:t>
            </a:fld>
            <a:endParaRPr lang="en-US" altLang="en-US" sz="1200"/>
          </a:p>
        </p:txBody>
      </p:sp>
      <p:sp>
        <p:nvSpPr>
          <p:cNvPr id="29698" name="Rectangle 2"/>
          <p:cNvSpPr>
            <a:spLocks noGrp="1" noRot="1" noChangeAspect="1" noChangeArrowheads="1" noTextEdit="1"/>
          </p:cNvSpPr>
          <p:nvPr>
            <p:ph type="sldImg"/>
          </p:nvPr>
        </p:nvSpPr>
        <p:spPr>
          <a:solidFill>
            <a:srgbClr val="FFFFFF"/>
          </a:solidFill>
          <a:ln/>
        </p:spPr>
      </p:sp>
      <p:sp>
        <p:nvSpPr>
          <p:cNvPr id="296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ea typeface="ヒラギノ角ゴ Pro W3" pitchFamily="123" charset="-128"/>
            </a:endParaRPr>
          </a:p>
        </p:txBody>
      </p:sp>
    </p:spTree>
    <p:extLst>
      <p:ext uri="{BB962C8B-B14F-4D97-AF65-F5344CB8AC3E}">
        <p14:creationId xmlns:p14="http://schemas.microsoft.com/office/powerpoint/2010/main" val="1659083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a:spLocks noChangeArrowheads="1"/>
          </p:cNvSpPr>
          <p:nvPr/>
        </p:nvSpPr>
        <p:spPr bwMode="auto">
          <a:xfrm>
            <a:off x="7938" y="162990"/>
            <a:ext cx="9144000" cy="1003352"/>
          </a:xfrm>
          <a:prstGeom prst="rect">
            <a:avLst/>
          </a:prstGeom>
          <a:noFill/>
          <a:ln>
            <a:noFill/>
          </a:ln>
          <a:extLst>
            <a:ext uri="{909E8E84-426E-40dd-AFC4-6F175D3DCCD1}">
              <a14:hiddenFill xmlns:a14="http://schemas.microsoft.com/office/drawing/2010/main">
                <a:gradFill rotWithShape="0">
                  <a:gsLst>
                    <a:gs pos="0">
                      <a:srgbClr val="629F39"/>
                    </a:gs>
                    <a:gs pos="100000">
                      <a:srgbClr val="58B5B2"/>
                    </a:gs>
                  </a:gsLst>
                  <a:lin ang="0" scaled="1"/>
                </a:gradFill>
              </a14:hiddenFill>
            </a:ext>
            <a:ext uri="{91240B29-F687-4f45-9708-019B960494DF}">
              <a14:hiddenLine xmlns:a14="http://schemas.microsoft.com/office/drawing/2010/main" w="9525">
                <a:solidFill>
                  <a:srgbClr val="F6C932"/>
                </a:solidFill>
                <a:miter lim="800000"/>
                <a:headEnd/>
                <a:tailEnd/>
              </a14:hiddenLine>
            </a:ext>
          </a:extLst>
        </p:spPr>
        <p:txBody>
          <a:bodyPr>
            <a:spAutoFit/>
          </a:bodyPr>
          <a:lstStyle>
            <a:lvl1pPr algn="r" eaLnBrk="0" hangingPunct="0">
              <a:defRPr sz="2400">
                <a:solidFill>
                  <a:schemeClr val="tx1"/>
                </a:solidFill>
                <a:latin typeface="Arial" charset="0"/>
                <a:cs typeface="Arial" charset="0"/>
              </a:defRPr>
            </a:lvl1pPr>
            <a:lvl2pPr marL="742950" indent="-285750" algn="r" eaLnBrk="0" hangingPunct="0">
              <a:defRPr sz="2400">
                <a:solidFill>
                  <a:schemeClr val="tx1"/>
                </a:solidFill>
                <a:latin typeface="Arial" charset="0"/>
                <a:cs typeface="Arial" charset="0"/>
              </a:defRPr>
            </a:lvl2pPr>
            <a:lvl3pPr marL="1143000" indent="-228600" algn="r" eaLnBrk="0" hangingPunct="0">
              <a:defRPr sz="2400">
                <a:solidFill>
                  <a:schemeClr val="tx1"/>
                </a:solidFill>
                <a:latin typeface="Arial" charset="0"/>
                <a:cs typeface="Arial" charset="0"/>
              </a:defRPr>
            </a:lvl3pPr>
            <a:lvl4pPr marL="1600200" indent="-228600" algn="r" eaLnBrk="0" hangingPunct="0">
              <a:defRPr sz="2400">
                <a:solidFill>
                  <a:schemeClr val="tx1"/>
                </a:solidFill>
                <a:latin typeface="Arial" charset="0"/>
                <a:cs typeface="Arial" charset="0"/>
              </a:defRPr>
            </a:lvl4pPr>
            <a:lvl5pPr marL="2057400" indent="-228600" algn="r" eaLnBrk="0" hangingPunct="0">
              <a:defRPr sz="2400">
                <a:solidFill>
                  <a:schemeClr val="tx1"/>
                </a:solidFill>
                <a:latin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cs typeface="Arial" charset="0"/>
              </a:defRPr>
            </a:lvl9pPr>
          </a:lstStyle>
          <a:p>
            <a:pPr algn="ctr" eaLnBrk="1" hangingPunct="1">
              <a:lnSpc>
                <a:spcPct val="70000"/>
              </a:lnSpc>
              <a:spcBef>
                <a:spcPct val="20000"/>
              </a:spcBef>
              <a:spcAft>
                <a:spcPct val="20000"/>
              </a:spcAft>
              <a:defRPr/>
            </a:pPr>
            <a:r>
              <a:rPr lang="en-US" sz="2400" dirty="0" smtClean="0">
                <a:solidFill>
                  <a:srgbClr val="FFFFFF"/>
                </a:solidFill>
                <a:latin typeface="+mj-lt"/>
                <a:ea typeface="+mn-ea"/>
                <a:cs typeface="Times New Roman" pitchFamily="84" charset="0"/>
              </a:rPr>
              <a:t>CAMPBELL</a:t>
            </a:r>
          </a:p>
          <a:p>
            <a:pPr algn="ctr" eaLnBrk="1" hangingPunct="1">
              <a:lnSpc>
                <a:spcPct val="50000"/>
              </a:lnSpc>
              <a:spcBef>
                <a:spcPct val="20000"/>
              </a:spcBef>
              <a:spcAft>
                <a:spcPct val="20000"/>
              </a:spcAft>
              <a:defRPr/>
            </a:pPr>
            <a:r>
              <a:rPr lang="en-US" sz="4800" dirty="0" smtClean="0">
                <a:solidFill>
                  <a:srgbClr val="D2B239"/>
                </a:solidFill>
                <a:latin typeface="+mj-lt"/>
                <a:ea typeface="+mn-ea"/>
                <a:cs typeface="Times New Roman" pitchFamily="84" charset="0"/>
              </a:rPr>
              <a:t>BIOLOGY</a:t>
            </a:r>
          </a:p>
        </p:txBody>
      </p:sp>
      <p:sp>
        <p:nvSpPr>
          <p:cNvPr id="5" name="Text Box 31"/>
          <p:cNvSpPr txBox="1">
            <a:spLocks noChangeArrowheads="1"/>
          </p:cNvSpPr>
          <p:nvPr/>
        </p:nvSpPr>
        <p:spPr bwMode="auto">
          <a:xfrm>
            <a:off x="0" y="1131066"/>
            <a:ext cx="9144000" cy="338554"/>
          </a:xfrm>
          <a:prstGeom prst="rect">
            <a:avLst/>
          </a:prstGeom>
          <a:noFill/>
          <a:ln>
            <a:noFill/>
          </a:ln>
          <a:effectLst/>
          <a:extLst>
            <a:ext uri="{909E8E84-426E-40dd-AFC4-6F175D3DCCD1}">
              <a14:hiddenFill xmlns:a14="http://schemas.microsoft.com/office/drawing/2010/main">
                <a:gradFill rotWithShape="0">
                  <a:gsLst>
                    <a:gs pos="0">
                      <a:srgbClr val="629F39"/>
                    </a:gs>
                    <a:gs pos="100000">
                      <a:srgbClr val="58B5B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spcBef>
                <a:spcPct val="20000"/>
              </a:spcBef>
              <a:spcAft>
                <a:spcPct val="20000"/>
              </a:spcAft>
            </a:pPr>
            <a:r>
              <a:rPr lang="en-US" sz="1600" dirty="0" smtClean="0">
                <a:solidFill>
                  <a:srgbClr val="FFFFFF"/>
                </a:solidFill>
                <a:latin typeface="Times New Roman" charset="0"/>
                <a:cs typeface="Times New Roman" charset="0"/>
              </a:rPr>
              <a:t>Reece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a:t>
            </a:r>
            <a:r>
              <a:rPr lang="en-US" sz="1600" dirty="0" err="1" smtClean="0">
                <a:solidFill>
                  <a:srgbClr val="FFFFFF"/>
                </a:solidFill>
                <a:latin typeface="Times New Roman" charset="0"/>
                <a:cs typeface="Times New Roman" charset="0"/>
              </a:rPr>
              <a:t>Urry</a:t>
            </a:r>
            <a:r>
              <a:rPr lang="en-US" sz="1600" dirty="0" smtClean="0">
                <a:solidFill>
                  <a:srgbClr val="FFFFFF"/>
                </a:solidFill>
                <a:latin typeface="Times New Roman" charset="0"/>
                <a:cs typeface="Times New Roman" charset="0"/>
              </a:rPr>
              <a:t>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Cain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Wasserman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a:t>
            </a:r>
            <a:r>
              <a:rPr lang="en-US" sz="1600" dirty="0" err="1" smtClean="0">
                <a:solidFill>
                  <a:srgbClr val="FFFFFF"/>
                </a:solidFill>
                <a:latin typeface="Times New Roman" charset="0"/>
                <a:cs typeface="Times New Roman" charset="0"/>
              </a:rPr>
              <a:t>Minorsky</a:t>
            </a:r>
            <a:r>
              <a:rPr lang="en-US" sz="1600" dirty="0" smtClean="0">
                <a:solidFill>
                  <a:srgbClr val="FFFFFF"/>
                </a:solidFill>
                <a:latin typeface="Times New Roman" charset="0"/>
                <a:cs typeface="Times New Roman" charset="0"/>
              </a:rPr>
              <a:t> </a:t>
            </a:r>
            <a:r>
              <a:rPr lang="en-US" sz="1600" dirty="0" smtClean="0">
                <a:solidFill>
                  <a:srgbClr val="D2B239"/>
                </a:solidFill>
                <a:latin typeface="Times New Roman" charset="0"/>
                <a:cs typeface="Times New Roman" charset="0"/>
              </a:rPr>
              <a:t>•</a:t>
            </a:r>
            <a:r>
              <a:rPr lang="en-US" sz="1600" dirty="0" smtClean="0">
                <a:solidFill>
                  <a:srgbClr val="FFFFFF"/>
                </a:solidFill>
                <a:latin typeface="Times New Roman" charset="0"/>
                <a:cs typeface="Times New Roman" charset="0"/>
              </a:rPr>
              <a:t> Jackson</a:t>
            </a:r>
            <a:endParaRPr lang="en-US" sz="1600" dirty="0">
              <a:solidFill>
                <a:srgbClr val="FFFFFF"/>
              </a:solidFill>
              <a:latin typeface="Times New Roman" charset="0"/>
              <a:cs typeface="Times New Roman" charset="0"/>
            </a:endParaRPr>
          </a:p>
        </p:txBody>
      </p:sp>
      <p:sp>
        <p:nvSpPr>
          <p:cNvPr id="6" name="Text Box 14"/>
          <p:cNvSpPr txBox="1">
            <a:spLocks noChangeArrowheads="1"/>
          </p:cNvSpPr>
          <p:nvPr/>
        </p:nvSpPr>
        <p:spPr bwMode="auto">
          <a:xfrm>
            <a:off x="0" y="6592888"/>
            <a:ext cx="6880225" cy="200025"/>
          </a:xfrm>
          <a:prstGeom prst="rect">
            <a:avLst/>
          </a:prstGeom>
          <a:noFill/>
          <a:ln>
            <a:noFill/>
          </a:ln>
          <a:extLst>
            <a:ext uri="{909E8E84-426E-40dd-AFC4-6F175D3DCCD1}">
              <a14:hiddenFill xmlns:a14="http://schemas.microsoft.com/office/drawing/2010/main">
                <a:gradFill rotWithShape="0">
                  <a:gsLst>
                    <a:gs pos="0">
                      <a:srgbClr val="6CAA3C"/>
                    </a:gs>
                    <a:gs pos="100000">
                      <a:srgbClr val="5EBDBE"/>
                    </a:gs>
                  </a:gsLst>
                  <a:lin ang="0" scaled="1"/>
                </a:gra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spcBef>
                <a:spcPct val="50000"/>
              </a:spcBef>
            </a:pPr>
            <a:r>
              <a:rPr lang="en-US" sz="900" dirty="0">
                <a:solidFill>
                  <a:srgbClr val="FFFFFF"/>
                </a:solidFill>
              </a:rPr>
              <a:t>     © 2014 Pearson Education, Inc.</a:t>
            </a:r>
            <a:endParaRPr lang="en-US" dirty="0">
              <a:solidFill>
                <a:srgbClr val="FFFFFF"/>
              </a:solidFill>
            </a:endParaRPr>
          </a:p>
        </p:txBody>
      </p:sp>
      <p:sp>
        <p:nvSpPr>
          <p:cNvPr id="9" name="Text Box 50"/>
          <p:cNvSpPr txBox="1">
            <a:spLocks noChangeArrowheads="1"/>
          </p:cNvSpPr>
          <p:nvPr/>
        </p:nvSpPr>
        <p:spPr bwMode="auto">
          <a:xfrm>
            <a:off x="6023428" y="715674"/>
            <a:ext cx="869610" cy="348813"/>
          </a:xfrm>
          <a:prstGeom prst="rect">
            <a:avLst/>
          </a:prstGeom>
          <a:noFill/>
          <a:ln>
            <a:noFill/>
          </a:ln>
          <a:effectLst/>
          <a:extLst>
            <a:ext uri="{909E8E84-426E-40dd-AFC4-6F175D3DCCD1}">
              <a14:hiddenFill xmlns:a14="http://schemas.microsoft.com/office/drawing/2010/main">
                <a:gradFill rotWithShape="0">
                  <a:gsLst>
                    <a:gs pos="0">
                      <a:srgbClr val="629F39"/>
                    </a:gs>
                    <a:gs pos="100000">
                      <a:srgbClr val="58B5B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hangingPunct="1">
              <a:lnSpc>
                <a:spcPct val="60000"/>
              </a:lnSpc>
              <a:spcBef>
                <a:spcPct val="20000"/>
              </a:spcBef>
              <a:spcAft>
                <a:spcPct val="20000"/>
              </a:spcAft>
            </a:pPr>
            <a:r>
              <a:rPr lang="en-US" sz="1000" b="1" i="0" dirty="0" smtClean="0">
                <a:solidFill>
                  <a:schemeClr val="accent3">
                    <a:lumMod val="75000"/>
                  </a:schemeClr>
                </a:solidFill>
                <a:latin typeface="Times New Roman"/>
                <a:cs typeface="Times New Roman"/>
              </a:rPr>
              <a:t>TENTH</a:t>
            </a:r>
          </a:p>
          <a:p>
            <a:pPr algn="r" eaLnBrk="1" hangingPunct="1">
              <a:lnSpc>
                <a:spcPct val="60000"/>
              </a:lnSpc>
              <a:spcBef>
                <a:spcPct val="20000"/>
              </a:spcBef>
              <a:spcAft>
                <a:spcPct val="20000"/>
              </a:spcAft>
            </a:pPr>
            <a:r>
              <a:rPr lang="en-US" sz="1000" b="1" i="0" dirty="0" smtClean="0">
                <a:solidFill>
                  <a:schemeClr val="accent3">
                    <a:lumMod val="75000"/>
                  </a:schemeClr>
                </a:solidFill>
                <a:latin typeface="Times New Roman"/>
                <a:cs typeface="Times New Roman"/>
              </a:rPr>
              <a:t>EDITION</a:t>
            </a:r>
            <a:endParaRPr lang="en-US" sz="1000" b="1" i="0" dirty="0">
              <a:solidFill>
                <a:schemeClr val="accent3">
                  <a:lumMod val="75000"/>
                </a:schemeClr>
              </a:solidFill>
              <a:latin typeface="Times New Roman"/>
              <a:cs typeface="Times New Roman"/>
            </a:endParaRPr>
          </a:p>
        </p:txBody>
      </p:sp>
      <p:sp>
        <p:nvSpPr>
          <p:cNvPr id="508945" name="Rectangle 17"/>
          <p:cNvSpPr>
            <a:spLocks noGrp="1" noChangeArrowheads="1"/>
          </p:cNvSpPr>
          <p:nvPr>
            <p:ph type="ctrTitle" sz="quarter"/>
          </p:nvPr>
        </p:nvSpPr>
        <p:spPr>
          <a:xfrm>
            <a:off x="182563" y="190500"/>
            <a:ext cx="3089275" cy="1096963"/>
          </a:xfrm>
        </p:spPr>
        <p:txBody>
          <a:bodyPr anchor="ctr"/>
          <a:lstStyle>
            <a:lvl1pPr marL="0" indent="0">
              <a:defRPr sz="5000">
                <a:solidFill>
                  <a:srgbClr val="FFFFFF"/>
                </a:solidFill>
                <a:latin typeface="Arial"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07320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806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4813" y="182563"/>
            <a:ext cx="2203450" cy="61706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463" y="182563"/>
            <a:ext cx="6457950" cy="61706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3894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649378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12316" cy="343551"/>
          </a:xfrm>
          <a:prstGeom prst="rect">
            <a:avLst/>
          </a:prstGeom>
        </p:spPr>
        <p:txBody>
          <a:bodyPr/>
          <a:lstStyle>
            <a:lvl1pPr algn="l">
              <a:defRPr sz="1200">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91968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12316" cy="343551"/>
          </a:xfrm>
          <a:prstGeom prst="rect">
            <a:avLst/>
          </a:prstGeom>
        </p:spPr>
        <p:txBody>
          <a:bodyPr/>
          <a:lstStyle>
            <a:lvl1pPr algn="l">
              <a:defRPr sz="1200">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69581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12316" cy="343551"/>
          </a:xfrm>
          <a:prstGeom prst="rect">
            <a:avLst/>
          </a:prstGeom>
        </p:spPr>
        <p:txBody>
          <a:bodyPr/>
          <a:lstStyle>
            <a:lvl1pPr algn="l">
              <a:defRPr sz="1200">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50957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12316" cy="343551"/>
          </a:xfrm>
          <a:prstGeom prst="rect">
            <a:avLst/>
          </a:prstGeom>
        </p:spPr>
        <p:txBody>
          <a:bodyPr/>
          <a:lstStyle>
            <a:lvl1pPr algn="l">
              <a:defRPr sz="1200">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3573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12316" cy="343551"/>
          </a:xfrm>
          <a:prstGeom prst="rect">
            <a:avLst/>
          </a:prstGeom>
        </p:spPr>
        <p:txBody>
          <a:bodyPr/>
          <a:lstStyle>
            <a:lvl1pPr algn="l">
              <a:defRPr sz="1200">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61058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12316" cy="343551"/>
          </a:xfrm>
          <a:prstGeom prst="rect">
            <a:avLst/>
          </a:prstGeom>
        </p:spPr>
        <p:txBody>
          <a:bodyPr/>
          <a:lstStyle>
            <a:lvl1pPr algn="l">
              <a:defRPr sz="1200">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79892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12316" cy="343551"/>
          </a:xfrm>
          <a:prstGeom prst="rect">
            <a:avLst/>
          </a:prstGeom>
        </p:spPr>
        <p:txBody>
          <a:bodyPr/>
          <a:lstStyle>
            <a:lvl1pPr algn="l">
              <a:defRPr sz="1200">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99750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347472" indent="-347472">
              <a:buClr>
                <a:srgbClr val="FF6600"/>
              </a:buClr>
              <a:defRPr/>
            </a:lvl1pPr>
            <a:lvl2pPr marL="740664" indent="-283464">
              <a:buClr>
                <a:srgbClr val="FF6600"/>
              </a:buClr>
              <a:defRPr/>
            </a:lvl2pPr>
            <a:lvl3pPr marL="1143000" indent="-228600">
              <a:buClr>
                <a:srgbClr val="FF6600"/>
              </a:buClr>
              <a:defRPr/>
            </a:lvl3pPr>
            <a:lvl4pPr marL="1600200" indent="-228600">
              <a:buClr>
                <a:srgbClr val="FF6600"/>
              </a:buClr>
              <a:defRPr/>
            </a:lvl4pPr>
            <a:lvl5pPr marL="2057400" indent="-228600">
              <a:buClr>
                <a:srgbClr val="FF6600"/>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62225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12316" cy="343551"/>
          </a:xfrm>
          <a:prstGeom prst="rect">
            <a:avLst/>
          </a:prstGeom>
        </p:spPr>
        <p:txBody>
          <a:bodyPr/>
          <a:lstStyle>
            <a:lvl1pPr algn="l">
              <a:defRPr sz="1200">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54548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12316" cy="343551"/>
          </a:xfrm>
          <a:prstGeom prst="rect">
            <a:avLst/>
          </a:prstGeom>
        </p:spPr>
        <p:txBody>
          <a:bodyPr/>
          <a:lstStyle>
            <a:lvl1pPr algn="l">
              <a:defRPr sz="1200">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50235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12316" cy="343551"/>
          </a:xfrm>
          <a:prstGeom prst="rect">
            <a:avLst/>
          </a:prstGeom>
        </p:spPr>
        <p:txBody>
          <a:bodyPr/>
          <a:lstStyle>
            <a:lvl1pPr algn="l">
              <a:defRPr sz="1200">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60753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12316" cy="343551"/>
          </a:xfrm>
          <a:prstGeom prst="rect">
            <a:avLst/>
          </a:prstGeom>
        </p:spPr>
        <p:txBody>
          <a:bodyPr/>
          <a:lstStyle>
            <a:lvl1pPr algn="l">
              <a:defRPr sz="1200">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77708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98249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463" y="1279525"/>
            <a:ext cx="4311650" cy="5073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8513" y="1279525"/>
            <a:ext cx="4311650" cy="5073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1682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9279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0731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463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8804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425013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body" idx="1"/>
          </p:nvPr>
        </p:nvSpPr>
        <p:spPr bwMode="auto">
          <a:xfrm>
            <a:off x="420913" y="1272910"/>
            <a:ext cx="8499249"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13716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Rectangle 1"/>
          <p:cNvSpPr/>
          <p:nvPr/>
        </p:nvSpPr>
        <p:spPr bwMode="auto">
          <a:xfrm>
            <a:off x="0" y="1"/>
            <a:ext cx="9144000" cy="290286"/>
          </a:xfrm>
          <a:prstGeom prst="rect">
            <a:avLst/>
          </a:prstGeom>
          <a:gradFill flip="none" rotWithShape="1">
            <a:gsLst>
              <a:gs pos="0">
                <a:srgbClr val="FF6600"/>
              </a:gs>
              <a:gs pos="100000">
                <a:srgbClr val="FFFFFF"/>
              </a:gs>
              <a:gs pos="25000">
                <a:srgbClr val="FF6600">
                  <a:alpha val="7500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026" name="Rectangle 7"/>
          <p:cNvSpPr>
            <a:spLocks noGrp="1" noChangeArrowheads="1"/>
          </p:cNvSpPr>
          <p:nvPr>
            <p:ph type="title"/>
          </p:nvPr>
        </p:nvSpPr>
        <p:spPr bwMode="auto">
          <a:xfrm>
            <a:off x="182563" y="298675"/>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a:p>
        </p:txBody>
      </p:sp>
      <p:sp>
        <p:nvSpPr>
          <p:cNvPr id="6"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r>
              <a:rPr lang="en-US" sz="900" b="0" dirty="0">
                <a:solidFill>
                  <a:srgbClr val="000000"/>
                </a:solidFill>
                <a:latin typeface="Arial" charset="0"/>
              </a:rPr>
              <a:t>© 2014 Pearson Education, Inc.</a:t>
            </a: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4122" r:id="rId12"/>
  </p:sldLayoutIdLst>
  <p:timing>
    <p:tnLst>
      <p:par>
        <p:cTn xmlns:p14="http://schemas.microsoft.com/office/powerpoint/2010/main" id="1" dur="indefinite" restart="never" nodeType="tmRoot"/>
      </p:par>
    </p:tnLst>
  </p:timing>
  <p:txStyles>
    <p:titleStyle>
      <a:lvl1pPr marL="0" indent="-450850" algn="l" rtl="0" eaLnBrk="1" fontAlgn="base" hangingPunct="1">
        <a:lnSpc>
          <a:spcPct val="90000"/>
        </a:lnSpc>
        <a:spcBef>
          <a:spcPct val="0"/>
        </a:spcBef>
        <a:spcAft>
          <a:spcPct val="0"/>
        </a:spcAft>
        <a:defRPr sz="3000" b="1">
          <a:solidFill>
            <a:schemeClr val="tx1"/>
          </a:solidFill>
          <a:latin typeface="Arial"/>
          <a:ea typeface="Geneva"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p:titleStyle>
    <p:bodyStyle>
      <a:lvl1pPr marL="347472" indent="-347472" algn="l" rtl="0" eaLnBrk="1" fontAlgn="base" hangingPunct="1">
        <a:spcBef>
          <a:spcPct val="45000"/>
        </a:spcBef>
        <a:spcAft>
          <a:spcPct val="20000"/>
        </a:spcAft>
        <a:buClr>
          <a:srgbClr val="FF6600"/>
        </a:buClr>
        <a:buFont typeface="Wingdings" charset="2"/>
        <a:buChar char="§"/>
        <a:defRPr sz="2800">
          <a:solidFill>
            <a:schemeClr val="tx1"/>
          </a:solidFill>
          <a:latin typeface="Arial" charset="0"/>
          <a:ea typeface="Geneva" charset="0"/>
          <a:cs typeface="+mn-cs"/>
        </a:defRPr>
      </a:lvl1pPr>
      <a:lvl2pPr marL="740664" indent="-283464" algn="l" rtl="0" eaLnBrk="1" fontAlgn="base" hangingPunct="1">
        <a:spcBef>
          <a:spcPct val="45000"/>
        </a:spcBef>
        <a:spcAft>
          <a:spcPct val="20000"/>
        </a:spcAft>
        <a:buClr>
          <a:srgbClr val="FF6600"/>
        </a:buClr>
        <a:buFont typeface="Wingdings" charset="2"/>
        <a:buChar char="§"/>
        <a:defRPr sz="2600">
          <a:solidFill>
            <a:schemeClr val="tx1"/>
          </a:solidFill>
          <a:latin typeface="Arial" charset="0"/>
          <a:ea typeface="+mn-ea"/>
          <a:cs typeface="+mn-cs"/>
        </a:defRPr>
      </a:lvl2pPr>
      <a:lvl3pPr marL="1143000" indent="-228600" algn="l" rtl="0" eaLnBrk="1" fontAlgn="base" hangingPunct="1">
        <a:spcBef>
          <a:spcPct val="45000"/>
        </a:spcBef>
        <a:spcAft>
          <a:spcPct val="20000"/>
        </a:spcAft>
        <a:buClr>
          <a:srgbClr val="FF6600"/>
        </a:buClr>
        <a:buFont typeface="Wingdings" charset="2"/>
        <a:buChar char="§"/>
        <a:defRPr sz="2400">
          <a:solidFill>
            <a:schemeClr val="tx1"/>
          </a:solidFill>
          <a:latin typeface="Arial" charset="0"/>
          <a:ea typeface="+mn-ea"/>
          <a:cs typeface="+mn-cs"/>
        </a:defRPr>
      </a:lvl3pPr>
      <a:lvl4pPr marL="1600200" indent="-228600" algn="l" rtl="0" eaLnBrk="1" fontAlgn="base" hangingPunct="1">
        <a:spcBef>
          <a:spcPct val="45000"/>
        </a:spcBef>
        <a:spcAft>
          <a:spcPct val="20000"/>
        </a:spcAft>
        <a:buClr>
          <a:srgbClr val="FF6600"/>
        </a:buClr>
        <a:buFont typeface="Wingdings" charset="2"/>
        <a:buChar char="§"/>
        <a:defRPr sz="2200">
          <a:solidFill>
            <a:schemeClr val="tx1"/>
          </a:solidFill>
          <a:latin typeface="Arial" charset="0"/>
          <a:ea typeface="+mn-ea"/>
          <a:cs typeface="+mn-cs"/>
        </a:defRPr>
      </a:lvl4pPr>
      <a:lvl5pPr marL="2057400" indent="-228600" algn="l" rtl="0" eaLnBrk="1" fontAlgn="base" hangingPunct="1">
        <a:spcBef>
          <a:spcPct val="45000"/>
        </a:spcBef>
        <a:spcAft>
          <a:spcPct val="20000"/>
        </a:spcAft>
        <a:buClr>
          <a:srgbClr val="FF6600"/>
        </a:buClr>
        <a:buFont typeface="Wingdings" charset="2"/>
        <a:buChar char="§"/>
        <a:defRPr sz="22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0"/>
            <a:ext cx="5757649" cy="356998"/>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
        <p:nvSpPr>
          <p:cNvPr id="4"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r>
              <a:rPr lang="en-US" sz="900" dirty="0">
                <a:solidFill>
                  <a:srgbClr val="000000"/>
                </a:solidFill>
                <a:latin typeface="Arial" charset="0"/>
                <a:ea typeface="ＭＳ Ｐゴシック" charset="0"/>
              </a:rPr>
              <a:t>© 2014 Pearson Education, Inc.</a:t>
            </a:r>
          </a:p>
        </p:txBody>
      </p:sp>
    </p:spTree>
    <p:extLst>
      <p:ext uri="{BB962C8B-B14F-4D97-AF65-F5344CB8AC3E}">
        <p14:creationId xmlns:p14="http://schemas.microsoft.com/office/powerpoint/2010/main" val="730838365"/>
      </p:ext>
    </p:extLst>
  </p:cSld>
  <p:clrMap bg1="lt1" tx1="dk1" bg2="lt2" tx2="dk2" accent1="accent1" accent2="accent2" accent3="accent3" accent4="accent4" accent5="accent5" accent6="accent6" hlink="hlink" folHlink="folHlink"/>
  <p:sldLayoutIdLst>
    <p:sldLayoutId id="214748403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0" indent="0" algn="l" rtl="0" eaLnBrk="0" fontAlgn="base" hangingPunct="0">
        <a:spcBef>
          <a:spcPct val="20000"/>
        </a:spcBef>
        <a:spcAft>
          <a:spcPct val="0"/>
        </a:spcAft>
        <a:buNone/>
        <a:defRPr sz="1200">
          <a:solidFill>
            <a:schemeClr val="tx1"/>
          </a:solidFill>
          <a:latin typeface="Arial"/>
          <a:ea typeface="ＭＳ Ｐゴシック" charset="0"/>
          <a:cs typeface="Arial"/>
        </a:defRPr>
      </a:lvl1pPr>
      <a:lvl2pPr marL="4572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2pPr>
      <a:lvl3pPr marL="9144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3pPr>
      <a:lvl4pPr marL="13716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4pPr>
      <a:lvl5pPr marL="18288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0"/>
            <a:ext cx="5757649" cy="356998"/>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
        <p:nvSpPr>
          <p:cNvPr id="4"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r>
              <a:rPr lang="en-US" sz="900" dirty="0">
                <a:solidFill>
                  <a:srgbClr val="000000"/>
                </a:solidFill>
                <a:latin typeface="Arial" charset="0"/>
                <a:ea typeface="ＭＳ Ｐゴシック" charset="0"/>
              </a:rPr>
              <a:t>© 2014 Pearson Education, Inc.</a:t>
            </a:r>
          </a:p>
        </p:txBody>
      </p:sp>
    </p:spTree>
    <p:extLst>
      <p:ext uri="{BB962C8B-B14F-4D97-AF65-F5344CB8AC3E}">
        <p14:creationId xmlns:p14="http://schemas.microsoft.com/office/powerpoint/2010/main" val="3353441028"/>
      </p:ext>
    </p:extLst>
  </p:cSld>
  <p:clrMap bg1="lt1" tx1="dk1" bg2="lt2" tx2="dk2" accent1="accent1" accent2="accent2" accent3="accent3" accent4="accent4" accent5="accent5" accent6="accent6" hlink="hlink" folHlink="folHlink"/>
  <p:sldLayoutIdLst>
    <p:sldLayoutId id="214748403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0" indent="0" algn="l" rtl="0" eaLnBrk="0" fontAlgn="base" hangingPunct="0">
        <a:spcBef>
          <a:spcPct val="20000"/>
        </a:spcBef>
        <a:spcAft>
          <a:spcPct val="0"/>
        </a:spcAft>
        <a:buNone/>
        <a:defRPr sz="1200">
          <a:solidFill>
            <a:schemeClr val="tx1"/>
          </a:solidFill>
          <a:latin typeface="Arial"/>
          <a:ea typeface="ＭＳ Ｐゴシック" charset="0"/>
          <a:cs typeface="Arial"/>
        </a:defRPr>
      </a:lvl1pPr>
      <a:lvl2pPr marL="4572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2pPr>
      <a:lvl3pPr marL="9144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3pPr>
      <a:lvl4pPr marL="13716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4pPr>
      <a:lvl5pPr marL="18288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0"/>
            <a:ext cx="5757649" cy="356998"/>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
        <p:nvSpPr>
          <p:cNvPr id="4"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r>
              <a:rPr lang="en-US" sz="900" dirty="0">
                <a:solidFill>
                  <a:srgbClr val="000000"/>
                </a:solidFill>
                <a:latin typeface="Arial" charset="0"/>
                <a:ea typeface="ＭＳ Ｐゴシック" charset="0"/>
              </a:rPr>
              <a:t>© 2014 Pearson Education, Inc.</a:t>
            </a:r>
          </a:p>
        </p:txBody>
      </p:sp>
    </p:spTree>
    <p:extLst>
      <p:ext uri="{BB962C8B-B14F-4D97-AF65-F5344CB8AC3E}">
        <p14:creationId xmlns:p14="http://schemas.microsoft.com/office/powerpoint/2010/main" val="1369904848"/>
      </p:ext>
    </p:extLst>
  </p:cSld>
  <p:clrMap bg1="lt1" tx1="dk1" bg2="lt2" tx2="dk2" accent1="accent1" accent2="accent2" accent3="accent3" accent4="accent4" accent5="accent5" accent6="accent6" hlink="hlink" folHlink="folHlink"/>
  <p:sldLayoutIdLst>
    <p:sldLayoutId id="214748412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0" indent="0" algn="l" rtl="0" eaLnBrk="0" fontAlgn="base" hangingPunct="0">
        <a:spcBef>
          <a:spcPct val="20000"/>
        </a:spcBef>
        <a:spcAft>
          <a:spcPct val="0"/>
        </a:spcAft>
        <a:buNone/>
        <a:defRPr sz="1200">
          <a:solidFill>
            <a:schemeClr val="tx1"/>
          </a:solidFill>
          <a:latin typeface="Arial"/>
          <a:ea typeface="ＭＳ Ｐゴシック" charset="0"/>
          <a:cs typeface="Arial"/>
        </a:defRPr>
      </a:lvl1pPr>
      <a:lvl2pPr marL="4572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2pPr>
      <a:lvl3pPr marL="9144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3pPr>
      <a:lvl4pPr marL="13716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4pPr>
      <a:lvl5pPr marL="18288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0"/>
            <a:ext cx="5757649" cy="356998"/>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
        <p:nvSpPr>
          <p:cNvPr id="4"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r>
              <a:rPr lang="en-US" sz="900" dirty="0">
                <a:solidFill>
                  <a:srgbClr val="000000"/>
                </a:solidFill>
                <a:latin typeface="Arial" charset="0"/>
                <a:ea typeface="ＭＳ Ｐゴシック" charset="0"/>
              </a:rPr>
              <a:t>© 2014 Pearson Education, Inc.</a:t>
            </a:r>
          </a:p>
        </p:txBody>
      </p:sp>
    </p:spTree>
    <p:extLst>
      <p:ext uri="{BB962C8B-B14F-4D97-AF65-F5344CB8AC3E}">
        <p14:creationId xmlns:p14="http://schemas.microsoft.com/office/powerpoint/2010/main" val="3412342974"/>
      </p:ext>
    </p:extLst>
  </p:cSld>
  <p:clrMap bg1="lt1" tx1="dk1" bg2="lt2" tx2="dk2" accent1="accent1" accent2="accent2" accent3="accent3" accent4="accent4" accent5="accent5" accent6="accent6" hlink="hlink" folHlink="folHlink"/>
  <p:sldLayoutIdLst>
    <p:sldLayoutId id="214748397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0" indent="0" algn="l" rtl="0" eaLnBrk="0" fontAlgn="base" hangingPunct="0">
        <a:spcBef>
          <a:spcPct val="20000"/>
        </a:spcBef>
        <a:spcAft>
          <a:spcPct val="0"/>
        </a:spcAft>
        <a:buNone/>
        <a:defRPr sz="1200">
          <a:solidFill>
            <a:schemeClr val="tx1"/>
          </a:solidFill>
          <a:latin typeface="Arial"/>
          <a:ea typeface="ＭＳ Ｐゴシック" charset="0"/>
          <a:cs typeface="Arial"/>
        </a:defRPr>
      </a:lvl1pPr>
      <a:lvl2pPr marL="4572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2pPr>
      <a:lvl3pPr marL="9144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3pPr>
      <a:lvl4pPr marL="13716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4pPr>
      <a:lvl5pPr marL="18288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0"/>
            <a:ext cx="5757649" cy="356998"/>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
        <p:nvSpPr>
          <p:cNvPr id="4"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r>
              <a:rPr lang="en-US" sz="900" dirty="0">
                <a:solidFill>
                  <a:srgbClr val="000000"/>
                </a:solidFill>
                <a:latin typeface="Arial" charset="0"/>
                <a:ea typeface="ＭＳ Ｐゴシック" charset="0"/>
              </a:rPr>
              <a:t>© 2014 Pearson Education, Inc.</a:t>
            </a:r>
          </a:p>
        </p:txBody>
      </p:sp>
    </p:spTree>
    <p:extLst>
      <p:ext uri="{BB962C8B-B14F-4D97-AF65-F5344CB8AC3E}">
        <p14:creationId xmlns:p14="http://schemas.microsoft.com/office/powerpoint/2010/main" val="4063257794"/>
      </p:ext>
    </p:extLst>
  </p:cSld>
  <p:clrMap bg1="lt1" tx1="dk1" bg2="lt2" tx2="dk2" accent1="accent1" accent2="accent2" accent3="accent3" accent4="accent4" accent5="accent5" accent6="accent6" hlink="hlink" folHlink="folHlink"/>
  <p:sldLayoutIdLst>
    <p:sldLayoutId id="214748400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0" indent="0" algn="l" rtl="0" eaLnBrk="0" fontAlgn="base" hangingPunct="0">
        <a:spcBef>
          <a:spcPct val="20000"/>
        </a:spcBef>
        <a:spcAft>
          <a:spcPct val="0"/>
        </a:spcAft>
        <a:buNone/>
        <a:defRPr sz="1200">
          <a:solidFill>
            <a:schemeClr val="tx1"/>
          </a:solidFill>
          <a:latin typeface="Arial"/>
          <a:ea typeface="ＭＳ Ｐゴシック" charset="0"/>
          <a:cs typeface="Arial"/>
        </a:defRPr>
      </a:lvl1pPr>
      <a:lvl2pPr marL="4572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2pPr>
      <a:lvl3pPr marL="9144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3pPr>
      <a:lvl4pPr marL="13716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4pPr>
      <a:lvl5pPr marL="18288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0"/>
            <a:ext cx="5757649" cy="356998"/>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
        <p:nvSpPr>
          <p:cNvPr id="4"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r>
              <a:rPr lang="en-US" sz="900" dirty="0">
                <a:solidFill>
                  <a:srgbClr val="000000"/>
                </a:solidFill>
                <a:latin typeface="Arial" charset="0"/>
                <a:ea typeface="ＭＳ Ｐゴシック" charset="0"/>
              </a:rPr>
              <a:t>© 2014 Pearson Education, Inc.</a:t>
            </a:r>
          </a:p>
        </p:txBody>
      </p:sp>
    </p:spTree>
    <p:extLst>
      <p:ext uri="{BB962C8B-B14F-4D97-AF65-F5344CB8AC3E}">
        <p14:creationId xmlns:p14="http://schemas.microsoft.com/office/powerpoint/2010/main" val="949346979"/>
      </p:ext>
    </p:extLst>
  </p:cSld>
  <p:clrMap bg1="lt1" tx1="dk1" bg2="lt2" tx2="dk2" accent1="accent1" accent2="accent2" accent3="accent3" accent4="accent4" accent5="accent5" accent6="accent6" hlink="hlink" folHlink="folHlink"/>
  <p:sldLayoutIdLst>
    <p:sldLayoutId id="214748400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0" indent="0" algn="l" rtl="0" eaLnBrk="0" fontAlgn="base" hangingPunct="0">
        <a:spcBef>
          <a:spcPct val="20000"/>
        </a:spcBef>
        <a:spcAft>
          <a:spcPct val="0"/>
        </a:spcAft>
        <a:buNone/>
        <a:defRPr sz="1200">
          <a:solidFill>
            <a:schemeClr val="tx1"/>
          </a:solidFill>
          <a:latin typeface="Arial"/>
          <a:ea typeface="ＭＳ Ｐゴシック" charset="0"/>
          <a:cs typeface="Arial"/>
        </a:defRPr>
      </a:lvl1pPr>
      <a:lvl2pPr marL="4572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2pPr>
      <a:lvl3pPr marL="9144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3pPr>
      <a:lvl4pPr marL="13716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4pPr>
      <a:lvl5pPr marL="18288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0"/>
            <a:ext cx="5757649" cy="356998"/>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
        <p:nvSpPr>
          <p:cNvPr id="4"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r>
              <a:rPr lang="en-US" sz="900" dirty="0">
                <a:solidFill>
                  <a:srgbClr val="000000"/>
                </a:solidFill>
                <a:latin typeface="Arial" charset="0"/>
                <a:ea typeface="ＭＳ Ｐゴシック" charset="0"/>
              </a:rPr>
              <a:t>© 2014 Pearson Education, Inc.</a:t>
            </a:r>
          </a:p>
        </p:txBody>
      </p:sp>
    </p:spTree>
    <p:extLst>
      <p:ext uri="{BB962C8B-B14F-4D97-AF65-F5344CB8AC3E}">
        <p14:creationId xmlns:p14="http://schemas.microsoft.com/office/powerpoint/2010/main" val="329107481"/>
      </p:ext>
    </p:extLst>
  </p:cSld>
  <p:clrMap bg1="lt1" tx1="dk1" bg2="lt2" tx2="dk2" accent1="accent1" accent2="accent2" accent3="accent3" accent4="accent4" accent5="accent5" accent6="accent6" hlink="hlink" folHlink="folHlink"/>
  <p:sldLayoutIdLst>
    <p:sldLayoutId id="214748400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0" indent="0" algn="l" rtl="0" eaLnBrk="0" fontAlgn="base" hangingPunct="0">
        <a:spcBef>
          <a:spcPct val="20000"/>
        </a:spcBef>
        <a:spcAft>
          <a:spcPct val="0"/>
        </a:spcAft>
        <a:buNone/>
        <a:defRPr sz="1200">
          <a:solidFill>
            <a:schemeClr val="tx1"/>
          </a:solidFill>
          <a:latin typeface="Arial"/>
          <a:ea typeface="ＭＳ Ｐゴシック" charset="0"/>
          <a:cs typeface="Arial"/>
        </a:defRPr>
      </a:lvl1pPr>
      <a:lvl2pPr marL="4572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2pPr>
      <a:lvl3pPr marL="9144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3pPr>
      <a:lvl4pPr marL="13716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4pPr>
      <a:lvl5pPr marL="18288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0"/>
            <a:ext cx="5757649" cy="356998"/>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
        <p:nvSpPr>
          <p:cNvPr id="4"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r>
              <a:rPr lang="en-US" sz="900" dirty="0">
                <a:solidFill>
                  <a:srgbClr val="000000"/>
                </a:solidFill>
                <a:latin typeface="Arial" charset="0"/>
                <a:ea typeface="ＭＳ Ｐゴシック" charset="0"/>
              </a:rPr>
              <a:t>© 2014 Pearson Education, Inc.</a:t>
            </a:r>
          </a:p>
        </p:txBody>
      </p:sp>
    </p:spTree>
    <p:extLst>
      <p:ext uri="{BB962C8B-B14F-4D97-AF65-F5344CB8AC3E}">
        <p14:creationId xmlns:p14="http://schemas.microsoft.com/office/powerpoint/2010/main" val="2001610785"/>
      </p:ext>
    </p:extLst>
  </p:cSld>
  <p:clrMap bg1="lt1" tx1="dk1" bg2="lt2" tx2="dk2" accent1="accent1" accent2="accent2" accent3="accent3" accent4="accent4" accent5="accent5" accent6="accent6" hlink="hlink" folHlink="folHlink"/>
  <p:sldLayoutIdLst>
    <p:sldLayoutId id="214748401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0" indent="0" algn="l" rtl="0" eaLnBrk="0" fontAlgn="base" hangingPunct="0">
        <a:spcBef>
          <a:spcPct val="20000"/>
        </a:spcBef>
        <a:spcAft>
          <a:spcPct val="0"/>
        </a:spcAft>
        <a:buNone/>
        <a:defRPr sz="1200">
          <a:solidFill>
            <a:schemeClr val="tx1"/>
          </a:solidFill>
          <a:latin typeface="Arial"/>
          <a:ea typeface="ＭＳ Ｐゴシック" charset="0"/>
          <a:cs typeface="Arial"/>
        </a:defRPr>
      </a:lvl1pPr>
      <a:lvl2pPr marL="4572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2pPr>
      <a:lvl3pPr marL="9144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3pPr>
      <a:lvl4pPr marL="13716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4pPr>
      <a:lvl5pPr marL="18288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0"/>
            <a:ext cx="5757649" cy="356998"/>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
        <p:nvSpPr>
          <p:cNvPr id="4"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r>
              <a:rPr lang="en-US" sz="900" dirty="0">
                <a:solidFill>
                  <a:srgbClr val="000000"/>
                </a:solidFill>
                <a:latin typeface="Arial" charset="0"/>
                <a:ea typeface="ＭＳ Ｐゴシック" charset="0"/>
              </a:rPr>
              <a:t>© 2014 Pearson Education, Inc.</a:t>
            </a:r>
          </a:p>
        </p:txBody>
      </p:sp>
    </p:spTree>
    <p:extLst>
      <p:ext uri="{BB962C8B-B14F-4D97-AF65-F5344CB8AC3E}">
        <p14:creationId xmlns:p14="http://schemas.microsoft.com/office/powerpoint/2010/main" val="130771884"/>
      </p:ext>
    </p:extLst>
  </p:cSld>
  <p:clrMap bg1="lt1" tx1="dk1" bg2="lt2" tx2="dk2" accent1="accent1" accent2="accent2" accent3="accent3" accent4="accent4" accent5="accent5" accent6="accent6" hlink="hlink" folHlink="folHlink"/>
  <p:sldLayoutIdLst>
    <p:sldLayoutId id="214748401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0" indent="0" algn="l" rtl="0" eaLnBrk="0" fontAlgn="base" hangingPunct="0">
        <a:spcBef>
          <a:spcPct val="20000"/>
        </a:spcBef>
        <a:spcAft>
          <a:spcPct val="0"/>
        </a:spcAft>
        <a:buNone/>
        <a:defRPr sz="1200">
          <a:solidFill>
            <a:schemeClr val="tx1"/>
          </a:solidFill>
          <a:latin typeface="Arial"/>
          <a:ea typeface="ＭＳ Ｐゴシック" charset="0"/>
          <a:cs typeface="Arial"/>
        </a:defRPr>
      </a:lvl1pPr>
      <a:lvl2pPr marL="4572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2pPr>
      <a:lvl3pPr marL="9144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3pPr>
      <a:lvl4pPr marL="13716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4pPr>
      <a:lvl5pPr marL="18288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0"/>
            <a:ext cx="5757649" cy="356998"/>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
        <p:nvSpPr>
          <p:cNvPr id="4"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r>
              <a:rPr lang="en-US" sz="900" dirty="0">
                <a:solidFill>
                  <a:srgbClr val="000000"/>
                </a:solidFill>
                <a:latin typeface="Arial" charset="0"/>
                <a:ea typeface="ＭＳ Ｐゴシック" charset="0"/>
              </a:rPr>
              <a:t>© 2014 Pearson Education, Inc.</a:t>
            </a:r>
          </a:p>
        </p:txBody>
      </p:sp>
    </p:spTree>
    <p:extLst>
      <p:ext uri="{BB962C8B-B14F-4D97-AF65-F5344CB8AC3E}">
        <p14:creationId xmlns:p14="http://schemas.microsoft.com/office/powerpoint/2010/main" val="270180123"/>
      </p:ext>
    </p:extLst>
  </p:cSld>
  <p:clrMap bg1="lt1" tx1="dk1" bg2="lt2" tx2="dk2" accent1="accent1" accent2="accent2" accent3="accent3" accent4="accent4" accent5="accent5" accent6="accent6" hlink="hlink" folHlink="folHlink"/>
  <p:sldLayoutIdLst>
    <p:sldLayoutId id="214748402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0" indent="0" algn="l" rtl="0" eaLnBrk="0" fontAlgn="base" hangingPunct="0">
        <a:spcBef>
          <a:spcPct val="20000"/>
        </a:spcBef>
        <a:spcAft>
          <a:spcPct val="0"/>
        </a:spcAft>
        <a:buNone/>
        <a:defRPr sz="1200">
          <a:solidFill>
            <a:schemeClr val="tx1"/>
          </a:solidFill>
          <a:latin typeface="Arial"/>
          <a:ea typeface="ＭＳ Ｐゴシック" charset="0"/>
          <a:cs typeface="Arial"/>
        </a:defRPr>
      </a:lvl1pPr>
      <a:lvl2pPr marL="4572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2pPr>
      <a:lvl3pPr marL="9144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3pPr>
      <a:lvl4pPr marL="13716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4pPr>
      <a:lvl5pPr marL="18288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0"/>
            <a:ext cx="5757649" cy="356998"/>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
        <p:nvSpPr>
          <p:cNvPr id="4" name="Rectangle 3"/>
          <p:cNvSpPr>
            <a:spLocks noChangeArrowheads="1"/>
          </p:cNvSpPr>
          <p:nvPr userDrawn="1"/>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r>
              <a:rPr lang="en-US" sz="900" dirty="0">
                <a:solidFill>
                  <a:srgbClr val="000000"/>
                </a:solidFill>
                <a:latin typeface="Arial" charset="0"/>
                <a:ea typeface="ＭＳ Ｐゴシック" charset="0"/>
              </a:rPr>
              <a:t>© 2014 Pearson Education, Inc.</a:t>
            </a:r>
          </a:p>
        </p:txBody>
      </p:sp>
    </p:spTree>
    <p:extLst>
      <p:ext uri="{BB962C8B-B14F-4D97-AF65-F5344CB8AC3E}">
        <p14:creationId xmlns:p14="http://schemas.microsoft.com/office/powerpoint/2010/main" val="2442840345"/>
      </p:ext>
    </p:extLst>
  </p:cSld>
  <p:clrMap bg1="lt1" tx1="dk1" bg2="lt2" tx2="dk2" accent1="accent1" accent2="accent2" accent3="accent3" accent4="accent4" accent5="accent5" accent6="accent6" hlink="hlink" folHlink="folHlink"/>
  <p:sldLayoutIdLst>
    <p:sldLayoutId id="214748402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0" indent="0" algn="l" rtl="0" eaLnBrk="0" fontAlgn="base" hangingPunct="0">
        <a:spcBef>
          <a:spcPct val="20000"/>
        </a:spcBef>
        <a:spcAft>
          <a:spcPct val="0"/>
        </a:spcAft>
        <a:buNone/>
        <a:defRPr sz="1200">
          <a:solidFill>
            <a:schemeClr val="tx1"/>
          </a:solidFill>
          <a:latin typeface="Arial"/>
          <a:ea typeface="ＭＳ Ｐゴシック" charset="0"/>
          <a:cs typeface="Arial"/>
        </a:defRPr>
      </a:lvl1pPr>
      <a:lvl2pPr marL="4572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2pPr>
      <a:lvl3pPr marL="9144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3pPr>
      <a:lvl4pPr marL="13716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4pPr>
      <a:lvl5pPr marL="1828800" indent="0" algn="l" rtl="0" eaLnBrk="0" fontAlgn="base" hangingPunct="0">
        <a:spcBef>
          <a:spcPct val="20000"/>
        </a:spcBef>
        <a:spcAft>
          <a:spcPct val="0"/>
        </a:spcAft>
        <a:buNone/>
        <a:defRPr sz="12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1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notesSlide" Target="../notesSlides/notesSlide19.xml"/><Relationship Id="rId5" Type="http://schemas.openxmlformats.org/officeDocument/2006/relationships/image" Target="../media/image11.jpg"/><Relationship Id="rId6" Type="http://schemas.openxmlformats.org/officeDocument/2006/relationships/image" Target="../media/image12.png"/><Relationship Id="rId1" Type="http://schemas.microsoft.com/office/2007/relationships/media" Target="../media/media1.mp4"/><Relationship Id="rId2" Type="http://schemas.openxmlformats.org/officeDocument/2006/relationships/video" Target="../media/media1.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 Id="rId3" Type="http://schemas.openxmlformats.org/officeDocument/2006/relationships/image" Target="../media/image2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jpg"/><Relationship Id="rId1" Type="http://schemas.openxmlformats.org/officeDocument/2006/relationships/slideLayout" Target="../slideLayouts/slideLayout2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1.xml"/><Relationship Id="rId3" Type="http://schemas.openxmlformats.org/officeDocument/2006/relationships/image" Target="../media/image2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3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0.xml"/><Relationship Id="rId3" Type="http://schemas.openxmlformats.org/officeDocument/2006/relationships/image" Target="../media/image3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3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3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p:cNvSpPr txBox="1">
            <a:spLocks noChangeArrowheads="1"/>
          </p:cNvSpPr>
          <p:nvPr/>
        </p:nvSpPr>
        <p:spPr bwMode="auto">
          <a:xfrm>
            <a:off x="-23373" y="1633538"/>
            <a:ext cx="1586510" cy="1569660"/>
          </a:xfrm>
          <a:prstGeom prst="rect">
            <a:avLst/>
          </a:prstGeom>
          <a:noFill/>
          <a:ln>
            <a:noFill/>
          </a:ln>
          <a:effectLst/>
          <a:extLst>
            <a:ext uri="{909E8E84-426E-40dd-AFC4-6F175D3DCCD1}">
              <a14:hiddenFill xmlns:a14="http://schemas.microsoft.com/office/drawing/2010/main">
                <a:solidFill>
                  <a:srgbClr val="9D0016"/>
                </a:solidFill>
              </a14:hiddenFill>
            </a:ext>
            <a:ext uri="{91240B29-F687-4f45-9708-019B960494DF}">
              <a14:hiddenLine xmlns:a14="http://schemas.microsoft.com/office/drawing/2010/main" w="9525">
                <a:solidFill>
                  <a:srgbClr val="EFC335"/>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9600" dirty="0" smtClean="0">
                <a:solidFill>
                  <a:srgbClr val="D2B239"/>
                </a:solidFill>
              </a:rPr>
              <a:t>24</a:t>
            </a:r>
            <a:endParaRPr lang="en-US" sz="9600" dirty="0">
              <a:solidFill>
                <a:srgbClr val="D2B239"/>
              </a:solidFill>
            </a:endParaRPr>
          </a:p>
        </p:txBody>
      </p:sp>
      <p:sp>
        <p:nvSpPr>
          <p:cNvPr id="4" name="Rectangle 3"/>
          <p:cNvSpPr txBox="1">
            <a:spLocks noChangeArrowheads="1"/>
          </p:cNvSpPr>
          <p:nvPr/>
        </p:nvSpPr>
        <p:spPr bwMode="auto">
          <a:xfrm>
            <a:off x="-1" y="3056878"/>
            <a:ext cx="4876801" cy="990600"/>
          </a:xfrm>
          <a:prstGeom prst="rect">
            <a:avLst/>
          </a:prstGeom>
          <a:noFill/>
          <a:ln>
            <a:noFill/>
          </a:ln>
          <a:extLst>
            <a:ext uri="{909E8E84-426E-40dd-AFC4-6F175D3DCCD1}">
              <a14:hiddenFill xmlns:a14="http://schemas.microsoft.com/office/drawing/2010/main">
                <a:solidFill>
                  <a:srgbClr val="9D0016">
                    <a:alpha val="25098"/>
                  </a:srgbClr>
                </a:solidFill>
              </a14:hiddenFill>
            </a:ext>
            <a:ext uri="{91240B29-F687-4f45-9708-019B960494DF}">
              <a14:hiddenLine xmlns:a14="http://schemas.microsoft.com/office/drawing/2010/main" w="9525">
                <a:solidFill>
                  <a:srgbClr val="5FAF8E"/>
                </a:solidFill>
                <a:miter lim="800000"/>
                <a:headEnd/>
                <a:tailEnd/>
              </a14:hiddenLine>
            </a:ext>
          </a:extLst>
        </p:spPr>
        <p:txBody>
          <a:bodyPr vert="horz" wrap="square" lIns="0" tIns="0" rIns="0" bIns="0" numCol="1" anchor="ctr" anchorCtr="0" compatLnSpc="1">
            <a:prstTxWarp prst="textNoShape">
              <a:avLst/>
            </a:prstTxWarp>
          </a:bodyPr>
          <a:lstStyle>
            <a:lvl1pPr marL="347472" indent="-347472" algn="l" rtl="0" eaLnBrk="1" fontAlgn="base" hangingPunct="1">
              <a:spcBef>
                <a:spcPct val="45000"/>
              </a:spcBef>
              <a:spcAft>
                <a:spcPct val="20000"/>
              </a:spcAft>
              <a:buClr>
                <a:srgbClr val="FF6600"/>
              </a:buClr>
              <a:buFont typeface="Wingdings" charset="2"/>
              <a:buChar char="§"/>
              <a:defRPr sz="2800">
                <a:solidFill>
                  <a:schemeClr val="tx1"/>
                </a:solidFill>
                <a:latin typeface="Arial" charset="0"/>
                <a:ea typeface="Geneva" charset="0"/>
                <a:cs typeface="+mn-cs"/>
              </a:defRPr>
            </a:lvl1pPr>
            <a:lvl2pPr marL="740664" indent="-283464" algn="l" rtl="0" eaLnBrk="1" fontAlgn="base" hangingPunct="1">
              <a:spcBef>
                <a:spcPct val="45000"/>
              </a:spcBef>
              <a:spcAft>
                <a:spcPct val="20000"/>
              </a:spcAft>
              <a:buClr>
                <a:srgbClr val="FF6600"/>
              </a:buClr>
              <a:buFont typeface="Wingdings" charset="2"/>
              <a:buChar char="§"/>
              <a:defRPr sz="2600">
                <a:solidFill>
                  <a:schemeClr val="tx1"/>
                </a:solidFill>
                <a:latin typeface="Arial" charset="0"/>
                <a:ea typeface="+mn-ea"/>
                <a:cs typeface="+mn-cs"/>
              </a:defRPr>
            </a:lvl2pPr>
            <a:lvl3pPr marL="1143000" indent="-228600" algn="l" rtl="0" eaLnBrk="1" fontAlgn="base" hangingPunct="1">
              <a:spcBef>
                <a:spcPct val="45000"/>
              </a:spcBef>
              <a:spcAft>
                <a:spcPct val="20000"/>
              </a:spcAft>
              <a:buClr>
                <a:srgbClr val="FF6600"/>
              </a:buClr>
              <a:buFont typeface="Wingdings" charset="2"/>
              <a:buChar char="§"/>
              <a:defRPr sz="2400">
                <a:solidFill>
                  <a:schemeClr val="tx1"/>
                </a:solidFill>
                <a:latin typeface="Arial" charset="0"/>
                <a:ea typeface="+mn-ea"/>
                <a:cs typeface="+mn-cs"/>
              </a:defRPr>
            </a:lvl3pPr>
            <a:lvl4pPr marL="1600200" indent="-228600" algn="l" rtl="0" eaLnBrk="1" fontAlgn="base" hangingPunct="1">
              <a:spcBef>
                <a:spcPct val="45000"/>
              </a:spcBef>
              <a:spcAft>
                <a:spcPct val="20000"/>
              </a:spcAft>
              <a:buClr>
                <a:srgbClr val="FF6600"/>
              </a:buClr>
              <a:buFont typeface="Wingdings" charset="2"/>
              <a:buChar char="§"/>
              <a:defRPr sz="2200">
                <a:solidFill>
                  <a:schemeClr val="tx1"/>
                </a:solidFill>
                <a:latin typeface="Arial" charset="0"/>
                <a:ea typeface="+mn-ea"/>
                <a:cs typeface="+mn-cs"/>
              </a:defRPr>
            </a:lvl4pPr>
            <a:lvl5pPr marL="2057400" indent="-228600" algn="l" rtl="0" eaLnBrk="1" fontAlgn="base" hangingPunct="1">
              <a:spcBef>
                <a:spcPct val="45000"/>
              </a:spcBef>
              <a:spcAft>
                <a:spcPct val="20000"/>
              </a:spcAft>
              <a:buClr>
                <a:srgbClr val="FF6600"/>
              </a:buClr>
              <a:buFont typeface="Wingdings" charset="2"/>
              <a:buChar char="§"/>
              <a:defRPr sz="22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a:lstStyle>
          <a:p>
            <a:pPr marL="152400" indent="0">
              <a:buClr>
                <a:schemeClr val="tx2"/>
              </a:buClr>
              <a:buFont typeface="Wingdings" charset="0"/>
              <a:buNone/>
            </a:pPr>
            <a:r>
              <a:rPr lang="en-US" sz="3600" b="1" kern="0" dirty="0" smtClean="0">
                <a:solidFill>
                  <a:schemeClr val="bg1"/>
                </a:solidFill>
                <a:latin typeface="Arial"/>
                <a:cs typeface="Arial"/>
              </a:rPr>
              <a:t>The Origin of Species</a:t>
            </a:r>
            <a:endParaRPr lang="en-US" sz="3600" b="1" kern="0" dirty="0">
              <a:solidFill>
                <a:schemeClr val="bg1"/>
              </a:solidFill>
              <a:latin typeface="Arial"/>
              <a:cs typeface="Arial"/>
            </a:endParaRPr>
          </a:p>
        </p:txBody>
      </p:sp>
      <p:cxnSp>
        <p:nvCxnSpPr>
          <p:cNvPr id="6" name="Straight Connector 5"/>
          <p:cNvCxnSpPr/>
          <p:nvPr/>
        </p:nvCxnSpPr>
        <p:spPr bwMode="auto">
          <a:xfrm flipV="1">
            <a:off x="127000" y="3054060"/>
            <a:ext cx="1314380" cy="2421"/>
          </a:xfrm>
          <a:prstGeom prst="line">
            <a:avLst/>
          </a:prstGeom>
          <a:solidFill>
            <a:schemeClr val="accent1"/>
          </a:solidFill>
          <a:ln w="38100" cap="flat" cmpd="sng" algn="ctr">
            <a:solidFill>
              <a:srgbClr val="D2B239"/>
            </a:solidFill>
            <a:prstDash val="solid"/>
            <a:round/>
            <a:headEnd type="none" w="med" len="med"/>
            <a:tailEnd type="none" w="med" len="med"/>
          </a:ln>
          <a:effectLst/>
        </p:spPr>
      </p:cxnSp>
    </p:spTree>
    <p:extLst>
      <p:ext uri="{BB962C8B-B14F-4D97-AF65-F5344CB8AC3E}">
        <p14:creationId xmlns:p14="http://schemas.microsoft.com/office/powerpoint/2010/main" val="5477113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Figure 24.3</a:t>
            </a:r>
            <a:endParaRPr lang="en-US" dirty="0"/>
          </a:p>
        </p:txBody>
      </p:sp>
      <p:grpSp>
        <p:nvGrpSpPr>
          <p:cNvPr id="4" name="Group 3"/>
          <p:cNvGrpSpPr/>
          <p:nvPr/>
        </p:nvGrpSpPr>
        <p:grpSpPr>
          <a:xfrm>
            <a:off x="246381" y="826008"/>
            <a:ext cx="8640626" cy="5053584"/>
            <a:chOff x="246381" y="826008"/>
            <a:chExt cx="8640626" cy="5053584"/>
          </a:xfrm>
        </p:grpSpPr>
        <p:pic>
          <p:nvPicPr>
            <p:cNvPr id="3" name="Picture 2" descr="24_03_ReproBarrier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826008"/>
              <a:ext cx="8546592" cy="5053584"/>
            </a:xfrm>
            <a:prstGeom prst="rect">
              <a:avLst/>
            </a:prstGeom>
          </p:spPr>
        </p:pic>
        <p:sp>
          <p:nvSpPr>
            <p:cNvPr id="38" name="TextBox 37"/>
            <p:cNvSpPr txBox="1"/>
            <p:nvPr/>
          </p:nvSpPr>
          <p:spPr>
            <a:xfrm>
              <a:off x="1868446" y="833921"/>
              <a:ext cx="2256514" cy="338554"/>
            </a:xfrm>
            <a:prstGeom prst="rect">
              <a:avLst/>
            </a:prstGeom>
            <a:noFill/>
          </p:spPr>
          <p:txBody>
            <a:bodyPr wrap="square" rtlCol="0">
              <a:spAutoFit/>
            </a:bodyPr>
            <a:lstStyle/>
            <a:p>
              <a:r>
                <a:rPr lang="en-US" sz="1600" b="1" dirty="0" err="1" smtClean="0">
                  <a:solidFill>
                    <a:srgbClr val="FFFFFF"/>
                  </a:solidFill>
                  <a:ea typeface="ＭＳ Ｐゴシック" charset="0"/>
                  <a:cs typeface="Arial" panose="020B0604020202020204" pitchFamily="34" charset="0"/>
                </a:rPr>
                <a:t>Prezygotic</a:t>
              </a:r>
              <a:r>
                <a:rPr lang="en-US" sz="1600" b="1" dirty="0" smtClean="0">
                  <a:solidFill>
                    <a:srgbClr val="FFFFFF"/>
                  </a:solidFill>
                  <a:ea typeface="ＭＳ Ｐゴシック" charset="0"/>
                  <a:cs typeface="Arial" panose="020B0604020202020204" pitchFamily="34" charset="0"/>
                </a:rPr>
                <a:t> barriers</a:t>
              </a:r>
            </a:p>
          </p:txBody>
        </p:sp>
        <p:sp>
          <p:nvSpPr>
            <p:cNvPr id="6" name="TextBox 5"/>
            <p:cNvSpPr txBox="1"/>
            <p:nvPr/>
          </p:nvSpPr>
          <p:spPr>
            <a:xfrm>
              <a:off x="6141720" y="833921"/>
              <a:ext cx="2256514" cy="338554"/>
            </a:xfrm>
            <a:prstGeom prst="rect">
              <a:avLst/>
            </a:prstGeom>
            <a:noFill/>
          </p:spPr>
          <p:txBody>
            <a:bodyPr wrap="square" rtlCol="0">
              <a:spAutoFit/>
            </a:bodyPr>
            <a:lstStyle/>
            <a:p>
              <a:r>
                <a:rPr lang="en-US" sz="1600" b="1" dirty="0" err="1" smtClean="0">
                  <a:solidFill>
                    <a:srgbClr val="FFFFFF"/>
                  </a:solidFill>
                  <a:ea typeface="ＭＳ Ｐゴシック" charset="0"/>
                  <a:cs typeface="Arial" panose="020B0604020202020204" pitchFamily="34" charset="0"/>
                </a:rPr>
                <a:t>Postzygotic</a:t>
              </a:r>
              <a:r>
                <a:rPr lang="en-US" sz="1600" b="1" dirty="0" smtClean="0">
                  <a:solidFill>
                    <a:srgbClr val="FFFFFF"/>
                  </a:solidFill>
                  <a:ea typeface="ＭＳ Ｐゴシック" charset="0"/>
                  <a:cs typeface="Arial" panose="020B0604020202020204" pitchFamily="34" charset="0"/>
                </a:rPr>
                <a:t> barriers</a:t>
              </a:r>
            </a:p>
          </p:txBody>
        </p:sp>
        <p:sp>
          <p:nvSpPr>
            <p:cNvPr id="7" name="TextBox 6"/>
            <p:cNvSpPr txBox="1"/>
            <p:nvPr/>
          </p:nvSpPr>
          <p:spPr>
            <a:xfrm>
              <a:off x="567966" y="1219200"/>
              <a:ext cx="945874" cy="492443"/>
            </a:xfrm>
            <a:prstGeom prst="rect">
              <a:avLst/>
            </a:prstGeom>
            <a:noFill/>
          </p:spPr>
          <p:txBody>
            <a:bodyPr wrap="square" rtlCol="0">
              <a:spAutoFit/>
            </a:bodyPr>
            <a:lstStyle/>
            <a:p>
              <a:pPr algn="ctr"/>
              <a:r>
                <a:rPr lang="en-US" sz="1300" b="1" dirty="0" smtClean="0">
                  <a:solidFill>
                    <a:srgbClr val="000000"/>
                  </a:solidFill>
                  <a:ea typeface="ＭＳ Ｐゴシック" charset="0"/>
                  <a:cs typeface="Arial" panose="020B0604020202020204" pitchFamily="34" charset="0"/>
                </a:rPr>
                <a:t>Habitat</a:t>
              </a:r>
            </a:p>
            <a:p>
              <a:pPr algn="ctr"/>
              <a:r>
                <a:rPr lang="en-US" sz="1300" b="1" dirty="0" smtClean="0">
                  <a:solidFill>
                    <a:srgbClr val="000000"/>
                  </a:solidFill>
                  <a:ea typeface="ＭＳ Ｐゴシック" charset="0"/>
                  <a:cs typeface="Arial" panose="020B0604020202020204" pitchFamily="34" charset="0"/>
                </a:rPr>
                <a:t>isolation</a:t>
              </a:r>
            </a:p>
          </p:txBody>
        </p:sp>
        <p:sp>
          <p:nvSpPr>
            <p:cNvPr id="8" name="TextBox 7"/>
            <p:cNvSpPr txBox="1"/>
            <p:nvPr/>
          </p:nvSpPr>
          <p:spPr>
            <a:xfrm>
              <a:off x="1549400" y="1219200"/>
              <a:ext cx="945874" cy="492443"/>
            </a:xfrm>
            <a:prstGeom prst="rect">
              <a:avLst/>
            </a:prstGeom>
            <a:noFill/>
          </p:spPr>
          <p:txBody>
            <a:bodyPr wrap="square" rtlCol="0">
              <a:spAutoFit/>
            </a:bodyPr>
            <a:lstStyle/>
            <a:p>
              <a:pPr algn="ctr"/>
              <a:r>
                <a:rPr lang="en-US" sz="1300" b="1" dirty="0" smtClean="0">
                  <a:solidFill>
                    <a:srgbClr val="000000"/>
                  </a:solidFill>
                  <a:ea typeface="ＭＳ Ｐゴシック" charset="0"/>
                  <a:cs typeface="Arial" panose="020B0604020202020204" pitchFamily="34" charset="0"/>
                </a:rPr>
                <a:t>Temporal</a:t>
              </a:r>
            </a:p>
            <a:p>
              <a:pPr algn="ctr"/>
              <a:r>
                <a:rPr lang="en-US" sz="1300" b="1" dirty="0" smtClean="0">
                  <a:solidFill>
                    <a:srgbClr val="000000"/>
                  </a:solidFill>
                  <a:ea typeface="ＭＳ Ｐゴシック" charset="0"/>
                  <a:cs typeface="Arial" panose="020B0604020202020204" pitchFamily="34" charset="0"/>
                </a:rPr>
                <a:t>isolation</a:t>
              </a:r>
            </a:p>
          </p:txBody>
        </p:sp>
        <p:sp>
          <p:nvSpPr>
            <p:cNvPr id="9" name="TextBox 8"/>
            <p:cNvSpPr txBox="1"/>
            <p:nvPr/>
          </p:nvSpPr>
          <p:spPr>
            <a:xfrm>
              <a:off x="2418080" y="1219200"/>
              <a:ext cx="1076960" cy="492443"/>
            </a:xfrm>
            <a:prstGeom prst="rect">
              <a:avLst/>
            </a:prstGeom>
            <a:noFill/>
          </p:spPr>
          <p:txBody>
            <a:bodyPr wrap="square" rtlCol="0">
              <a:spAutoFit/>
            </a:bodyPr>
            <a:lstStyle/>
            <a:p>
              <a:pPr algn="ctr"/>
              <a:r>
                <a:rPr lang="en-US" sz="1300" b="1" dirty="0" smtClean="0">
                  <a:solidFill>
                    <a:srgbClr val="000000"/>
                  </a:solidFill>
                  <a:ea typeface="ＭＳ Ｐゴシック" charset="0"/>
                  <a:cs typeface="Arial" panose="020B0604020202020204" pitchFamily="34" charset="0"/>
                </a:rPr>
                <a:t>Behavioral</a:t>
              </a:r>
            </a:p>
            <a:p>
              <a:pPr algn="ctr"/>
              <a:r>
                <a:rPr lang="en-US" sz="1300" b="1" dirty="0" smtClean="0">
                  <a:solidFill>
                    <a:srgbClr val="000000"/>
                  </a:solidFill>
                  <a:ea typeface="ＭＳ Ｐゴシック" charset="0"/>
                  <a:cs typeface="Arial" panose="020B0604020202020204" pitchFamily="34" charset="0"/>
                </a:rPr>
                <a:t>isolation</a:t>
              </a:r>
            </a:p>
          </p:txBody>
        </p:sp>
        <p:sp>
          <p:nvSpPr>
            <p:cNvPr id="10" name="TextBox 9"/>
            <p:cNvSpPr txBox="1"/>
            <p:nvPr/>
          </p:nvSpPr>
          <p:spPr>
            <a:xfrm>
              <a:off x="3449320" y="1219200"/>
              <a:ext cx="1122680" cy="492443"/>
            </a:xfrm>
            <a:prstGeom prst="rect">
              <a:avLst/>
            </a:prstGeom>
            <a:noFill/>
          </p:spPr>
          <p:txBody>
            <a:bodyPr wrap="square" rtlCol="0">
              <a:spAutoFit/>
            </a:bodyPr>
            <a:lstStyle/>
            <a:p>
              <a:pPr algn="ctr"/>
              <a:r>
                <a:rPr lang="en-US" sz="1300" b="1" dirty="0" smtClean="0">
                  <a:solidFill>
                    <a:srgbClr val="000000"/>
                  </a:solidFill>
                  <a:ea typeface="ＭＳ Ｐゴシック" charset="0"/>
                  <a:cs typeface="Arial" panose="020B0604020202020204" pitchFamily="34" charset="0"/>
                </a:rPr>
                <a:t>Mechanical</a:t>
              </a:r>
            </a:p>
            <a:p>
              <a:pPr algn="ctr"/>
              <a:r>
                <a:rPr lang="en-US" sz="1300" b="1" dirty="0" smtClean="0">
                  <a:solidFill>
                    <a:srgbClr val="000000"/>
                  </a:solidFill>
                  <a:ea typeface="ＭＳ Ｐゴシック" charset="0"/>
                  <a:cs typeface="Arial" panose="020B0604020202020204" pitchFamily="34" charset="0"/>
                </a:rPr>
                <a:t>isolation</a:t>
              </a:r>
            </a:p>
          </p:txBody>
        </p:sp>
        <p:sp>
          <p:nvSpPr>
            <p:cNvPr id="11" name="TextBox 10"/>
            <p:cNvSpPr txBox="1"/>
            <p:nvPr/>
          </p:nvSpPr>
          <p:spPr>
            <a:xfrm>
              <a:off x="4434840" y="1219200"/>
              <a:ext cx="1122680" cy="492443"/>
            </a:xfrm>
            <a:prstGeom prst="rect">
              <a:avLst/>
            </a:prstGeom>
            <a:noFill/>
          </p:spPr>
          <p:txBody>
            <a:bodyPr wrap="square" rtlCol="0">
              <a:spAutoFit/>
            </a:bodyPr>
            <a:lstStyle/>
            <a:p>
              <a:pPr algn="ctr"/>
              <a:r>
                <a:rPr lang="en-US" sz="1300" b="1" dirty="0" err="1" smtClean="0">
                  <a:solidFill>
                    <a:srgbClr val="000000"/>
                  </a:solidFill>
                  <a:ea typeface="ＭＳ Ｐゴシック" charset="0"/>
                  <a:cs typeface="Arial" panose="020B0604020202020204" pitchFamily="34" charset="0"/>
                </a:rPr>
                <a:t>Gametic</a:t>
              </a:r>
              <a:endParaRPr lang="en-US" sz="1300" b="1" dirty="0" smtClean="0">
                <a:solidFill>
                  <a:srgbClr val="000000"/>
                </a:solidFill>
                <a:ea typeface="ＭＳ Ｐゴシック" charset="0"/>
                <a:cs typeface="Arial" panose="020B0604020202020204" pitchFamily="34" charset="0"/>
              </a:endParaRPr>
            </a:p>
            <a:p>
              <a:pPr algn="ctr"/>
              <a:r>
                <a:rPr lang="en-US" sz="1300" b="1" dirty="0" smtClean="0">
                  <a:solidFill>
                    <a:srgbClr val="000000"/>
                  </a:solidFill>
                  <a:ea typeface="ＭＳ Ｐゴシック" charset="0"/>
                  <a:cs typeface="Arial" panose="020B0604020202020204" pitchFamily="34" charset="0"/>
                </a:rPr>
                <a:t>isolation</a:t>
              </a:r>
            </a:p>
          </p:txBody>
        </p:sp>
        <p:sp>
          <p:nvSpPr>
            <p:cNvPr id="12" name="TextBox 11"/>
            <p:cNvSpPr txBox="1"/>
            <p:nvPr/>
          </p:nvSpPr>
          <p:spPr>
            <a:xfrm>
              <a:off x="5491480" y="1219200"/>
              <a:ext cx="960120" cy="692497"/>
            </a:xfrm>
            <a:prstGeom prst="rect">
              <a:avLst/>
            </a:prstGeom>
            <a:noFill/>
          </p:spPr>
          <p:txBody>
            <a:bodyPr wrap="square" rtlCol="0">
              <a:spAutoFit/>
            </a:bodyPr>
            <a:lstStyle/>
            <a:p>
              <a:pPr algn="ctr"/>
              <a:r>
                <a:rPr lang="en-US" sz="1300" b="1" dirty="0" smtClean="0">
                  <a:solidFill>
                    <a:srgbClr val="000000"/>
                  </a:solidFill>
                  <a:ea typeface="ＭＳ Ｐゴシック" charset="0"/>
                  <a:cs typeface="Arial" panose="020B0604020202020204" pitchFamily="34" charset="0"/>
                </a:rPr>
                <a:t>Reduced</a:t>
              </a:r>
            </a:p>
            <a:p>
              <a:pPr algn="ctr"/>
              <a:r>
                <a:rPr lang="en-US" sz="1300" b="1" dirty="0">
                  <a:solidFill>
                    <a:srgbClr val="000000"/>
                  </a:solidFill>
                  <a:ea typeface="ＭＳ Ｐゴシック" charset="0"/>
                  <a:cs typeface="Arial" panose="020B0604020202020204" pitchFamily="34" charset="0"/>
                </a:rPr>
                <a:t>h</a:t>
              </a:r>
              <a:r>
                <a:rPr lang="en-US" sz="1300" b="1" dirty="0" smtClean="0">
                  <a:solidFill>
                    <a:srgbClr val="000000"/>
                  </a:solidFill>
                  <a:ea typeface="ＭＳ Ｐゴシック" charset="0"/>
                  <a:cs typeface="Arial" panose="020B0604020202020204" pitchFamily="34" charset="0"/>
                </a:rPr>
                <a:t>ybrid</a:t>
              </a:r>
            </a:p>
            <a:p>
              <a:pPr algn="ctr"/>
              <a:r>
                <a:rPr lang="en-US" sz="1300" b="1" dirty="0" smtClean="0">
                  <a:solidFill>
                    <a:srgbClr val="000000"/>
                  </a:solidFill>
                  <a:ea typeface="ＭＳ Ｐゴシック" charset="0"/>
                  <a:cs typeface="Arial" panose="020B0604020202020204" pitchFamily="34" charset="0"/>
                </a:rPr>
                <a:t>viability</a:t>
              </a:r>
            </a:p>
          </p:txBody>
        </p:sp>
        <p:sp>
          <p:nvSpPr>
            <p:cNvPr id="13" name="TextBox 12"/>
            <p:cNvSpPr txBox="1"/>
            <p:nvPr/>
          </p:nvSpPr>
          <p:spPr>
            <a:xfrm>
              <a:off x="6461760" y="1219200"/>
              <a:ext cx="960120" cy="692497"/>
            </a:xfrm>
            <a:prstGeom prst="rect">
              <a:avLst/>
            </a:prstGeom>
            <a:noFill/>
          </p:spPr>
          <p:txBody>
            <a:bodyPr wrap="square" rtlCol="0">
              <a:spAutoFit/>
            </a:bodyPr>
            <a:lstStyle/>
            <a:p>
              <a:pPr algn="ctr"/>
              <a:r>
                <a:rPr lang="en-US" sz="1300" b="1" dirty="0" smtClean="0">
                  <a:solidFill>
                    <a:srgbClr val="000000"/>
                  </a:solidFill>
                  <a:ea typeface="ＭＳ Ｐゴシック" charset="0"/>
                  <a:cs typeface="Arial" panose="020B0604020202020204" pitchFamily="34" charset="0"/>
                </a:rPr>
                <a:t>Reduced</a:t>
              </a:r>
            </a:p>
            <a:p>
              <a:pPr algn="ctr"/>
              <a:r>
                <a:rPr lang="en-US" sz="1300" b="1" dirty="0">
                  <a:solidFill>
                    <a:srgbClr val="000000"/>
                  </a:solidFill>
                  <a:ea typeface="ＭＳ Ｐゴシック" charset="0"/>
                  <a:cs typeface="Arial" panose="020B0604020202020204" pitchFamily="34" charset="0"/>
                </a:rPr>
                <a:t>h</a:t>
              </a:r>
              <a:r>
                <a:rPr lang="en-US" sz="1300" b="1" dirty="0" smtClean="0">
                  <a:solidFill>
                    <a:srgbClr val="000000"/>
                  </a:solidFill>
                  <a:ea typeface="ＭＳ Ｐゴシック" charset="0"/>
                  <a:cs typeface="Arial" panose="020B0604020202020204" pitchFamily="34" charset="0"/>
                </a:rPr>
                <a:t>ybrid</a:t>
              </a:r>
            </a:p>
            <a:p>
              <a:pPr algn="ctr"/>
              <a:r>
                <a:rPr lang="en-US" sz="1300" b="1" dirty="0" smtClean="0">
                  <a:solidFill>
                    <a:srgbClr val="000000"/>
                  </a:solidFill>
                  <a:ea typeface="ＭＳ Ｐゴシック" charset="0"/>
                  <a:cs typeface="Arial" panose="020B0604020202020204" pitchFamily="34" charset="0"/>
                </a:rPr>
                <a:t>fertility</a:t>
              </a:r>
            </a:p>
          </p:txBody>
        </p:sp>
        <p:sp>
          <p:nvSpPr>
            <p:cNvPr id="14" name="TextBox 13"/>
            <p:cNvSpPr txBox="1"/>
            <p:nvPr/>
          </p:nvSpPr>
          <p:spPr>
            <a:xfrm>
              <a:off x="7330440" y="1219200"/>
              <a:ext cx="1163320" cy="492443"/>
            </a:xfrm>
            <a:prstGeom prst="rect">
              <a:avLst/>
            </a:prstGeom>
            <a:noFill/>
          </p:spPr>
          <p:txBody>
            <a:bodyPr wrap="square" rtlCol="0">
              <a:spAutoFit/>
            </a:bodyPr>
            <a:lstStyle/>
            <a:p>
              <a:pPr algn="ctr"/>
              <a:r>
                <a:rPr lang="en-US" sz="1300" b="1" dirty="0" smtClean="0">
                  <a:solidFill>
                    <a:srgbClr val="000000"/>
                  </a:solidFill>
                  <a:ea typeface="ＭＳ Ｐゴシック" charset="0"/>
                  <a:cs typeface="Arial" panose="020B0604020202020204" pitchFamily="34" charset="0"/>
                </a:rPr>
                <a:t>Hybrid</a:t>
              </a:r>
            </a:p>
            <a:p>
              <a:pPr algn="ctr"/>
              <a:r>
                <a:rPr lang="en-US" sz="1300" b="1" dirty="0" smtClean="0">
                  <a:solidFill>
                    <a:srgbClr val="000000"/>
                  </a:solidFill>
                  <a:ea typeface="ＭＳ Ｐゴシック" charset="0"/>
                  <a:cs typeface="Arial" panose="020B0604020202020204" pitchFamily="34" charset="0"/>
                </a:rPr>
                <a:t>breakdown</a:t>
              </a:r>
            </a:p>
          </p:txBody>
        </p:sp>
        <p:sp>
          <p:nvSpPr>
            <p:cNvPr id="16" name="TextBox 15"/>
            <p:cNvSpPr txBox="1"/>
            <p:nvPr/>
          </p:nvSpPr>
          <p:spPr>
            <a:xfrm>
              <a:off x="246381" y="2126579"/>
              <a:ext cx="709854" cy="707886"/>
            </a:xfrm>
            <a:prstGeom prst="rect">
              <a:avLst/>
            </a:prstGeom>
            <a:noFill/>
          </p:spPr>
          <p:txBody>
            <a:bodyPr wrap="square" rtlCol="0">
              <a:spAutoFit/>
            </a:bodyPr>
            <a:lstStyle/>
            <a:p>
              <a:pPr algn="ctr"/>
              <a:r>
                <a:rPr lang="en-US" sz="1000" b="1" dirty="0" err="1" smtClean="0">
                  <a:solidFill>
                    <a:srgbClr val="000000"/>
                  </a:solidFill>
                  <a:ea typeface="ＭＳ Ｐゴシック" charset="0"/>
                  <a:cs typeface="Arial" panose="020B0604020202020204" pitchFamily="34" charset="0"/>
                </a:rPr>
                <a:t>Indivi</a:t>
              </a:r>
              <a:r>
                <a:rPr lang="en-US" sz="1000" b="1" dirty="0" smtClean="0">
                  <a:solidFill>
                    <a:srgbClr val="000000"/>
                  </a:solidFill>
                  <a:ea typeface="ＭＳ Ｐゴシック" charset="0"/>
                  <a:cs typeface="Arial" panose="020B0604020202020204" pitchFamily="34" charset="0"/>
                </a:rPr>
                <a:t>-</a:t>
              </a:r>
            </a:p>
            <a:p>
              <a:pPr algn="ctr"/>
              <a:r>
                <a:rPr lang="en-US" sz="1000" b="1" dirty="0" smtClean="0">
                  <a:solidFill>
                    <a:srgbClr val="000000"/>
                  </a:solidFill>
                  <a:ea typeface="ＭＳ Ｐゴシック" charset="0"/>
                  <a:cs typeface="Arial" panose="020B0604020202020204" pitchFamily="34" charset="0"/>
                </a:rPr>
                <a:t>duals of</a:t>
              </a:r>
            </a:p>
            <a:p>
              <a:pPr algn="ctr"/>
              <a:r>
                <a:rPr lang="en-US" sz="1000" b="1" dirty="0" smtClean="0">
                  <a:solidFill>
                    <a:srgbClr val="000000"/>
                  </a:solidFill>
                  <a:ea typeface="ＭＳ Ｐゴシック" charset="0"/>
                  <a:cs typeface="Arial" panose="020B0604020202020204" pitchFamily="34" charset="0"/>
                </a:rPr>
                <a:t>different</a:t>
              </a:r>
            </a:p>
            <a:p>
              <a:pPr algn="ctr"/>
              <a:r>
                <a:rPr lang="en-US" sz="1000" b="1" dirty="0" smtClean="0">
                  <a:solidFill>
                    <a:srgbClr val="000000"/>
                  </a:solidFill>
                  <a:ea typeface="ＭＳ Ｐゴシック" charset="0"/>
                  <a:cs typeface="Arial" panose="020B0604020202020204" pitchFamily="34" charset="0"/>
                </a:rPr>
                <a:t>species</a:t>
              </a:r>
            </a:p>
          </p:txBody>
        </p:sp>
        <p:sp>
          <p:nvSpPr>
            <p:cNvPr id="17" name="TextBox 16"/>
            <p:cNvSpPr txBox="1"/>
            <p:nvPr/>
          </p:nvSpPr>
          <p:spPr>
            <a:xfrm>
              <a:off x="3112248" y="2328285"/>
              <a:ext cx="776194" cy="400110"/>
            </a:xfrm>
            <a:prstGeom prst="rect">
              <a:avLst/>
            </a:prstGeom>
            <a:noFill/>
          </p:spPr>
          <p:txBody>
            <a:bodyPr wrap="square" rtlCol="0">
              <a:spAutoFit/>
            </a:bodyPr>
            <a:lstStyle/>
            <a:p>
              <a:pPr algn="ctr"/>
              <a:r>
                <a:rPr lang="en-US" sz="1000" b="1" dirty="0" smtClean="0">
                  <a:solidFill>
                    <a:srgbClr val="000000"/>
                  </a:solidFill>
                  <a:ea typeface="ＭＳ Ｐゴシック" charset="0"/>
                  <a:cs typeface="Arial" panose="020B0604020202020204" pitchFamily="34" charset="0"/>
                </a:rPr>
                <a:t>MATING</a:t>
              </a:r>
              <a:br>
                <a:rPr lang="en-US" sz="1000" b="1" dirty="0" smtClean="0">
                  <a:solidFill>
                    <a:srgbClr val="000000"/>
                  </a:solidFill>
                  <a:ea typeface="ＭＳ Ｐゴシック" charset="0"/>
                  <a:cs typeface="Arial" panose="020B0604020202020204" pitchFamily="34" charset="0"/>
                </a:rPr>
              </a:br>
              <a:r>
                <a:rPr lang="en-US" sz="1000" b="1" dirty="0" smtClean="0">
                  <a:solidFill>
                    <a:srgbClr val="000000"/>
                  </a:solidFill>
                  <a:ea typeface="ＭＳ Ｐゴシック" charset="0"/>
                  <a:cs typeface="Arial" panose="020B0604020202020204" pitchFamily="34" charset="0"/>
                </a:rPr>
                <a:t>ATTEMPT</a:t>
              </a:r>
            </a:p>
          </p:txBody>
        </p:sp>
        <p:sp>
          <p:nvSpPr>
            <p:cNvPr id="18" name="TextBox 17"/>
            <p:cNvSpPr txBox="1"/>
            <p:nvPr/>
          </p:nvSpPr>
          <p:spPr>
            <a:xfrm>
              <a:off x="5109884" y="2328285"/>
              <a:ext cx="776194" cy="400110"/>
            </a:xfrm>
            <a:prstGeom prst="rect">
              <a:avLst/>
            </a:prstGeom>
            <a:noFill/>
          </p:spPr>
          <p:txBody>
            <a:bodyPr wrap="square" rtlCol="0">
              <a:spAutoFit/>
            </a:bodyPr>
            <a:lstStyle/>
            <a:p>
              <a:pPr algn="ctr"/>
              <a:r>
                <a:rPr lang="en-US" sz="1000" b="1" dirty="0" smtClean="0">
                  <a:solidFill>
                    <a:srgbClr val="000000"/>
                  </a:solidFill>
                  <a:ea typeface="ＭＳ Ｐゴシック" charset="0"/>
                  <a:cs typeface="Arial" panose="020B0604020202020204" pitchFamily="34" charset="0"/>
                </a:rPr>
                <a:t>FERTILI-</a:t>
              </a:r>
              <a:br>
                <a:rPr lang="en-US" sz="1000" b="1" dirty="0" smtClean="0">
                  <a:solidFill>
                    <a:srgbClr val="000000"/>
                  </a:solidFill>
                  <a:ea typeface="ＭＳ Ｐゴシック" charset="0"/>
                  <a:cs typeface="Arial" panose="020B0604020202020204" pitchFamily="34" charset="0"/>
                </a:rPr>
              </a:br>
              <a:r>
                <a:rPr lang="en-US" sz="1000" b="1" dirty="0" smtClean="0">
                  <a:solidFill>
                    <a:srgbClr val="000000"/>
                  </a:solidFill>
                  <a:ea typeface="ＭＳ Ｐゴシック" charset="0"/>
                  <a:cs typeface="Arial" panose="020B0604020202020204" pitchFamily="34" charset="0"/>
                </a:rPr>
                <a:t>ZATION</a:t>
              </a:r>
            </a:p>
          </p:txBody>
        </p:sp>
        <p:sp>
          <p:nvSpPr>
            <p:cNvPr id="19" name="TextBox 18"/>
            <p:cNvSpPr txBox="1"/>
            <p:nvPr/>
          </p:nvSpPr>
          <p:spPr>
            <a:xfrm>
              <a:off x="8110813" y="2175139"/>
              <a:ext cx="776194" cy="707886"/>
            </a:xfrm>
            <a:prstGeom prst="rect">
              <a:avLst/>
            </a:prstGeom>
            <a:noFill/>
          </p:spPr>
          <p:txBody>
            <a:bodyPr wrap="square" rtlCol="0">
              <a:spAutoFit/>
            </a:bodyPr>
            <a:lstStyle/>
            <a:p>
              <a:pPr algn="ctr"/>
              <a:r>
                <a:rPr lang="en-US" sz="1000" b="1" dirty="0" smtClean="0">
                  <a:solidFill>
                    <a:srgbClr val="000000"/>
                  </a:solidFill>
                  <a:ea typeface="ＭＳ Ｐゴシック" charset="0"/>
                  <a:cs typeface="Arial" panose="020B0604020202020204" pitchFamily="34" charset="0"/>
                </a:rPr>
                <a:t>VIABLE,</a:t>
              </a:r>
            </a:p>
            <a:p>
              <a:pPr algn="ctr"/>
              <a:r>
                <a:rPr lang="en-US" sz="1000" b="1" dirty="0" smtClean="0">
                  <a:solidFill>
                    <a:srgbClr val="000000"/>
                  </a:solidFill>
                  <a:ea typeface="ＭＳ Ｐゴシック" charset="0"/>
                  <a:cs typeface="Arial" panose="020B0604020202020204" pitchFamily="34" charset="0"/>
                </a:rPr>
                <a:t>FERTILE</a:t>
              </a:r>
            </a:p>
            <a:p>
              <a:pPr algn="ctr"/>
              <a:r>
                <a:rPr lang="en-US" sz="1000" b="1" dirty="0" smtClean="0">
                  <a:solidFill>
                    <a:srgbClr val="000000"/>
                  </a:solidFill>
                  <a:ea typeface="ＭＳ Ｐゴシック" charset="0"/>
                  <a:cs typeface="Arial" panose="020B0604020202020204" pitchFamily="34" charset="0"/>
                </a:rPr>
                <a:t>OFF-</a:t>
              </a:r>
            </a:p>
            <a:p>
              <a:pPr algn="ctr"/>
              <a:r>
                <a:rPr lang="en-US" sz="1000" b="1" dirty="0" smtClean="0">
                  <a:solidFill>
                    <a:srgbClr val="000000"/>
                  </a:solidFill>
                  <a:ea typeface="ＭＳ Ｐゴシック" charset="0"/>
                  <a:cs typeface="Arial" panose="020B0604020202020204" pitchFamily="34" charset="0"/>
                </a:rPr>
                <a:t>SPRING</a:t>
              </a:r>
            </a:p>
          </p:txBody>
        </p:sp>
        <p:sp>
          <p:nvSpPr>
            <p:cNvPr id="20" name="TextBox 19"/>
            <p:cNvSpPr txBox="1"/>
            <p:nvPr/>
          </p:nvSpPr>
          <p:spPr>
            <a:xfrm>
              <a:off x="7765671" y="3288258"/>
              <a:ext cx="321053" cy="246221"/>
            </a:xfrm>
            <a:prstGeom prst="rect">
              <a:avLst/>
            </a:prstGeom>
            <a:noFill/>
          </p:spPr>
          <p:txBody>
            <a:bodyPr wrap="square" rtlCol="0">
              <a:spAutoFit/>
            </a:bodyPr>
            <a:lstStyle/>
            <a:p>
              <a:pPr algn="ctr"/>
              <a:r>
                <a:rPr lang="en-US" sz="1000" b="1" dirty="0" smtClean="0">
                  <a:solidFill>
                    <a:srgbClr val="FFFFFF"/>
                  </a:solidFill>
                  <a:ea typeface="ＭＳ Ｐゴシック" charset="0"/>
                  <a:cs typeface="Arial" panose="020B0604020202020204" pitchFamily="34" charset="0"/>
                </a:rPr>
                <a:t>(l)</a:t>
              </a:r>
            </a:p>
          </p:txBody>
        </p:sp>
        <p:sp>
          <p:nvSpPr>
            <p:cNvPr id="21" name="TextBox 20"/>
            <p:cNvSpPr txBox="1"/>
            <p:nvPr/>
          </p:nvSpPr>
          <p:spPr>
            <a:xfrm>
              <a:off x="6678147" y="3288258"/>
              <a:ext cx="338603" cy="246221"/>
            </a:xfrm>
            <a:prstGeom prst="rect">
              <a:avLst/>
            </a:prstGeom>
            <a:noFill/>
          </p:spPr>
          <p:txBody>
            <a:bodyPr wrap="square" rtlCol="0">
              <a:spAutoFit/>
            </a:bodyPr>
            <a:lstStyle/>
            <a:p>
              <a:pPr algn="ctr"/>
              <a:r>
                <a:rPr lang="en-US" sz="1000" b="1" dirty="0" smtClean="0">
                  <a:solidFill>
                    <a:srgbClr val="FFFFFF"/>
                  </a:solidFill>
                  <a:ea typeface="ＭＳ Ｐゴシック" charset="0"/>
                  <a:cs typeface="Arial" panose="020B0604020202020204" pitchFamily="34" charset="0"/>
                </a:rPr>
                <a:t>(</a:t>
              </a:r>
              <a:r>
                <a:rPr lang="en-US" sz="1000" b="1" dirty="0" err="1" smtClean="0">
                  <a:solidFill>
                    <a:srgbClr val="FFFFFF"/>
                  </a:solidFill>
                  <a:ea typeface="ＭＳ Ｐゴシック" charset="0"/>
                  <a:cs typeface="Arial" panose="020B0604020202020204" pitchFamily="34" charset="0"/>
                </a:rPr>
                <a:t>i</a:t>
              </a:r>
              <a:r>
                <a:rPr lang="en-US" sz="1000" b="1" dirty="0" smtClean="0">
                  <a:solidFill>
                    <a:srgbClr val="FFFFFF"/>
                  </a:solidFill>
                  <a:ea typeface="ＭＳ Ｐゴシック" charset="0"/>
                  <a:cs typeface="Arial" panose="020B0604020202020204" pitchFamily="34" charset="0"/>
                </a:rPr>
                <a:t>)</a:t>
              </a:r>
            </a:p>
          </p:txBody>
        </p:sp>
        <p:sp>
          <p:nvSpPr>
            <p:cNvPr id="22" name="TextBox 21"/>
            <p:cNvSpPr txBox="1"/>
            <p:nvPr/>
          </p:nvSpPr>
          <p:spPr>
            <a:xfrm>
              <a:off x="6688792" y="4101354"/>
              <a:ext cx="327958" cy="246221"/>
            </a:xfrm>
            <a:prstGeom prst="rect">
              <a:avLst/>
            </a:prstGeom>
            <a:noFill/>
          </p:spPr>
          <p:txBody>
            <a:bodyPr wrap="square" rtlCol="0">
              <a:spAutoFit/>
            </a:bodyPr>
            <a:lstStyle/>
            <a:p>
              <a:pPr algn="ctr"/>
              <a:r>
                <a:rPr lang="en-US" sz="1000" b="1" dirty="0" smtClean="0">
                  <a:solidFill>
                    <a:srgbClr val="FFFFFF"/>
                  </a:solidFill>
                  <a:ea typeface="ＭＳ Ｐゴシック" charset="0"/>
                  <a:cs typeface="Arial" panose="020B0604020202020204" pitchFamily="34" charset="0"/>
                </a:rPr>
                <a:t>(</a:t>
              </a:r>
              <a:r>
                <a:rPr lang="en-US" sz="1000" b="1" dirty="0">
                  <a:solidFill>
                    <a:srgbClr val="FFFFFF"/>
                  </a:solidFill>
                  <a:ea typeface="ＭＳ Ｐゴシック" charset="0"/>
                  <a:cs typeface="Arial" panose="020B0604020202020204" pitchFamily="34" charset="0"/>
                </a:rPr>
                <a:t>j</a:t>
              </a:r>
              <a:r>
                <a:rPr lang="en-US" sz="1000" b="1" dirty="0" smtClean="0">
                  <a:solidFill>
                    <a:srgbClr val="FFFFFF"/>
                  </a:solidFill>
                  <a:ea typeface="ＭＳ Ｐゴシック" charset="0"/>
                  <a:cs typeface="Arial" panose="020B0604020202020204" pitchFamily="34" charset="0"/>
                </a:rPr>
                <a:t>)</a:t>
              </a:r>
            </a:p>
          </p:txBody>
        </p:sp>
        <p:sp>
          <p:nvSpPr>
            <p:cNvPr id="23" name="TextBox 22"/>
            <p:cNvSpPr txBox="1"/>
            <p:nvPr/>
          </p:nvSpPr>
          <p:spPr>
            <a:xfrm>
              <a:off x="5616390" y="3288258"/>
              <a:ext cx="356348" cy="246221"/>
            </a:xfrm>
            <a:prstGeom prst="rect">
              <a:avLst/>
            </a:prstGeom>
            <a:noFill/>
          </p:spPr>
          <p:txBody>
            <a:bodyPr wrap="square" rtlCol="0">
              <a:spAutoFit/>
            </a:bodyPr>
            <a:lstStyle/>
            <a:p>
              <a:pPr algn="ctr"/>
              <a:r>
                <a:rPr lang="en-US" sz="1000" b="1" dirty="0" smtClean="0">
                  <a:solidFill>
                    <a:srgbClr val="FFFFFF"/>
                  </a:solidFill>
                  <a:ea typeface="ＭＳ Ｐゴシック" charset="0"/>
                  <a:cs typeface="Arial" panose="020B0604020202020204" pitchFamily="34" charset="0"/>
                </a:rPr>
                <a:t>(h)</a:t>
              </a:r>
            </a:p>
          </p:txBody>
        </p:sp>
        <p:sp>
          <p:nvSpPr>
            <p:cNvPr id="24" name="TextBox 23"/>
            <p:cNvSpPr txBox="1"/>
            <p:nvPr/>
          </p:nvSpPr>
          <p:spPr>
            <a:xfrm>
              <a:off x="4586943" y="3288258"/>
              <a:ext cx="356348" cy="246221"/>
            </a:xfrm>
            <a:prstGeom prst="rect">
              <a:avLst/>
            </a:prstGeom>
            <a:noFill/>
          </p:spPr>
          <p:txBody>
            <a:bodyPr wrap="square" rtlCol="0">
              <a:spAutoFit/>
            </a:bodyPr>
            <a:lstStyle/>
            <a:p>
              <a:pPr algn="ctr"/>
              <a:r>
                <a:rPr lang="en-US" sz="1000" b="1" dirty="0" smtClean="0">
                  <a:solidFill>
                    <a:srgbClr val="FFFFFF"/>
                  </a:solidFill>
                  <a:ea typeface="ＭＳ Ｐゴシック" charset="0"/>
                  <a:cs typeface="Arial" panose="020B0604020202020204" pitchFamily="34" charset="0"/>
                </a:rPr>
                <a:t>(g)</a:t>
              </a:r>
            </a:p>
          </p:txBody>
        </p:sp>
        <p:sp>
          <p:nvSpPr>
            <p:cNvPr id="25" name="TextBox 24"/>
            <p:cNvSpPr txBox="1"/>
            <p:nvPr/>
          </p:nvSpPr>
          <p:spPr>
            <a:xfrm>
              <a:off x="3492506" y="3288258"/>
              <a:ext cx="356348" cy="246221"/>
            </a:xfrm>
            <a:prstGeom prst="rect">
              <a:avLst/>
            </a:prstGeom>
            <a:noFill/>
          </p:spPr>
          <p:txBody>
            <a:bodyPr wrap="square" rtlCol="0">
              <a:spAutoFit/>
            </a:bodyPr>
            <a:lstStyle/>
            <a:p>
              <a:pPr algn="ctr"/>
              <a:r>
                <a:rPr lang="en-US" sz="1000" b="1" dirty="0" smtClean="0">
                  <a:solidFill>
                    <a:srgbClr val="FFFFFF"/>
                  </a:solidFill>
                  <a:ea typeface="ＭＳ Ｐゴシック" charset="0"/>
                  <a:cs typeface="Arial" panose="020B0604020202020204" pitchFamily="34" charset="0"/>
                </a:rPr>
                <a:t>(f)</a:t>
              </a:r>
            </a:p>
          </p:txBody>
        </p:sp>
        <p:sp>
          <p:nvSpPr>
            <p:cNvPr id="26" name="TextBox 25"/>
            <p:cNvSpPr txBox="1"/>
            <p:nvPr/>
          </p:nvSpPr>
          <p:spPr>
            <a:xfrm>
              <a:off x="2430931" y="3288258"/>
              <a:ext cx="356348" cy="246221"/>
            </a:xfrm>
            <a:prstGeom prst="rect">
              <a:avLst/>
            </a:prstGeom>
            <a:noFill/>
          </p:spPr>
          <p:txBody>
            <a:bodyPr wrap="square" rtlCol="0">
              <a:spAutoFit/>
            </a:bodyPr>
            <a:lstStyle/>
            <a:p>
              <a:pPr algn="ctr"/>
              <a:r>
                <a:rPr lang="en-US" sz="1000" b="1" dirty="0" smtClean="0">
                  <a:solidFill>
                    <a:srgbClr val="FFFFFF"/>
                  </a:solidFill>
                  <a:ea typeface="ＭＳ Ｐゴシック" charset="0"/>
                  <a:cs typeface="Arial" panose="020B0604020202020204" pitchFamily="34" charset="0"/>
                </a:rPr>
                <a:t>(e)</a:t>
              </a:r>
            </a:p>
          </p:txBody>
        </p:sp>
        <p:sp>
          <p:nvSpPr>
            <p:cNvPr id="27" name="TextBox 26"/>
            <p:cNvSpPr txBox="1"/>
            <p:nvPr/>
          </p:nvSpPr>
          <p:spPr>
            <a:xfrm>
              <a:off x="1347697" y="3288258"/>
              <a:ext cx="356348" cy="246221"/>
            </a:xfrm>
            <a:prstGeom prst="rect">
              <a:avLst/>
            </a:prstGeom>
            <a:noFill/>
          </p:spPr>
          <p:txBody>
            <a:bodyPr wrap="square" rtlCol="0">
              <a:spAutoFit/>
            </a:bodyPr>
            <a:lstStyle/>
            <a:p>
              <a:pPr algn="ctr"/>
              <a:r>
                <a:rPr lang="en-US" sz="1000" b="1" dirty="0" smtClean="0">
                  <a:solidFill>
                    <a:srgbClr val="000000"/>
                  </a:solidFill>
                  <a:ea typeface="ＭＳ Ｐゴシック" charset="0"/>
                  <a:cs typeface="Arial" panose="020B0604020202020204" pitchFamily="34" charset="0"/>
                </a:rPr>
                <a:t>(c)</a:t>
              </a:r>
            </a:p>
          </p:txBody>
        </p:sp>
        <p:sp>
          <p:nvSpPr>
            <p:cNvPr id="28" name="TextBox 27"/>
            <p:cNvSpPr txBox="1"/>
            <p:nvPr/>
          </p:nvSpPr>
          <p:spPr>
            <a:xfrm>
              <a:off x="276414" y="3291993"/>
              <a:ext cx="356348" cy="246221"/>
            </a:xfrm>
            <a:prstGeom prst="rect">
              <a:avLst/>
            </a:prstGeom>
            <a:noFill/>
          </p:spPr>
          <p:txBody>
            <a:bodyPr wrap="square" rtlCol="0">
              <a:spAutoFit/>
            </a:bodyPr>
            <a:lstStyle/>
            <a:p>
              <a:pPr algn="ctr"/>
              <a:r>
                <a:rPr lang="en-US" sz="1000" b="1" dirty="0" smtClean="0">
                  <a:solidFill>
                    <a:srgbClr val="FFFFFF"/>
                  </a:solidFill>
                  <a:ea typeface="ＭＳ Ｐゴシック" charset="0"/>
                  <a:cs typeface="Arial" panose="020B0604020202020204" pitchFamily="34" charset="0"/>
                </a:rPr>
                <a:t>(a)</a:t>
              </a:r>
            </a:p>
          </p:txBody>
        </p:sp>
        <p:sp>
          <p:nvSpPr>
            <p:cNvPr id="29" name="TextBox 28"/>
            <p:cNvSpPr txBox="1"/>
            <p:nvPr/>
          </p:nvSpPr>
          <p:spPr>
            <a:xfrm>
              <a:off x="280149" y="4361329"/>
              <a:ext cx="356348" cy="246221"/>
            </a:xfrm>
            <a:prstGeom prst="rect">
              <a:avLst/>
            </a:prstGeom>
            <a:noFill/>
          </p:spPr>
          <p:txBody>
            <a:bodyPr wrap="square" rtlCol="0">
              <a:spAutoFit/>
            </a:bodyPr>
            <a:lstStyle/>
            <a:p>
              <a:pPr algn="ctr"/>
              <a:r>
                <a:rPr lang="en-US" sz="1000" b="1" dirty="0" smtClean="0">
                  <a:solidFill>
                    <a:srgbClr val="FFFFFF"/>
                  </a:solidFill>
                  <a:ea typeface="ＭＳ Ｐゴシック" charset="0"/>
                  <a:cs typeface="Arial" panose="020B0604020202020204" pitchFamily="34" charset="0"/>
                </a:rPr>
                <a:t>(b)</a:t>
              </a:r>
            </a:p>
          </p:txBody>
        </p:sp>
        <p:sp>
          <p:nvSpPr>
            <p:cNvPr id="30" name="TextBox 29"/>
            <p:cNvSpPr txBox="1"/>
            <p:nvPr/>
          </p:nvSpPr>
          <p:spPr>
            <a:xfrm>
              <a:off x="1362637" y="4106584"/>
              <a:ext cx="356348" cy="246221"/>
            </a:xfrm>
            <a:prstGeom prst="rect">
              <a:avLst/>
            </a:prstGeom>
            <a:noFill/>
          </p:spPr>
          <p:txBody>
            <a:bodyPr wrap="square" rtlCol="0">
              <a:spAutoFit/>
            </a:bodyPr>
            <a:lstStyle/>
            <a:p>
              <a:pPr algn="ctr"/>
              <a:r>
                <a:rPr lang="en-US" sz="1000" b="1" dirty="0" smtClean="0">
                  <a:solidFill>
                    <a:srgbClr val="FFFFFF"/>
                  </a:solidFill>
                  <a:ea typeface="ＭＳ Ｐゴシック" charset="0"/>
                  <a:cs typeface="Arial" panose="020B0604020202020204" pitchFamily="34" charset="0"/>
                </a:rPr>
                <a:t>(d)</a:t>
              </a:r>
            </a:p>
          </p:txBody>
        </p:sp>
        <p:sp>
          <p:nvSpPr>
            <p:cNvPr id="31" name="TextBox 30"/>
            <p:cNvSpPr txBox="1"/>
            <p:nvPr/>
          </p:nvSpPr>
          <p:spPr>
            <a:xfrm>
              <a:off x="6695143" y="4943475"/>
              <a:ext cx="356532" cy="246221"/>
            </a:xfrm>
            <a:prstGeom prst="rect">
              <a:avLst/>
            </a:prstGeom>
            <a:noFill/>
          </p:spPr>
          <p:txBody>
            <a:bodyPr wrap="square" rtlCol="0">
              <a:spAutoFit/>
            </a:bodyPr>
            <a:lstStyle/>
            <a:p>
              <a:pPr algn="ctr"/>
              <a:r>
                <a:rPr lang="en-US" sz="1000" b="1" dirty="0" smtClean="0">
                  <a:solidFill>
                    <a:srgbClr val="000000"/>
                  </a:solidFill>
                  <a:ea typeface="ＭＳ Ｐゴシック" charset="0"/>
                  <a:cs typeface="Arial" panose="020B0604020202020204" pitchFamily="34" charset="0"/>
                </a:rPr>
                <a:t>(k)</a:t>
              </a:r>
            </a:p>
          </p:txBody>
        </p:sp>
      </p:grpSp>
    </p:spTree>
    <p:extLst>
      <p:ext uri="{BB962C8B-B14F-4D97-AF65-F5344CB8AC3E}">
        <p14:creationId xmlns:p14="http://schemas.microsoft.com/office/powerpoint/2010/main" val="9372580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4_03dReproBarrier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3144" y="181004"/>
            <a:ext cx="6077712" cy="6437376"/>
          </a:xfrm>
          <a:prstGeom prst="rect">
            <a:avLst/>
          </a:prstGeom>
        </p:spPr>
      </p:pic>
      <p:sp>
        <p:nvSpPr>
          <p:cNvPr id="2" name="Title 1"/>
          <p:cNvSpPr>
            <a:spLocks noGrp="1"/>
          </p:cNvSpPr>
          <p:nvPr>
            <p:ph type="title"/>
          </p:nvPr>
        </p:nvSpPr>
        <p:spPr/>
        <p:txBody>
          <a:bodyPr/>
          <a:lstStyle/>
          <a:p>
            <a:r>
              <a:rPr lang="en-US" dirty="0" smtClean="0"/>
              <a:t>Figure 24.3d</a:t>
            </a:r>
            <a:endParaRPr lang="en-US" dirty="0"/>
          </a:p>
        </p:txBody>
      </p:sp>
      <p:sp>
        <p:nvSpPr>
          <p:cNvPr id="4" name="TextBox 3"/>
          <p:cNvSpPr txBox="1"/>
          <p:nvPr/>
        </p:nvSpPr>
        <p:spPr>
          <a:xfrm>
            <a:off x="2730497" y="962411"/>
            <a:ext cx="1037167" cy="830997"/>
          </a:xfrm>
          <a:prstGeom prst="rect">
            <a:avLst/>
          </a:prstGeom>
          <a:noFill/>
        </p:spPr>
        <p:txBody>
          <a:bodyPr wrap="square" rtlCol="0">
            <a:spAutoFit/>
          </a:bodyPr>
          <a:lstStyle/>
          <a:p>
            <a:pPr algn="ctr"/>
            <a:r>
              <a:rPr lang="en-US" sz="1200" b="1" dirty="0" smtClean="0">
                <a:solidFill>
                  <a:srgbClr val="000000"/>
                </a:solidFill>
                <a:ea typeface="ＭＳ Ｐゴシック" charset="0"/>
                <a:cs typeface="Arial" panose="020B0604020202020204" pitchFamily="34" charset="0"/>
              </a:rPr>
              <a:t>Individuals </a:t>
            </a:r>
          </a:p>
          <a:p>
            <a:pPr algn="ctr"/>
            <a:r>
              <a:rPr lang="en-US" sz="1200" b="1" dirty="0" smtClean="0">
                <a:solidFill>
                  <a:srgbClr val="000000"/>
                </a:solidFill>
                <a:ea typeface="ＭＳ Ｐゴシック" charset="0"/>
                <a:cs typeface="Arial" panose="020B0604020202020204" pitchFamily="34" charset="0"/>
              </a:rPr>
              <a:t>of</a:t>
            </a:r>
          </a:p>
          <a:p>
            <a:pPr algn="ctr"/>
            <a:r>
              <a:rPr lang="en-US" sz="1200" b="1" dirty="0" smtClean="0">
                <a:solidFill>
                  <a:srgbClr val="000000"/>
                </a:solidFill>
                <a:ea typeface="ＭＳ Ｐゴシック" charset="0"/>
                <a:cs typeface="Arial" panose="020B0604020202020204" pitchFamily="34" charset="0"/>
              </a:rPr>
              <a:t>different</a:t>
            </a:r>
          </a:p>
          <a:p>
            <a:pPr algn="ctr"/>
            <a:r>
              <a:rPr lang="en-US" sz="1200" b="1" dirty="0" smtClean="0">
                <a:solidFill>
                  <a:srgbClr val="000000"/>
                </a:solidFill>
                <a:ea typeface="ＭＳ Ｐゴシック" charset="0"/>
                <a:cs typeface="Arial" panose="020B0604020202020204" pitchFamily="34" charset="0"/>
              </a:rPr>
              <a:t>species</a:t>
            </a:r>
          </a:p>
        </p:txBody>
      </p:sp>
      <p:sp>
        <p:nvSpPr>
          <p:cNvPr id="5" name="TextBox 4"/>
          <p:cNvSpPr txBox="1"/>
          <p:nvPr/>
        </p:nvSpPr>
        <p:spPr>
          <a:xfrm>
            <a:off x="6191994" y="1185284"/>
            <a:ext cx="1078753" cy="523220"/>
          </a:xfrm>
          <a:prstGeom prst="rect">
            <a:avLst/>
          </a:prstGeom>
          <a:noFill/>
        </p:spPr>
        <p:txBody>
          <a:bodyPr wrap="square" rtlCol="0">
            <a:spAutoFit/>
          </a:bodyPr>
          <a:lstStyle/>
          <a:p>
            <a:pPr algn="ctr"/>
            <a:r>
              <a:rPr lang="en-US" sz="1400" b="1" dirty="0" smtClean="0">
                <a:solidFill>
                  <a:srgbClr val="000000"/>
                </a:solidFill>
                <a:ea typeface="ＭＳ Ｐゴシック" charset="0"/>
                <a:cs typeface="Arial" panose="020B0604020202020204" pitchFamily="34" charset="0"/>
              </a:rPr>
              <a:t>MATING</a:t>
            </a:r>
            <a:br>
              <a:rPr lang="en-US" sz="1400" b="1" dirty="0" smtClean="0">
                <a:solidFill>
                  <a:srgbClr val="000000"/>
                </a:solidFill>
                <a:ea typeface="ＭＳ Ｐゴシック" charset="0"/>
                <a:cs typeface="Arial" panose="020B0604020202020204" pitchFamily="34" charset="0"/>
              </a:rPr>
            </a:br>
            <a:r>
              <a:rPr lang="en-US" sz="1400" b="1" dirty="0" smtClean="0">
                <a:solidFill>
                  <a:srgbClr val="000000"/>
                </a:solidFill>
                <a:ea typeface="ＭＳ Ｐゴシック" charset="0"/>
                <a:cs typeface="Arial" panose="020B0604020202020204" pitchFamily="34" charset="0"/>
              </a:rPr>
              <a:t>ATTEMPT</a:t>
            </a:r>
          </a:p>
        </p:txBody>
      </p:sp>
      <p:sp>
        <p:nvSpPr>
          <p:cNvPr id="8" name="TextBox 7"/>
          <p:cNvSpPr txBox="1"/>
          <p:nvPr/>
        </p:nvSpPr>
        <p:spPr>
          <a:xfrm>
            <a:off x="3101662" y="3249034"/>
            <a:ext cx="1078753" cy="523220"/>
          </a:xfrm>
          <a:prstGeom prst="rect">
            <a:avLst/>
          </a:prstGeom>
          <a:noFill/>
        </p:spPr>
        <p:txBody>
          <a:bodyPr wrap="square" rtlCol="0">
            <a:spAutoFit/>
          </a:bodyPr>
          <a:lstStyle/>
          <a:p>
            <a:pPr algn="ctr"/>
            <a:r>
              <a:rPr lang="en-US" sz="1400" b="1" dirty="0" smtClean="0">
                <a:solidFill>
                  <a:srgbClr val="000000"/>
                </a:solidFill>
                <a:ea typeface="ＭＳ Ｐゴシック" charset="0"/>
                <a:cs typeface="Arial" panose="020B0604020202020204" pitchFamily="34" charset="0"/>
              </a:rPr>
              <a:t>MATING</a:t>
            </a:r>
            <a:br>
              <a:rPr lang="en-US" sz="1400" b="1" dirty="0" smtClean="0">
                <a:solidFill>
                  <a:srgbClr val="000000"/>
                </a:solidFill>
                <a:ea typeface="ＭＳ Ｐゴシック" charset="0"/>
                <a:cs typeface="Arial" panose="020B0604020202020204" pitchFamily="34" charset="0"/>
              </a:rPr>
            </a:br>
            <a:r>
              <a:rPr lang="en-US" sz="1400" b="1" dirty="0" smtClean="0">
                <a:solidFill>
                  <a:srgbClr val="000000"/>
                </a:solidFill>
                <a:ea typeface="ＭＳ Ｐゴシック" charset="0"/>
                <a:cs typeface="Arial" panose="020B0604020202020204" pitchFamily="34" charset="0"/>
              </a:rPr>
              <a:t>ATTEMPT</a:t>
            </a:r>
          </a:p>
        </p:txBody>
      </p:sp>
      <p:sp>
        <p:nvSpPr>
          <p:cNvPr id="9" name="TextBox 8"/>
          <p:cNvSpPr txBox="1"/>
          <p:nvPr/>
        </p:nvSpPr>
        <p:spPr>
          <a:xfrm>
            <a:off x="5525244" y="3344284"/>
            <a:ext cx="1502088" cy="307777"/>
          </a:xfrm>
          <a:prstGeom prst="rect">
            <a:avLst/>
          </a:prstGeom>
          <a:noFill/>
        </p:spPr>
        <p:txBody>
          <a:bodyPr wrap="square" rtlCol="0">
            <a:spAutoFit/>
          </a:bodyPr>
          <a:lstStyle/>
          <a:p>
            <a:pPr algn="ctr"/>
            <a:r>
              <a:rPr lang="en-US" sz="1400" b="1" dirty="0" smtClean="0">
                <a:solidFill>
                  <a:srgbClr val="000000"/>
                </a:solidFill>
                <a:ea typeface="ＭＳ Ｐゴシック" charset="0"/>
                <a:cs typeface="Arial" panose="020B0604020202020204" pitchFamily="34" charset="0"/>
              </a:rPr>
              <a:t>FERTILIZATION</a:t>
            </a:r>
          </a:p>
        </p:txBody>
      </p:sp>
      <p:sp>
        <p:nvSpPr>
          <p:cNvPr id="10" name="TextBox 9"/>
          <p:cNvSpPr txBox="1"/>
          <p:nvPr/>
        </p:nvSpPr>
        <p:spPr>
          <a:xfrm>
            <a:off x="2265577" y="6064202"/>
            <a:ext cx="1502088" cy="307777"/>
          </a:xfrm>
          <a:prstGeom prst="rect">
            <a:avLst/>
          </a:prstGeom>
          <a:noFill/>
        </p:spPr>
        <p:txBody>
          <a:bodyPr wrap="square" rtlCol="0">
            <a:spAutoFit/>
          </a:bodyPr>
          <a:lstStyle/>
          <a:p>
            <a:pPr algn="ctr"/>
            <a:r>
              <a:rPr lang="en-US" sz="1400" b="1" dirty="0" smtClean="0">
                <a:solidFill>
                  <a:srgbClr val="000000"/>
                </a:solidFill>
                <a:ea typeface="ＭＳ Ｐゴシック" charset="0"/>
                <a:cs typeface="Arial" panose="020B0604020202020204" pitchFamily="34" charset="0"/>
              </a:rPr>
              <a:t>FERTILIZATION</a:t>
            </a:r>
          </a:p>
        </p:txBody>
      </p:sp>
      <p:sp>
        <p:nvSpPr>
          <p:cNvPr id="11" name="TextBox 10"/>
          <p:cNvSpPr txBox="1"/>
          <p:nvPr/>
        </p:nvSpPr>
        <p:spPr>
          <a:xfrm>
            <a:off x="6403660" y="5841951"/>
            <a:ext cx="1237505" cy="738664"/>
          </a:xfrm>
          <a:prstGeom prst="rect">
            <a:avLst/>
          </a:prstGeom>
          <a:noFill/>
        </p:spPr>
        <p:txBody>
          <a:bodyPr wrap="square" rtlCol="0">
            <a:spAutoFit/>
          </a:bodyPr>
          <a:lstStyle/>
          <a:p>
            <a:pPr algn="ctr"/>
            <a:r>
              <a:rPr lang="en-US" sz="1400" b="1" dirty="0" smtClean="0">
                <a:solidFill>
                  <a:srgbClr val="000000"/>
                </a:solidFill>
                <a:ea typeface="ＭＳ Ｐゴシック" charset="0"/>
                <a:cs typeface="Arial" panose="020B0604020202020204" pitchFamily="34" charset="0"/>
              </a:rPr>
              <a:t>VIABLE,</a:t>
            </a:r>
          </a:p>
          <a:p>
            <a:pPr algn="ctr"/>
            <a:r>
              <a:rPr lang="en-US" sz="1400" b="1" dirty="0" smtClean="0">
                <a:solidFill>
                  <a:srgbClr val="000000"/>
                </a:solidFill>
                <a:ea typeface="ＭＳ Ｐゴシック" charset="0"/>
                <a:cs typeface="Arial" panose="020B0604020202020204" pitchFamily="34" charset="0"/>
              </a:rPr>
              <a:t>FERTILE</a:t>
            </a:r>
          </a:p>
          <a:p>
            <a:pPr algn="ctr"/>
            <a:r>
              <a:rPr lang="en-US" sz="1400" b="1" dirty="0" smtClean="0">
                <a:solidFill>
                  <a:srgbClr val="000000"/>
                </a:solidFill>
                <a:ea typeface="ＭＳ Ｐゴシック" charset="0"/>
                <a:cs typeface="Arial" panose="020B0604020202020204" pitchFamily="34" charset="0"/>
              </a:rPr>
              <a:t>OFFSPRING</a:t>
            </a:r>
          </a:p>
        </p:txBody>
      </p:sp>
      <p:sp>
        <p:nvSpPr>
          <p:cNvPr id="12" name="TextBox 11"/>
          <p:cNvSpPr txBox="1"/>
          <p:nvPr/>
        </p:nvSpPr>
        <p:spPr>
          <a:xfrm>
            <a:off x="1545165" y="158079"/>
            <a:ext cx="1418169" cy="655564"/>
          </a:xfrm>
          <a:prstGeom prst="rect">
            <a:avLst/>
          </a:prstGeom>
          <a:noFill/>
        </p:spPr>
        <p:txBody>
          <a:bodyPr wrap="square" rtlCol="0">
            <a:spAutoFit/>
          </a:bodyPr>
          <a:lstStyle/>
          <a:p>
            <a:r>
              <a:rPr lang="en-US" sz="1850" b="1" dirty="0" err="1" smtClean="0">
                <a:solidFill>
                  <a:srgbClr val="FFFFFF"/>
                </a:solidFill>
                <a:ea typeface="ＭＳ Ｐゴシック" charset="0"/>
                <a:cs typeface="Arial" panose="020B0604020202020204" pitchFamily="34" charset="0"/>
              </a:rPr>
              <a:t>Prezygotic</a:t>
            </a:r>
            <a:endParaRPr lang="en-US" sz="1850" b="1" dirty="0" smtClean="0">
              <a:solidFill>
                <a:srgbClr val="FFFFFF"/>
              </a:solidFill>
              <a:ea typeface="ＭＳ Ｐゴシック" charset="0"/>
              <a:cs typeface="Arial" panose="020B0604020202020204" pitchFamily="34" charset="0"/>
            </a:endParaRPr>
          </a:p>
          <a:p>
            <a:r>
              <a:rPr lang="en-US" sz="1850" b="1" dirty="0" smtClean="0">
                <a:solidFill>
                  <a:srgbClr val="FFFFFF"/>
                </a:solidFill>
                <a:ea typeface="ＭＳ Ｐゴシック" charset="0"/>
                <a:cs typeface="Arial" panose="020B0604020202020204" pitchFamily="34" charset="0"/>
              </a:rPr>
              <a:t>barriers</a:t>
            </a:r>
          </a:p>
        </p:txBody>
      </p:sp>
      <p:sp>
        <p:nvSpPr>
          <p:cNvPr id="13" name="TextBox 12"/>
          <p:cNvSpPr txBox="1"/>
          <p:nvPr/>
        </p:nvSpPr>
        <p:spPr>
          <a:xfrm>
            <a:off x="1545165" y="4715933"/>
            <a:ext cx="1608668" cy="661720"/>
          </a:xfrm>
          <a:prstGeom prst="rect">
            <a:avLst/>
          </a:prstGeom>
          <a:noFill/>
        </p:spPr>
        <p:txBody>
          <a:bodyPr wrap="square" rtlCol="0">
            <a:spAutoFit/>
          </a:bodyPr>
          <a:lstStyle/>
          <a:p>
            <a:r>
              <a:rPr lang="en-US" sz="1850" b="1" dirty="0" err="1" smtClean="0">
                <a:solidFill>
                  <a:srgbClr val="FFFFFF"/>
                </a:solidFill>
                <a:ea typeface="ＭＳ Ｐゴシック" charset="0"/>
                <a:cs typeface="Arial" panose="020B0604020202020204" pitchFamily="34" charset="0"/>
              </a:rPr>
              <a:t>Postzygotic</a:t>
            </a:r>
            <a:endParaRPr lang="en-US" sz="1850" b="1" dirty="0" smtClean="0">
              <a:solidFill>
                <a:srgbClr val="FFFFFF"/>
              </a:solidFill>
              <a:ea typeface="ＭＳ Ｐゴシック" charset="0"/>
              <a:cs typeface="Arial" panose="020B0604020202020204" pitchFamily="34" charset="0"/>
            </a:endParaRPr>
          </a:p>
          <a:p>
            <a:r>
              <a:rPr lang="en-US" sz="1850" b="1" dirty="0" smtClean="0">
                <a:solidFill>
                  <a:srgbClr val="FFFFFF"/>
                </a:solidFill>
                <a:ea typeface="ＭＳ Ｐゴシック" charset="0"/>
                <a:cs typeface="Arial" panose="020B0604020202020204" pitchFamily="34" charset="0"/>
              </a:rPr>
              <a:t>barriers</a:t>
            </a:r>
          </a:p>
        </p:txBody>
      </p:sp>
      <p:sp>
        <p:nvSpPr>
          <p:cNvPr id="14" name="TextBox 13"/>
          <p:cNvSpPr txBox="1"/>
          <p:nvPr/>
        </p:nvSpPr>
        <p:spPr>
          <a:xfrm>
            <a:off x="3185581" y="147494"/>
            <a:ext cx="1248838" cy="646331"/>
          </a:xfrm>
          <a:prstGeom prst="rect">
            <a:avLst/>
          </a:prstGeom>
          <a:noFill/>
        </p:spPr>
        <p:txBody>
          <a:bodyPr wrap="square" rtlCol="0">
            <a:spAutoFit/>
          </a:bodyPr>
          <a:lstStyle/>
          <a:p>
            <a:pPr algn="ctr">
              <a:lnSpc>
                <a:spcPts val="2060"/>
              </a:lnSpc>
            </a:pPr>
            <a:r>
              <a:rPr lang="en-US" sz="1800" b="1" dirty="0" smtClean="0">
                <a:solidFill>
                  <a:srgbClr val="000000"/>
                </a:solidFill>
                <a:ea typeface="ＭＳ Ｐゴシック" charset="0"/>
                <a:cs typeface="Arial" panose="020B0604020202020204" pitchFamily="34" charset="0"/>
              </a:rPr>
              <a:t>Habitat</a:t>
            </a:r>
          </a:p>
          <a:p>
            <a:pPr algn="ctr">
              <a:lnSpc>
                <a:spcPts val="2060"/>
              </a:lnSpc>
            </a:pPr>
            <a:r>
              <a:rPr lang="en-US" sz="1800" b="1" dirty="0" smtClean="0">
                <a:solidFill>
                  <a:srgbClr val="000000"/>
                </a:solidFill>
                <a:ea typeface="ＭＳ Ｐゴシック" charset="0"/>
                <a:cs typeface="Arial" panose="020B0604020202020204" pitchFamily="34" charset="0"/>
              </a:rPr>
              <a:t>isolation</a:t>
            </a:r>
          </a:p>
        </p:txBody>
      </p:sp>
      <p:sp>
        <p:nvSpPr>
          <p:cNvPr id="15" name="TextBox 14"/>
          <p:cNvSpPr txBox="1"/>
          <p:nvPr/>
        </p:nvSpPr>
        <p:spPr>
          <a:xfrm>
            <a:off x="4307416" y="147494"/>
            <a:ext cx="1280583" cy="622820"/>
          </a:xfrm>
          <a:prstGeom prst="rect">
            <a:avLst/>
          </a:prstGeom>
          <a:noFill/>
        </p:spPr>
        <p:txBody>
          <a:bodyPr wrap="square" rtlCol="0">
            <a:spAutoFit/>
          </a:bodyPr>
          <a:lstStyle/>
          <a:p>
            <a:pPr algn="ctr">
              <a:lnSpc>
                <a:spcPts val="2060"/>
              </a:lnSpc>
            </a:pPr>
            <a:r>
              <a:rPr lang="en-US" sz="1800" b="1" dirty="0" smtClean="0">
                <a:solidFill>
                  <a:srgbClr val="000000"/>
                </a:solidFill>
                <a:ea typeface="ＭＳ Ｐゴシック" charset="0"/>
                <a:cs typeface="Arial" panose="020B0604020202020204" pitchFamily="34" charset="0"/>
              </a:rPr>
              <a:t>Temporal</a:t>
            </a:r>
          </a:p>
          <a:p>
            <a:pPr algn="ctr">
              <a:lnSpc>
                <a:spcPts val="2060"/>
              </a:lnSpc>
            </a:pPr>
            <a:r>
              <a:rPr lang="en-US" sz="1800" b="1" dirty="0" smtClean="0">
                <a:solidFill>
                  <a:srgbClr val="000000"/>
                </a:solidFill>
                <a:ea typeface="ＭＳ Ｐゴシック" charset="0"/>
                <a:cs typeface="Arial" panose="020B0604020202020204" pitchFamily="34" charset="0"/>
              </a:rPr>
              <a:t>isolation</a:t>
            </a:r>
          </a:p>
        </p:txBody>
      </p:sp>
      <p:sp>
        <p:nvSpPr>
          <p:cNvPr id="16" name="TextBox 15"/>
          <p:cNvSpPr txBox="1"/>
          <p:nvPr/>
        </p:nvSpPr>
        <p:spPr>
          <a:xfrm>
            <a:off x="5433486" y="147494"/>
            <a:ext cx="1477433" cy="622820"/>
          </a:xfrm>
          <a:prstGeom prst="rect">
            <a:avLst/>
          </a:prstGeom>
          <a:noFill/>
        </p:spPr>
        <p:txBody>
          <a:bodyPr wrap="square" rtlCol="0">
            <a:spAutoFit/>
          </a:bodyPr>
          <a:lstStyle/>
          <a:p>
            <a:pPr algn="ctr">
              <a:lnSpc>
                <a:spcPts val="2060"/>
              </a:lnSpc>
            </a:pPr>
            <a:r>
              <a:rPr lang="en-US" sz="1800" b="1" dirty="0" smtClean="0">
                <a:solidFill>
                  <a:srgbClr val="000000"/>
                </a:solidFill>
                <a:ea typeface="ＭＳ Ｐゴシック" charset="0"/>
                <a:cs typeface="Arial" panose="020B0604020202020204" pitchFamily="34" charset="0"/>
              </a:rPr>
              <a:t>Behavioral</a:t>
            </a:r>
          </a:p>
          <a:p>
            <a:pPr algn="ctr">
              <a:lnSpc>
                <a:spcPts val="2060"/>
              </a:lnSpc>
            </a:pPr>
            <a:r>
              <a:rPr lang="en-US" sz="1800" b="1" dirty="0" smtClean="0">
                <a:solidFill>
                  <a:srgbClr val="000000"/>
                </a:solidFill>
                <a:ea typeface="ＭＳ Ｐゴシック" charset="0"/>
                <a:cs typeface="Arial" panose="020B0604020202020204" pitchFamily="34" charset="0"/>
              </a:rPr>
              <a:t>isolation</a:t>
            </a:r>
          </a:p>
        </p:txBody>
      </p:sp>
      <p:sp>
        <p:nvSpPr>
          <p:cNvPr id="17" name="TextBox 16"/>
          <p:cNvSpPr txBox="1"/>
          <p:nvPr/>
        </p:nvSpPr>
        <p:spPr>
          <a:xfrm>
            <a:off x="3486153" y="2211245"/>
            <a:ext cx="1477433" cy="622820"/>
          </a:xfrm>
          <a:prstGeom prst="rect">
            <a:avLst/>
          </a:prstGeom>
          <a:noFill/>
        </p:spPr>
        <p:txBody>
          <a:bodyPr wrap="square" rtlCol="0">
            <a:spAutoFit/>
          </a:bodyPr>
          <a:lstStyle/>
          <a:p>
            <a:pPr algn="ctr">
              <a:lnSpc>
                <a:spcPts val="2060"/>
              </a:lnSpc>
            </a:pPr>
            <a:r>
              <a:rPr lang="en-US" sz="1800" b="1" dirty="0" smtClean="0">
                <a:solidFill>
                  <a:srgbClr val="000000"/>
                </a:solidFill>
                <a:ea typeface="ＭＳ Ｐゴシック" charset="0"/>
                <a:cs typeface="Arial" panose="020B0604020202020204" pitchFamily="34" charset="0"/>
              </a:rPr>
              <a:t>Mechanical</a:t>
            </a:r>
          </a:p>
          <a:p>
            <a:pPr algn="ctr">
              <a:lnSpc>
                <a:spcPts val="2060"/>
              </a:lnSpc>
            </a:pPr>
            <a:r>
              <a:rPr lang="en-US" sz="1800" b="1" dirty="0" smtClean="0">
                <a:solidFill>
                  <a:srgbClr val="000000"/>
                </a:solidFill>
                <a:ea typeface="ＭＳ Ｐゴシック" charset="0"/>
                <a:cs typeface="Arial" panose="020B0604020202020204" pitchFamily="34" charset="0"/>
              </a:rPr>
              <a:t>isolation</a:t>
            </a:r>
          </a:p>
        </p:txBody>
      </p:sp>
      <p:sp>
        <p:nvSpPr>
          <p:cNvPr id="18" name="TextBox 17"/>
          <p:cNvSpPr txBox="1"/>
          <p:nvPr/>
        </p:nvSpPr>
        <p:spPr>
          <a:xfrm>
            <a:off x="4783667" y="2211245"/>
            <a:ext cx="1270000" cy="622820"/>
          </a:xfrm>
          <a:prstGeom prst="rect">
            <a:avLst/>
          </a:prstGeom>
          <a:noFill/>
        </p:spPr>
        <p:txBody>
          <a:bodyPr wrap="square" rtlCol="0">
            <a:spAutoFit/>
          </a:bodyPr>
          <a:lstStyle/>
          <a:p>
            <a:pPr algn="ctr">
              <a:lnSpc>
                <a:spcPts val="2060"/>
              </a:lnSpc>
            </a:pPr>
            <a:r>
              <a:rPr lang="en-US" sz="1800" b="1" dirty="0" err="1" smtClean="0">
                <a:solidFill>
                  <a:srgbClr val="000000"/>
                </a:solidFill>
                <a:ea typeface="ＭＳ Ｐゴシック" charset="0"/>
                <a:cs typeface="Arial" panose="020B0604020202020204" pitchFamily="34" charset="0"/>
              </a:rPr>
              <a:t>Gametic</a:t>
            </a:r>
            <a:endParaRPr lang="en-US" sz="1800" b="1" dirty="0" smtClean="0">
              <a:solidFill>
                <a:srgbClr val="000000"/>
              </a:solidFill>
              <a:ea typeface="ＭＳ Ｐゴシック" charset="0"/>
              <a:cs typeface="Arial" panose="020B0604020202020204" pitchFamily="34" charset="0"/>
            </a:endParaRPr>
          </a:p>
          <a:p>
            <a:pPr algn="ctr">
              <a:lnSpc>
                <a:spcPts val="2060"/>
              </a:lnSpc>
            </a:pPr>
            <a:r>
              <a:rPr lang="en-US" sz="1800" b="1" dirty="0" smtClean="0">
                <a:solidFill>
                  <a:srgbClr val="000000"/>
                </a:solidFill>
                <a:ea typeface="ＭＳ Ｐゴシック" charset="0"/>
                <a:cs typeface="Arial" panose="020B0604020202020204" pitchFamily="34" charset="0"/>
              </a:rPr>
              <a:t>isolation</a:t>
            </a:r>
          </a:p>
        </p:txBody>
      </p:sp>
      <p:sp>
        <p:nvSpPr>
          <p:cNvPr id="19" name="TextBox 18"/>
          <p:cNvSpPr txBox="1"/>
          <p:nvPr/>
        </p:nvSpPr>
        <p:spPr>
          <a:xfrm>
            <a:off x="3217335" y="4666578"/>
            <a:ext cx="1270000" cy="886995"/>
          </a:xfrm>
          <a:prstGeom prst="rect">
            <a:avLst/>
          </a:prstGeom>
          <a:noFill/>
        </p:spPr>
        <p:txBody>
          <a:bodyPr wrap="square" rtlCol="0">
            <a:spAutoFit/>
          </a:bodyPr>
          <a:lstStyle/>
          <a:p>
            <a:pPr algn="ctr">
              <a:lnSpc>
                <a:spcPts val="2060"/>
              </a:lnSpc>
            </a:pPr>
            <a:r>
              <a:rPr lang="en-US" sz="1800" b="1" dirty="0" smtClean="0">
                <a:solidFill>
                  <a:srgbClr val="000000"/>
                </a:solidFill>
                <a:ea typeface="ＭＳ Ｐゴシック" charset="0"/>
                <a:cs typeface="Arial" panose="020B0604020202020204" pitchFamily="34" charset="0"/>
              </a:rPr>
              <a:t>Reduced</a:t>
            </a:r>
          </a:p>
          <a:p>
            <a:pPr algn="ctr">
              <a:lnSpc>
                <a:spcPts val="2060"/>
              </a:lnSpc>
            </a:pPr>
            <a:r>
              <a:rPr lang="en-US" sz="1800" b="1" dirty="0" smtClean="0">
                <a:solidFill>
                  <a:srgbClr val="000000"/>
                </a:solidFill>
                <a:ea typeface="ＭＳ Ｐゴシック" charset="0"/>
                <a:cs typeface="Arial" panose="020B0604020202020204" pitchFamily="34" charset="0"/>
              </a:rPr>
              <a:t>hybrid</a:t>
            </a:r>
          </a:p>
          <a:p>
            <a:pPr algn="ctr">
              <a:lnSpc>
                <a:spcPts val="2060"/>
              </a:lnSpc>
            </a:pPr>
            <a:r>
              <a:rPr lang="en-US" sz="1800" b="1" dirty="0" smtClean="0">
                <a:solidFill>
                  <a:srgbClr val="000000"/>
                </a:solidFill>
                <a:ea typeface="ＭＳ Ｐゴシック" charset="0"/>
                <a:cs typeface="Arial" panose="020B0604020202020204" pitchFamily="34" charset="0"/>
              </a:rPr>
              <a:t>viability</a:t>
            </a:r>
          </a:p>
        </p:txBody>
      </p:sp>
      <p:sp>
        <p:nvSpPr>
          <p:cNvPr id="20" name="TextBox 19"/>
          <p:cNvSpPr txBox="1"/>
          <p:nvPr/>
        </p:nvSpPr>
        <p:spPr>
          <a:xfrm>
            <a:off x="4366684" y="4666578"/>
            <a:ext cx="1270000" cy="886995"/>
          </a:xfrm>
          <a:prstGeom prst="rect">
            <a:avLst/>
          </a:prstGeom>
          <a:noFill/>
        </p:spPr>
        <p:txBody>
          <a:bodyPr wrap="square" rtlCol="0">
            <a:spAutoFit/>
          </a:bodyPr>
          <a:lstStyle/>
          <a:p>
            <a:pPr algn="ctr">
              <a:lnSpc>
                <a:spcPts val="2060"/>
              </a:lnSpc>
            </a:pPr>
            <a:r>
              <a:rPr lang="en-US" sz="1800" b="1" dirty="0" smtClean="0">
                <a:solidFill>
                  <a:srgbClr val="000000"/>
                </a:solidFill>
                <a:ea typeface="ＭＳ Ｐゴシック" charset="0"/>
                <a:cs typeface="Arial" panose="020B0604020202020204" pitchFamily="34" charset="0"/>
              </a:rPr>
              <a:t>Reduced</a:t>
            </a:r>
          </a:p>
          <a:p>
            <a:pPr algn="ctr">
              <a:lnSpc>
                <a:spcPts val="2060"/>
              </a:lnSpc>
            </a:pPr>
            <a:r>
              <a:rPr lang="en-US" sz="1800" b="1" dirty="0" smtClean="0">
                <a:solidFill>
                  <a:srgbClr val="000000"/>
                </a:solidFill>
                <a:ea typeface="ＭＳ Ｐゴシック" charset="0"/>
                <a:cs typeface="Arial" panose="020B0604020202020204" pitchFamily="34" charset="0"/>
              </a:rPr>
              <a:t>hybrid</a:t>
            </a:r>
          </a:p>
          <a:p>
            <a:pPr algn="ctr">
              <a:lnSpc>
                <a:spcPts val="2060"/>
              </a:lnSpc>
            </a:pPr>
            <a:r>
              <a:rPr lang="en-US" sz="1800" b="1" dirty="0" smtClean="0">
                <a:solidFill>
                  <a:srgbClr val="000000"/>
                </a:solidFill>
                <a:ea typeface="ＭＳ Ｐゴシック" charset="0"/>
                <a:cs typeface="Arial" panose="020B0604020202020204" pitchFamily="34" charset="0"/>
              </a:rPr>
              <a:t>fertility</a:t>
            </a:r>
          </a:p>
        </p:txBody>
      </p:sp>
      <p:sp>
        <p:nvSpPr>
          <p:cNvPr id="21" name="TextBox 20"/>
          <p:cNvSpPr txBox="1"/>
          <p:nvPr/>
        </p:nvSpPr>
        <p:spPr>
          <a:xfrm>
            <a:off x="5420782" y="4666578"/>
            <a:ext cx="1458383" cy="622820"/>
          </a:xfrm>
          <a:prstGeom prst="rect">
            <a:avLst/>
          </a:prstGeom>
          <a:noFill/>
        </p:spPr>
        <p:txBody>
          <a:bodyPr wrap="square" rtlCol="0">
            <a:spAutoFit/>
          </a:bodyPr>
          <a:lstStyle/>
          <a:p>
            <a:pPr algn="ctr">
              <a:lnSpc>
                <a:spcPts val="2060"/>
              </a:lnSpc>
            </a:pPr>
            <a:r>
              <a:rPr lang="en-US" sz="1800" b="1" dirty="0" smtClean="0">
                <a:solidFill>
                  <a:srgbClr val="000000"/>
                </a:solidFill>
                <a:ea typeface="ＭＳ Ｐゴシック" charset="0"/>
                <a:cs typeface="Arial" panose="020B0604020202020204" pitchFamily="34" charset="0"/>
              </a:rPr>
              <a:t>Hybrid</a:t>
            </a:r>
          </a:p>
          <a:p>
            <a:pPr algn="ctr">
              <a:lnSpc>
                <a:spcPts val="2060"/>
              </a:lnSpc>
            </a:pPr>
            <a:r>
              <a:rPr lang="en-US" sz="1800" b="1" dirty="0" smtClean="0">
                <a:solidFill>
                  <a:srgbClr val="000000"/>
                </a:solidFill>
                <a:ea typeface="ＭＳ Ｐゴシック" charset="0"/>
                <a:cs typeface="Arial" panose="020B0604020202020204" pitchFamily="34" charset="0"/>
              </a:rPr>
              <a:t>breakdown</a:t>
            </a:r>
          </a:p>
        </p:txBody>
      </p:sp>
    </p:spTree>
    <p:extLst>
      <p:ext uri="{BB962C8B-B14F-4D97-AF65-F5344CB8AC3E}">
        <p14:creationId xmlns:p14="http://schemas.microsoft.com/office/powerpoint/2010/main" val="38601239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idx="1"/>
          </p:nvPr>
        </p:nvSpPr>
        <p:spPr/>
        <p:txBody>
          <a:bodyPr/>
          <a:lstStyle/>
          <a:p>
            <a:r>
              <a:rPr lang="en-US" altLang="en-US" b="1" dirty="0" err="1" smtClean="0"/>
              <a:t>Prezygotic</a:t>
            </a:r>
            <a:r>
              <a:rPr lang="en-US" altLang="en-US" b="1" dirty="0" smtClean="0"/>
              <a:t> barriers </a:t>
            </a:r>
            <a:r>
              <a:rPr lang="en-US" altLang="en-US" dirty="0" smtClean="0"/>
              <a:t>BLOCK fertilization from occurring by</a:t>
            </a:r>
            <a:r>
              <a:rPr lang="mr-IN" altLang="en-US" dirty="0" smtClean="0"/>
              <a:t>…</a:t>
            </a:r>
            <a:endParaRPr lang="en-US" altLang="en-US" dirty="0" smtClean="0"/>
          </a:p>
          <a:p>
            <a:pPr lvl="1"/>
            <a:r>
              <a:rPr lang="en-US" altLang="en-US" i="1" dirty="0" smtClean="0"/>
              <a:t>Impeding</a:t>
            </a:r>
            <a:r>
              <a:rPr lang="en-US" altLang="en-US" dirty="0" smtClean="0"/>
              <a:t> different species from </a:t>
            </a:r>
            <a:r>
              <a:rPr lang="en-US" altLang="en-US" u="sng" dirty="0" smtClean="0"/>
              <a:t>attempting</a:t>
            </a:r>
            <a:r>
              <a:rPr lang="en-US" altLang="en-US" dirty="0" smtClean="0"/>
              <a:t> to mate</a:t>
            </a:r>
          </a:p>
          <a:p>
            <a:pPr lvl="1"/>
            <a:r>
              <a:rPr lang="en-US" altLang="en-US" i="1" dirty="0" smtClean="0"/>
              <a:t>Preventing</a:t>
            </a:r>
            <a:r>
              <a:rPr lang="en-US" altLang="en-US" dirty="0" smtClean="0"/>
              <a:t> the successful </a:t>
            </a:r>
            <a:r>
              <a:rPr lang="en-US" altLang="en-US" u="sng" dirty="0" smtClean="0"/>
              <a:t>completion</a:t>
            </a:r>
            <a:r>
              <a:rPr lang="en-US" altLang="en-US" dirty="0" smtClean="0"/>
              <a:t> of mating</a:t>
            </a:r>
          </a:p>
          <a:p>
            <a:pPr lvl="1"/>
            <a:r>
              <a:rPr lang="en-US" altLang="en-US" i="1" dirty="0" smtClean="0"/>
              <a:t>Hindering</a:t>
            </a:r>
            <a:r>
              <a:rPr lang="en-US" altLang="en-US" dirty="0" smtClean="0"/>
              <a:t> </a:t>
            </a:r>
            <a:r>
              <a:rPr lang="en-US" altLang="en-US" u="sng" dirty="0" smtClean="0"/>
              <a:t>fertilization</a:t>
            </a:r>
            <a:r>
              <a:rPr lang="en-US" altLang="en-US" dirty="0" smtClean="0"/>
              <a:t> if mating is successful</a:t>
            </a:r>
          </a:p>
        </p:txBody>
      </p:sp>
      <p:sp>
        <p:nvSpPr>
          <p:cNvPr id="3" name="Rectangle 2"/>
          <p:cNvSpPr>
            <a:spLocks noGrp="1" noChangeArrowheads="1"/>
          </p:cNvSpPr>
          <p:nvPr>
            <p:ph type="title"/>
          </p:nvPr>
        </p:nvSpPr>
        <p:spPr>
          <a:xfrm>
            <a:off x="182563" y="298675"/>
            <a:ext cx="8775700" cy="822325"/>
          </a:xfrm>
        </p:spPr>
        <p:txBody>
          <a:bodyPr/>
          <a:lstStyle/>
          <a:p>
            <a:r>
              <a:rPr lang="en-US" altLang="en-US" dirty="0"/>
              <a:t>Concept 24.1: The biological species concept emphasizes reproductive </a:t>
            </a:r>
            <a:r>
              <a:rPr lang="en-US" altLang="en-US" dirty="0" smtClean="0"/>
              <a:t>isolation </a:t>
            </a:r>
            <a:r>
              <a:rPr lang="mr-IN" altLang="en-US" dirty="0" smtClean="0"/>
              <a:t>–</a:t>
            </a:r>
            <a:r>
              <a:rPr lang="en-US" altLang="en-US" dirty="0" smtClean="0"/>
              <a:t> </a:t>
            </a:r>
            <a:r>
              <a:rPr lang="en-US" altLang="en-US" dirty="0" err="1" smtClean="0">
                <a:solidFill>
                  <a:srgbClr val="FF0000"/>
                </a:solidFill>
              </a:rPr>
              <a:t>Prezygotic</a:t>
            </a:r>
            <a:endParaRPr lang="en-US" altLang="en-US" i="1" dirty="0" smtClean="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4_03a_ReproBarrier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840" y="369824"/>
            <a:ext cx="4846320" cy="6016752"/>
          </a:xfrm>
          <a:prstGeom prst="rect">
            <a:avLst/>
          </a:prstGeom>
        </p:spPr>
      </p:pic>
      <p:sp>
        <p:nvSpPr>
          <p:cNvPr id="2" name="Title 1"/>
          <p:cNvSpPr>
            <a:spLocks noGrp="1"/>
          </p:cNvSpPr>
          <p:nvPr>
            <p:ph type="title"/>
          </p:nvPr>
        </p:nvSpPr>
        <p:spPr/>
        <p:txBody>
          <a:bodyPr/>
          <a:lstStyle/>
          <a:p>
            <a:r>
              <a:rPr lang="en-US" dirty="0" smtClean="0"/>
              <a:t>Figure 24.3a</a:t>
            </a:r>
            <a:endParaRPr lang="en-US" dirty="0"/>
          </a:p>
        </p:txBody>
      </p:sp>
      <p:sp>
        <p:nvSpPr>
          <p:cNvPr id="6" name="TextBox 5"/>
          <p:cNvSpPr txBox="1"/>
          <p:nvPr/>
        </p:nvSpPr>
        <p:spPr>
          <a:xfrm>
            <a:off x="2099774" y="3547002"/>
            <a:ext cx="503728" cy="307777"/>
          </a:xfrm>
          <a:prstGeom prst="rect">
            <a:avLst/>
          </a:prstGeom>
          <a:noFill/>
        </p:spPr>
        <p:txBody>
          <a:bodyPr wrap="square" rtlCol="0">
            <a:spAutoFit/>
          </a:bodyPr>
          <a:lstStyle/>
          <a:p>
            <a:pPr algn="ctr"/>
            <a:r>
              <a:rPr lang="en-US" sz="1400" b="1" dirty="0" smtClean="0">
                <a:solidFill>
                  <a:srgbClr val="FFFFFF"/>
                </a:solidFill>
                <a:ea typeface="ＭＳ Ｐゴシック" charset="0"/>
                <a:cs typeface="Arial" panose="020B0604020202020204" pitchFamily="34" charset="0"/>
              </a:rPr>
              <a:t>(a)</a:t>
            </a:r>
          </a:p>
        </p:txBody>
      </p:sp>
      <p:sp>
        <p:nvSpPr>
          <p:cNvPr id="7" name="TextBox 6"/>
          <p:cNvSpPr txBox="1"/>
          <p:nvPr/>
        </p:nvSpPr>
        <p:spPr>
          <a:xfrm>
            <a:off x="3211013" y="390429"/>
            <a:ext cx="2957553" cy="430887"/>
          </a:xfrm>
          <a:prstGeom prst="rect">
            <a:avLst/>
          </a:prstGeom>
          <a:noFill/>
        </p:spPr>
        <p:txBody>
          <a:bodyPr wrap="square" rtlCol="0">
            <a:spAutoFit/>
          </a:bodyPr>
          <a:lstStyle/>
          <a:p>
            <a:r>
              <a:rPr lang="en-US" sz="2200" b="1" dirty="0" err="1" smtClean="0">
                <a:solidFill>
                  <a:srgbClr val="FFFFFF"/>
                </a:solidFill>
                <a:ea typeface="ＭＳ Ｐゴシック" charset="0"/>
                <a:cs typeface="Arial" panose="020B0604020202020204" pitchFamily="34" charset="0"/>
              </a:rPr>
              <a:t>Prezygotic</a:t>
            </a:r>
            <a:r>
              <a:rPr lang="en-US" sz="2200" b="1" dirty="0" smtClean="0">
                <a:solidFill>
                  <a:srgbClr val="FFFFFF"/>
                </a:solidFill>
                <a:ea typeface="ＭＳ Ｐゴシック" charset="0"/>
                <a:cs typeface="Arial" panose="020B0604020202020204" pitchFamily="34" charset="0"/>
              </a:rPr>
              <a:t> barriers</a:t>
            </a:r>
          </a:p>
        </p:txBody>
      </p:sp>
      <p:sp>
        <p:nvSpPr>
          <p:cNvPr id="9" name="TextBox 8"/>
          <p:cNvSpPr txBox="1"/>
          <p:nvPr/>
        </p:nvSpPr>
        <p:spPr>
          <a:xfrm>
            <a:off x="2427609" y="929921"/>
            <a:ext cx="1428510" cy="608714"/>
          </a:xfrm>
          <a:prstGeom prst="rect">
            <a:avLst/>
          </a:prstGeom>
          <a:noFill/>
        </p:spPr>
        <p:txBody>
          <a:bodyPr wrap="square" rtlCol="0">
            <a:spAutoFit/>
          </a:bodyPr>
          <a:lstStyle/>
          <a:p>
            <a:pPr algn="ctr">
              <a:lnSpc>
                <a:spcPts val="2000"/>
              </a:lnSpc>
            </a:pPr>
            <a:r>
              <a:rPr lang="en-US" sz="1800" b="1" dirty="0" smtClean="0">
                <a:solidFill>
                  <a:srgbClr val="000000"/>
                </a:solidFill>
                <a:ea typeface="ＭＳ Ｐゴシック" charset="0"/>
                <a:cs typeface="Arial" panose="020B0604020202020204" pitchFamily="34" charset="0"/>
              </a:rPr>
              <a:t>Habitat</a:t>
            </a:r>
          </a:p>
          <a:p>
            <a:pPr algn="ctr">
              <a:lnSpc>
                <a:spcPts val="2000"/>
              </a:lnSpc>
            </a:pPr>
            <a:r>
              <a:rPr lang="en-US" sz="1800" b="1" dirty="0" smtClean="0">
                <a:solidFill>
                  <a:srgbClr val="000000"/>
                </a:solidFill>
                <a:ea typeface="ＭＳ Ｐゴシック" charset="0"/>
                <a:cs typeface="Arial" panose="020B0604020202020204" pitchFamily="34" charset="0"/>
              </a:rPr>
              <a:t>isolation</a:t>
            </a:r>
          </a:p>
        </p:txBody>
      </p:sp>
      <p:sp>
        <p:nvSpPr>
          <p:cNvPr id="10" name="TextBox 9"/>
          <p:cNvSpPr txBox="1"/>
          <p:nvPr/>
        </p:nvSpPr>
        <p:spPr>
          <a:xfrm>
            <a:off x="3753757" y="929921"/>
            <a:ext cx="1428510" cy="608714"/>
          </a:xfrm>
          <a:prstGeom prst="rect">
            <a:avLst/>
          </a:prstGeom>
          <a:noFill/>
        </p:spPr>
        <p:txBody>
          <a:bodyPr wrap="square" rtlCol="0">
            <a:spAutoFit/>
          </a:bodyPr>
          <a:lstStyle/>
          <a:p>
            <a:pPr algn="ctr">
              <a:lnSpc>
                <a:spcPts val="2000"/>
              </a:lnSpc>
            </a:pPr>
            <a:r>
              <a:rPr lang="en-US" sz="1800" b="1" dirty="0" smtClean="0">
                <a:solidFill>
                  <a:srgbClr val="000000"/>
                </a:solidFill>
                <a:ea typeface="ＭＳ Ｐゴシック" charset="0"/>
                <a:cs typeface="Arial" panose="020B0604020202020204" pitchFamily="34" charset="0"/>
              </a:rPr>
              <a:t>Temporal</a:t>
            </a:r>
          </a:p>
          <a:p>
            <a:pPr algn="ctr">
              <a:lnSpc>
                <a:spcPts val="2000"/>
              </a:lnSpc>
            </a:pPr>
            <a:r>
              <a:rPr lang="en-US" sz="1800" b="1" dirty="0" smtClean="0">
                <a:solidFill>
                  <a:srgbClr val="000000"/>
                </a:solidFill>
                <a:ea typeface="ＭＳ Ｐゴシック" charset="0"/>
                <a:cs typeface="Arial" panose="020B0604020202020204" pitchFamily="34" charset="0"/>
              </a:rPr>
              <a:t>isolation</a:t>
            </a:r>
          </a:p>
        </p:txBody>
      </p:sp>
      <p:sp>
        <p:nvSpPr>
          <p:cNvPr id="11" name="TextBox 10"/>
          <p:cNvSpPr txBox="1"/>
          <p:nvPr/>
        </p:nvSpPr>
        <p:spPr>
          <a:xfrm>
            <a:off x="4990741" y="929921"/>
            <a:ext cx="1549762" cy="608714"/>
          </a:xfrm>
          <a:prstGeom prst="rect">
            <a:avLst/>
          </a:prstGeom>
          <a:noFill/>
        </p:spPr>
        <p:txBody>
          <a:bodyPr wrap="square" rtlCol="0">
            <a:spAutoFit/>
          </a:bodyPr>
          <a:lstStyle/>
          <a:p>
            <a:pPr algn="ctr">
              <a:lnSpc>
                <a:spcPts val="2000"/>
              </a:lnSpc>
            </a:pPr>
            <a:r>
              <a:rPr lang="en-US" sz="1800" b="1" dirty="0" smtClean="0">
                <a:solidFill>
                  <a:srgbClr val="000000"/>
                </a:solidFill>
                <a:ea typeface="ＭＳ Ｐゴシック" charset="0"/>
                <a:cs typeface="Arial" panose="020B0604020202020204" pitchFamily="34" charset="0"/>
              </a:rPr>
              <a:t>Behavioral</a:t>
            </a:r>
          </a:p>
          <a:p>
            <a:pPr algn="ctr">
              <a:lnSpc>
                <a:spcPts val="2000"/>
              </a:lnSpc>
            </a:pPr>
            <a:r>
              <a:rPr lang="en-US" sz="1800" b="1" dirty="0" smtClean="0">
                <a:solidFill>
                  <a:srgbClr val="000000"/>
                </a:solidFill>
                <a:ea typeface="ＭＳ Ｐゴシック" charset="0"/>
                <a:cs typeface="Arial" panose="020B0604020202020204" pitchFamily="34" charset="0"/>
              </a:rPr>
              <a:t>isolation</a:t>
            </a:r>
          </a:p>
        </p:txBody>
      </p:sp>
      <p:sp>
        <p:nvSpPr>
          <p:cNvPr id="18" name="TextBox 17"/>
          <p:cNvSpPr txBox="1"/>
          <p:nvPr/>
        </p:nvSpPr>
        <p:spPr>
          <a:xfrm>
            <a:off x="2006238" y="2127580"/>
            <a:ext cx="1072059" cy="954107"/>
          </a:xfrm>
          <a:prstGeom prst="rect">
            <a:avLst/>
          </a:prstGeom>
          <a:noFill/>
        </p:spPr>
        <p:txBody>
          <a:bodyPr wrap="square" rtlCol="0">
            <a:spAutoFit/>
          </a:bodyPr>
          <a:lstStyle/>
          <a:p>
            <a:pPr algn="ctr"/>
            <a:r>
              <a:rPr lang="en-US" sz="1400" b="1" dirty="0" err="1" smtClean="0">
                <a:solidFill>
                  <a:srgbClr val="000000"/>
                </a:solidFill>
                <a:ea typeface="ＭＳ Ｐゴシック" charset="0"/>
                <a:cs typeface="Arial" panose="020B0604020202020204" pitchFamily="34" charset="0"/>
              </a:rPr>
              <a:t>Indivi</a:t>
            </a:r>
            <a:r>
              <a:rPr lang="en-US" sz="1400" b="1" dirty="0" smtClean="0">
                <a:solidFill>
                  <a:srgbClr val="000000"/>
                </a:solidFill>
                <a:ea typeface="ＭＳ Ｐゴシック" charset="0"/>
                <a:cs typeface="Arial" panose="020B0604020202020204" pitchFamily="34" charset="0"/>
              </a:rPr>
              <a:t>-</a:t>
            </a:r>
          </a:p>
          <a:p>
            <a:pPr algn="ctr"/>
            <a:r>
              <a:rPr lang="en-US" sz="1400" b="1" dirty="0" smtClean="0">
                <a:solidFill>
                  <a:srgbClr val="000000"/>
                </a:solidFill>
                <a:ea typeface="ＭＳ Ｐゴシック" charset="0"/>
                <a:cs typeface="Arial" panose="020B0604020202020204" pitchFamily="34" charset="0"/>
              </a:rPr>
              <a:t>duals of</a:t>
            </a:r>
          </a:p>
          <a:p>
            <a:pPr algn="ctr"/>
            <a:r>
              <a:rPr lang="en-US" sz="1400" b="1" dirty="0" smtClean="0">
                <a:solidFill>
                  <a:srgbClr val="000000"/>
                </a:solidFill>
                <a:ea typeface="ＭＳ Ｐゴシック" charset="0"/>
                <a:cs typeface="Arial" panose="020B0604020202020204" pitchFamily="34" charset="0"/>
              </a:rPr>
              <a:t>different</a:t>
            </a:r>
          </a:p>
          <a:p>
            <a:pPr algn="ctr"/>
            <a:r>
              <a:rPr lang="en-US" sz="1400" b="1" dirty="0" smtClean="0">
                <a:solidFill>
                  <a:srgbClr val="000000"/>
                </a:solidFill>
                <a:ea typeface="ＭＳ Ｐゴシック" charset="0"/>
                <a:cs typeface="Arial" panose="020B0604020202020204" pitchFamily="34" charset="0"/>
              </a:rPr>
              <a:t>species</a:t>
            </a:r>
          </a:p>
        </p:txBody>
      </p:sp>
      <p:sp>
        <p:nvSpPr>
          <p:cNvPr id="19" name="TextBox 18"/>
          <p:cNvSpPr txBox="1"/>
          <p:nvPr/>
        </p:nvSpPr>
        <p:spPr>
          <a:xfrm>
            <a:off x="5879033" y="2410936"/>
            <a:ext cx="1172250" cy="523220"/>
          </a:xfrm>
          <a:prstGeom prst="rect">
            <a:avLst/>
          </a:prstGeom>
          <a:noFill/>
        </p:spPr>
        <p:txBody>
          <a:bodyPr wrap="square" rtlCol="0">
            <a:spAutoFit/>
          </a:bodyPr>
          <a:lstStyle/>
          <a:p>
            <a:pPr algn="ctr"/>
            <a:r>
              <a:rPr lang="en-US" sz="1400" b="1" dirty="0" smtClean="0">
                <a:solidFill>
                  <a:srgbClr val="000000"/>
                </a:solidFill>
                <a:ea typeface="ＭＳ Ｐゴシック" charset="0"/>
                <a:cs typeface="Arial" panose="020B0604020202020204" pitchFamily="34" charset="0"/>
              </a:rPr>
              <a:t>MATING</a:t>
            </a:r>
            <a:br>
              <a:rPr lang="en-US" sz="1400" b="1" dirty="0" smtClean="0">
                <a:solidFill>
                  <a:srgbClr val="000000"/>
                </a:solidFill>
                <a:ea typeface="ＭＳ Ｐゴシック" charset="0"/>
                <a:cs typeface="Arial" panose="020B0604020202020204" pitchFamily="34" charset="0"/>
              </a:rPr>
            </a:br>
            <a:r>
              <a:rPr lang="en-US" sz="1400" b="1" dirty="0" smtClean="0">
                <a:solidFill>
                  <a:srgbClr val="000000"/>
                </a:solidFill>
                <a:ea typeface="ＭＳ Ｐゴシック" charset="0"/>
                <a:cs typeface="Arial" panose="020B0604020202020204" pitchFamily="34" charset="0"/>
              </a:rPr>
              <a:t>ATTEMPT</a:t>
            </a:r>
          </a:p>
        </p:txBody>
      </p:sp>
      <p:sp>
        <p:nvSpPr>
          <p:cNvPr id="22" name="TextBox 21"/>
          <p:cNvSpPr txBox="1"/>
          <p:nvPr/>
        </p:nvSpPr>
        <p:spPr>
          <a:xfrm>
            <a:off x="3549651" y="3547002"/>
            <a:ext cx="503728" cy="307777"/>
          </a:xfrm>
          <a:prstGeom prst="rect">
            <a:avLst/>
          </a:prstGeom>
          <a:noFill/>
        </p:spPr>
        <p:txBody>
          <a:bodyPr wrap="square" rtlCol="0">
            <a:spAutoFit/>
          </a:bodyPr>
          <a:lstStyle/>
          <a:p>
            <a:pPr algn="ctr"/>
            <a:r>
              <a:rPr lang="en-US" sz="1400" b="1" dirty="0" smtClean="0">
                <a:solidFill>
                  <a:srgbClr val="000000"/>
                </a:solidFill>
                <a:ea typeface="ＭＳ Ｐゴシック" charset="0"/>
                <a:cs typeface="Arial" panose="020B0604020202020204" pitchFamily="34" charset="0"/>
              </a:rPr>
              <a:t>(c)</a:t>
            </a:r>
          </a:p>
        </p:txBody>
      </p:sp>
      <p:sp>
        <p:nvSpPr>
          <p:cNvPr id="23" name="TextBox 22"/>
          <p:cNvSpPr txBox="1"/>
          <p:nvPr/>
        </p:nvSpPr>
        <p:spPr>
          <a:xfrm>
            <a:off x="5013325" y="3547002"/>
            <a:ext cx="503728" cy="307777"/>
          </a:xfrm>
          <a:prstGeom prst="rect">
            <a:avLst/>
          </a:prstGeom>
          <a:noFill/>
        </p:spPr>
        <p:txBody>
          <a:bodyPr wrap="square" rtlCol="0">
            <a:spAutoFit/>
          </a:bodyPr>
          <a:lstStyle/>
          <a:p>
            <a:pPr algn="ctr"/>
            <a:r>
              <a:rPr lang="en-US" sz="1400" b="1" dirty="0" smtClean="0">
                <a:solidFill>
                  <a:srgbClr val="FFFFFF"/>
                </a:solidFill>
                <a:ea typeface="ＭＳ Ｐゴシック" charset="0"/>
                <a:cs typeface="Arial" panose="020B0604020202020204" pitchFamily="34" charset="0"/>
              </a:rPr>
              <a:t>(e)</a:t>
            </a:r>
          </a:p>
        </p:txBody>
      </p:sp>
      <p:sp>
        <p:nvSpPr>
          <p:cNvPr id="24" name="TextBox 23"/>
          <p:cNvSpPr txBox="1"/>
          <p:nvPr/>
        </p:nvSpPr>
        <p:spPr>
          <a:xfrm>
            <a:off x="3568700" y="4642374"/>
            <a:ext cx="503728" cy="307777"/>
          </a:xfrm>
          <a:prstGeom prst="rect">
            <a:avLst/>
          </a:prstGeom>
          <a:noFill/>
        </p:spPr>
        <p:txBody>
          <a:bodyPr wrap="square" rtlCol="0">
            <a:spAutoFit/>
          </a:bodyPr>
          <a:lstStyle/>
          <a:p>
            <a:pPr algn="ctr"/>
            <a:r>
              <a:rPr lang="en-US" sz="1400" b="1" dirty="0" smtClean="0">
                <a:solidFill>
                  <a:srgbClr val="FFFFFF"/>
                </a:solidFill>
                <a:ea typeface="ＭＳ Ｐゴシック" charset="0"/>
                <a:cs typeface="Arial" panose="020B0604020202020204" pitchFamily="34" charset="0"/>
              </a:rPr>
              <a:t>(d)</a:t>
            </a:r>
          </a:p>
        </p:txBody>
      </p:sp>
      <p:sp>
        <p:nvSpPr>
          <p:cNvPr id="25" name="TextBox 24"/>
          <p:cNvSpPr txBox="1"/>
          <p:nvPr/>
        </p:nvSpPr>
        <p:spPr>
          <a:xfrm>
            <a:off x="2102907" y="4991622"/>
            <a:ext cx="503728" cy="307777"/>
          </a:xfrm>
          <a:prstGeom prst="rect">
            <a:avLst/>
          </a:prstGeom>
          <a:noFill/>
        </p:spPr>
        <p:txBody>
          <a:bodyPr wrap="square" rtlCol="0">
            <a:spAutoFit/>
          </a:bodyPr>
          <a:lstStyle/>
          <a:p>
            <a:pPr algn="ctr"/>
            <a:r>
              <a:rPr lang="en-US" sz="1400" b="1" dirty="0" smtClean="0">
                <a:solidFill>
                  <a:srgbClr val="FFFFFF"/>
                </a:solidFill>
                <a:ea typeface="ＭＳ Ｐゴシック" charset="0"/>
                <a:cs typeface="Arial" panose="020B0604020202020204" pitchFamily="34" charset="0"/>
              </a:rPr>
              <a:t>(b)</a:t>
            </a:r>
          </a:p>
        </p:txBody>
      </p:sp>
    </p:spTree>
    <p:extLst>
      <p:ext uri="{BB962C8B-B14F-4D97-AF65-F5344CB8AC3E}">
        <p14:creationId xmlns:p14="http://schemas.microsoft.com/office/powerpoint/2010/main" val="210644698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idx="1"/>
          </p:nvPr>
        </p:nvSpPr>
        <p:spPr/>
        <p:txBody>
          <a:bodyPr/>
          <a:lstStyle/>
          <a:p>
            <a:pPr eaLnBrk="1" hangingPunct="1"/>
            <a:r>
              <a:rPr lang="en-US" altLang="en-US" sz="2800" b="1" dirty="0" smtClean="0"/>
              <a:t>Habitat isolation</a:t>
            </a:r>
            <a:r>
              <a:rPr lang="en-US" altLang="en-US" sz="2800" dirty="0" smtClean="0"/>
              <a:t>: Two species encounter each other rarely, or not at all, because they occupy DIFFERENT </a:t>
            </a:r>
            <a:r>
              <a:rPr lang="en-US" altLang="en-US" sz="2800" u="sng" dirty="0" smtClean="0"/>
              <a:t>habitats</a:t>
            </a:r>
            <a:endParaRPr lang="en-US" altLang="en-US" dirty="0"/>
          </a:p>
          <a:p>
            <a:pPr eaLnBrk="1" hangingPunct="1"/>
            <a:r>
              <a:rPr lang="en-US" altLang="en-US" dirty="0" smtClean="0"/>
              <a:t>Example (</a:t>
            </a:r>
            <a:r>
              <a:rPr lang="en-US" altLang="en-US" i="1" dirty="0" smtClean="0"/>
              <a:t>just for demonstrative purposes, don’t need to remember any of the upcoming examples</a:t>
            </a:r>
            <a:r>
              <a:rPr lang="en-US" altLang="en-US" dirty="0" smtClean="0"/>
              <a:t>):</a:t>
            </a:r>
          </a:p>
          <a:p>
            <a:pPr lvl="1"/>
            <a:r>
              <a:rPr lang="en-US" altLang="en-US" dirty="0" smtClean="0"/>
              <a:t>Aquatic </a:t>
            </a:r>
            <a:r>
              <a:rPr lang="en-US" altLang="en-US" dirty="0" err="1" smtClean="0"/>
              <a:t>snek</a:t>
            </a:r>
            <a:r>
              <a:rPr lang="en-US" altLang="en-US" dirty="0" smtClean="0"/>
              <a:t> species </a:t>
            </a:r>
          </a:p>
          <a:p>
            <a:pPr lvl="1"/>
            <a:r>
              <a:rPr lang="en-US" altLang="en-US" sz="2600" dirty="0" smtClean="0"/>
              <a:t>Terrestrial </a:t>
            </a:r>
            <a:r>
              <a:rPr lang="en-US" altLang="en-US" sz="2600" dirty="0" err="1" smtClean="0"/>
              <a:t>snek</a:t>
            </a:r>
            <a:r>
              <a:rPr lang="en-US" altLang="en-US" sz="2600" dirty="0" smtClean="0"/>
              <a:t> species </a:t>
            </a:r>
          </a:p>
        </p:txBody>
      </p:sp>
      <p:sp>
        <p:nvSpPr>
          <p:cNvPr id="3" name="Rectangle 2"/>
          <p:cNvSpPr>
            <a:spLocks noGrp="1" noChangeArrowheads="1"/>
          </p:cNvSpPr>
          <p:nvPr>
            <p:ph type="title"/>
          </p:nvPr>
        </p:nvSpPr>
        <p:spPr>
          <a:xfrm>
            <a:off x="182563" y="298675"/>
            <a:ext cx="8775700" cy="822325"/>
          </a:xfrm>
        </p:spPr>
        <p:txBody>
          <a:bodyPr/>
          <a:lstStyle/>
          <a:p>
            <a:r>
              <a:rPr lang="en-US" altLang="en-US" dirty="0"/>
              <a:t>Concept 24.1: The biological species concept emphasizes reproductive </a:t>
            </a:r>
            <a:r>
              <a:rPr lang="en-US" altLang="en-US" dirty="0" smtClean="0"/>
              <a:t>isolation </a:t>
            </a:r>
            <a:r>
              <a:rPr lang="mr-IN" altLang="en-US" dirty="0" smtClean="0"/>
              <a:t>–</a:t>
            </a:r>
            <a:r>
              <a:rPr lang="en-US" altLang="en-US" dirty="0" smtClean="0"/>
              <a:t> </a:t>
            </a:r>
            <a:r>
              <a:rPr lang="en-US" altLang="en-US" dirty="0" err="1" smtClean="0">
                <a:solidFill>
                  <a:srgbClr val="FF0000"/>
                </a:solidFill>
              </a:rPr>
              <a:t>Prezygotic</a:t>
            </a:r>
            <a:endParaRPr lang="en-US" altLang="en-US" i="1" dirty="0" smtClean="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Figure 24.3aa</a:t>
            </a:r>
            <a:endParaRPr lang="en-US" dirty="0"/>
          </a:p>
        </p:txBody>
      </p:sp>
      <p:grpSp>
        <p:nvGrpSpPr>
          <p:cNvPr id="8" name="Group 7"/>
          <p:cNvGrpSpPr/>
          <p:nvPr/>
        </p:nvGrpSpPr>
        <p:grpSpPr>
          <a:xfrm>
            <a:off x="533400" y="1219200"/>
            <a:ext cx="3267456" cy="3261360"/>
            <a:chOff x="2938272" y="1722120"/>
            <a:chExt cx="3267456" cy="3261360"/>
          </a:xfrm>
        </p:grpSpPr>
        <p:pic>
          <p:nvPicPr>
            <p:cNvPr id="3" name="Picture 2" descr="24_03aaReproBarrier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8272" y="1722120"/>
              <a:ext cx="3267456" cy="3261360"/>
            </a:xfrm>
            <a:prstGeom prst="rect">
              <a:avLst/>
            </a:prstGeom>
          </p:spPr>
        </p:pic>
        <p:sp>
          <p:nvSpPr>
            <p:cNvPr id="6" name="TextBox 5"/>
            <p:cNvSpPr txBox="1"/>
            <p:nvPr/>
          </p:nvSpPr>
          <p:spPr>
            <a:xfrm>
              <a:off x="2952485" y="1758922"/>
              <a:ext cx="621658" cy="461665"/>
            </a:xfrm>
            <a:prstGeom prst="rect">
              <a:avLst/>
            </a:prstGeom>
            <a:noFill/>
          </p:spPr>
          <p:txBody>
            <a:bodyPr wrap="square" rtlCol="0">
              <a:spAutoFit/>
            </a:bodyPr>
            <a:lstStyle/>
            <a:p>
              <a:pPr algn="ctr"/>
              <a:r>
                <a:rPr lang="en-US" b="1" dirty="0" smtClean="0">
                  <a:solidFill>
                    <a:srgbClr val="FFFFFF"/>
                  </a:solidFill>
                  <a:ea typeface="ＭＳ Ｐゴシック" charset="0"/>
                  <a:cs typeface="Arial" panose="020B0604020202020204" pitchFamily="34" charset="0"/>
                </a:rPr>
                <a:t>(a)</a:t>
              </a:r>
            </a:p>
          </p:txBody>
        </p:sp>
      </p:grpSp>
      <p:grpSp>
        <p:nvGrpSpPr>
          <p:cNvPr id="4" name="Group 3"/>
          <p:cNvGrpSpPr/>
          <p:nvPr/>
        </p:nvGrpSpPr>
        <p:grpSpPr>
          <a:xfrm>
            <a:off x="5486400" y="1256002"/>
            <a:ext cx="3249168" cy="3206496"/>
            <a:chOff x="2947416" y="1749552"/>
            <a:chExt cx="3249168" cy="3206496"/>
          </a:xfrm>
        </p:grpSpPr>
        <p:pic>
          <p:nvPicPr>
            <p:cNvPr id="5" name="Picture 4" descr="24_03abReproBarriers-U.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7416" y="1749552"/>
              <a:ext cx="3249168" cy="3206496"/>
            </a:xfrm>
            <a:prstGeom prst="rect">
              <a:avLst/>
            </a:prstGeom>
          </p:spPr>
        </p:pic>
        <p:sp>
          <p:nvSpPr>
            <p:cNvPr id="7" name="TextBox 6"/>
            <p:cNvSpPr txBox="1"/>
            <p:nvPr/>
          </p:nvSpPr>
          <p:spPr>
            <a:xfrm>
              <a:off x="2961892" y="1777736"/>
              <a:ext cx="621658" cy="461665"/>
            </a:xfrm>
            <a:prstGeom prst="rect">
              <a:avLst/>
            </a:prstGeom>
            <a:noFill/>
          </p:spPr>
          <p:txBody>
            <a:bodyPr wrap="square" rtlCol="0">
              <a:spAutoFit/>
            </a:bodyPr>
            <a:lstStyle/>
            <a:p>
              <a:pPr algn="ctr"/>
              <a:r>
                <a:rPr lang="en-US" b="1" dirty="0" smtClean="0">
                  <a:solidFill>
                    <a:srgbClr val="FFFFFF"/>
                  </a:solidFill>
                  <a:ea typeface="ＭＳ Ｐゴシック" charset="0"/>
                  <a:cs typeface="Arial" panose="020B0604020202020204" pitchFamily="34" charset="0"/>
                </a:rPr>
                <a:t>(b)</a:t>
              </a:r>
            </a:p>
          </p:txBody>
        </p:sp>
      </p:grpSp>
      <p:sp>
        <p:nvSpPr>
          <p:cNvPr id="9" name="Rectangle 8"/>
          <p:cNvSpPr/>
          <p:nvPr/>
        </p:nvSpPr>
        <p:spPr bwMode="auto">
          <a:xfrm>
            <a:off x="4419600" y="152400"/>
            <a:ext cx="457200" cy="6248400"/>
          </a:xfrm>
          <a:prstGeom prst="rect">
            <a:avLst/>
          </a:prstGeom>
          <a:solidFill>
            <a:schemeClr val="tx1"/>
          </a:solidFill>
          <a:ln w="12700" cap="flat" cmpd="sng" algn="ctr">
            <a:noFill/>
            <a:prstDash val="solid"/>
            <a:round/>
            <a:headEnd type="none" w="med" len="med"/>
            <a:tailEnd type="none" w="med" len="med"/>
          </a:ln>
          <a:effectLst/>
          <a:extLst/>
        </p:spPr>
        <p:txBody>
          <a:bodyPr rtlCol="0" anchor="ctr"/>
          <a:lstStyle/>
          <a:p>
            <a:pPr algn="ctr"/>
            <a:endParaRPr lang="en-US"/>
          </a:p>
        </p:txBody>
      </p:sp>
      <p:sp>
        <p:nvSpPr>
          <p:cNvPr id="10" name="TextBox 9"/>
          <p:cNvSpPr txBox="1"/>
          <p:nvPr/>
        </p:nvSpPr>
        <p:spPr>
          <a:xfrm>
            <a:off x="589716" y="4493260"/>
            <a:ext cx="3211140" cy="461665"/>
          </a:xfrm>
          <a:prstGeom prst="rect">
            <a:avLst/>
          </a:prstGeom>
          <a:noFill/>
        </p:spPr>
        <p:txBody>
          <a:bodyPr wrap="square" rtlCol="0">
            <a:spAutoFit/>
          </a:bodyPr>
          <a:lstStyle/>
          <a:p>
            <a:pPr algn="ctr"/>
            <a:r>
              <a:rPr lang="en-US" b="1" dirty="0" smtClean="0">
                <a:ea typeface="ＭＳ Ｐゴシック" charset="0"/>
                <a:cs typeface="Arial" panose="020B0604020202020204" pitchFamily="34" charset="0"/>
              </a:rPr>
              <a:t>Aquatic ropey </a:t>
            </a:r>
            <a:r>
              <a:rPr lang="en-US" b="1" dirty="0" err="1" smtClean="0">
                <a:ea typeface="ＭＳ Ｐゴシック" charset="0"/>
                <a:cs typeface="Arial" panose="020B0604020202020204" pitchFamily="34" charset="0"/>
              </a:rPr>
              <a:t>boi</a:t>
            </a:r>
            <a:endParaRPr lang="en-US" b="1" dirty="0" smtClean="0">
              <a:ea typeface="ＭＳ Ｐゴシック" charset="0"/>
              <a:cs typeface="Arial" panose="020B0604020202020204" pitchFamily="34" charset="0"/>
            </a:endParaRPr>
          </a:p>
        </p:txBody>
      </p:sp>
      <p:sp>
        <p:nvSpPr>
          <p:cNvPr id="11" name="TextBox 10"/>
          <p:cNvSpPr txBox="1"/>
          <p:nvPr/>
        </p:nvSpPr>
        <p:spPr>
          <a:xfrm>
            <a:off x="5500876" y="4493260"/>
            <a:ext cx="3211140" cy="461665"/>
          </a:xfrm>
          <a:prstGeom prst="rect">
            <a:avLst/>
          </a:prstGeom>
          <a:noFill/>
        </p:spPr>
        <p:txBody>
          <a:bodyPr wrap="square" rtlCol="0">
            <a:spAutoFit/>
          </a:bodyPr>
          <a:lstStyle/>
          <a:p>
            <a:pPr algn="ctr"/>
            <a:r>
              <a:rPr lang="en-US" b="1" dirty="0" smtClean="0">
                <a:ea typeface="ＭＳ Ｐゴシック" charset="0"/>
                <a:cs typeface="Arial" panose="020B0604020202020204" pitchFamily="34" charset="0"/>
              </a:rPr>
              <a:t>Terrestrial ropey gal</a:t>
            </a:r>
          </a:p>
        </p:txBody>
      </p:sp>
    </p:spTree>
    <p:extLst>
      <p:ext uri="{BB962C8B-B14F-4D97-AF65-F5344CB8AC3E}">
        <p14:creationId xmlns:p14="http://schemas.microsoft.com/office/powerpoint/2010/main" val="1664770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1"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idx="1"/>
          </p:nvPr>
        </p:nvSpPr>
        <p:spPr/>
        <p:txBody>
          <a:bodyPr/>
          <a:lstStyle/>
          <a:p>
            <a:r>
              <a:rPr lang="en-US" altLang="en-US" b="1" dirty="0" smtClean="0"/>
              <a:t>Temporal isolation</a:t>
            </a:r>
            <a:r>
              <a:rPr lang="en-US" altLang="en-US" dirty="0" smtClean="0"/>
              <a:t>: Species that breed at DIFFERENT </a:t>
            </a:r>
            <a:r>
              <a:rPr lang="en-US" altLang="en-US" u="sng" dirty="0" smtClean="0"/>
              <a:t>times</a:t>
            </a:r>
            <a:r>
              <a:rPr lang="en-US" altLang="en-US" dirty="0" smtClean="0"/>
              <a:t> of the day, DIFFERENT </a:t>
            </a:r>
            <a:r>
              <a:rPr lang="en-US" altLang="en-US" u="sng" dirty="0" smtClean="0"/>
              <a:t>seasons</a:t>
            </a:r>
            <a:r>
              <a:rPr lang="en-US" altLang="en-US" dirty="0" smtClean="0"/>
              <a:t>, or DIFFERENT </a:t>
            </a:r>
            <a:r>
              <a:rPr lang="en-US" altLang="en-US" u="sng" dirty="0" smtClean="0"/>
              <a:t>years</a:t>
            </a:r>
            <a:r>
              <a:rPr lang="en-US" altLang="en-US" dirty="0" smtClean="0"/>
              <a:t> CANNOT mix their gametes</a:t>
            </a:r>
          </a:p>
          <a:p>
            <a:r>
              <a:rPr lang="en-US" altLang="en-US" dirty="0" smtClean="0"/>
              <a:t>Example:</a:t>
            </a:r>
          </a:p>
          <a:p>
            <a:pPr lvl="1"/>
            <a:r>
              <a:rPr lang="en-US" altLang="en-US" dirty="0" smtClean="0"/>
              <a:t>Winter-breeding fart squirrel </a:t>
            </a:r>
          </a:p>
          <a:p>
            <a:pPr lvl="1"/>
            <a:r>
              <a:rPr lang="en-US" altLang="en-US" dirty="0" smtClean="0"/>
              <a:t>Summer-breeding fart squirrel</a:t>
            </a:r>
          </a:p>
          <a:p>
            <a:pPr lvl="1"/>
            <a:endParaRPr lang="en-US" altLang="en-US" dirty="0" smtClean="0"/>
          </a:p>
        </p:txBody>
      </p:sp>
      <p:sp>
        <p:nvSpPr>
          <p:cNvPr id="3" name="Rectangle 2"/>
          <p:cNvSpPr>
            <a:spLocks noGrp="1" noChangeArrowheads="1"/>
          </p:cNvSpPr>
          <p:nvPr>
            <p:ph type="title"/>
          </p:nvPr>
        </p:nvSpPr>
        <p:spPr>
          <a:xfrm>
            <a:off x="182563" y="298675"/>
            <a:ext cx="8775700" cy="822325"/>
          </a:xfrm>
        </p:spPr>
        <p:txBody>
          <a:bodyPr/>
          <a:lstStyle/>
          <a:p>
            <a:r>
              <a:rPr lang="en-US" altLang="en-US" dirty="0"/>
              <a:t>Concept 24.1: The biological species concept emphasizes reproductive </a:t>
            </a:r>
            <a:r>
              <a:rPr lang="en-US" altLang="en-US" dirty="0" smtClean="0"/>
              <a:t>isolation </a:t>
            </a:r>
            <a:r>
              <a:rPr lang="mr-IN" altLang="en-US" dirty="0" smtClean="0"/>
              <a:t>–</a:t>
            </a:r>
            <a:r>
              <a:rPr lang="en-US" altLang="en-US" dirty="0" smtClean="0"/>
              <a:t> </a:t>
            </a:r>
            <a:r>
              <a:rPr lang="en-US" altLang="en-US" dirty="0" err="1" smtClean="0">
                <a:solidFill>
                  <a:srgbClr val="FF0000"/>
                </a:solidFill>
              </a:rPr>
              <a:t>Prezygotic</a:t>
            </a:r>
            <a:endParaRPr lang="en-US" altLang="en-US" i="1" dirty="0" smtClean="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Figure 24.3ac</a:t>
            </a:r>
            <a:endParaRPr lang="en-US" dirty="0"/>
          </a:p>
        </p:txBody>
      </p:sp>
      <p:grpSp>
        <p:nvGrpSpPr>
          <p:cNvPr id="4" name="Group 3"/>
          <p:cNvGrpSpPr/>
          <p:nvPr/>
        </p:nvGrpSpPr>
        <p:grpSpPr>
          <a:xfrm>
            <a:off x="533400" y="2157984"/>
            <a:ext cx="3242369" cy="2389632"/>
            <a:chOff x="2948119" y="2157984"/>
            <a:chExt cx="3242369" cy="2389632"/>
          </a:xfrm>
        </p:grpSpPr>
        <p:pic>
          <p:nvPicPr>
            <p:cNvPr id="3" name="Picture 2" descr="24_03acReproBarrier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3512" y="2157984"/>
              <a:ext cx="3236976" cy="2389632"/>
            </a:xfrm>
            <a:prstGeom prst="rect">
              <a:avLst/>
            </a:prstGeom>
          </p:spPr>
        </p:pic>
        <p:sp>
          <p:nvSpPr>
            <p:cNvPr id="6" name="TextBox 5"/>
            <p:cNvSpPr txBox="1"/>
            <p:nvPr/>
          </p:nvSpPr>
          <p:spPr>
            <a:xfrm>
              <a:off x="2948119" y="2172178"/>
              <a:ext cx="621658" cy="461665"/>
            </a:xfrm>
            <a:prstGeom prst="rect">
              <a:avLst/>
            </a:prstGeom>
            <a:noFill/>
          </p:spPr>
          <p:txBody>
            <a:bodyPr wrap="square" rtlCol="0">
              <a:spAutoFit/>
            </a:bodyPr>
            <a:lstStyle/>
            <a:p>
              <a:pPr algn="ctr"/>
              <a:r>
                <a:rPr lang="en-US" b="1" dirty="0" smtClean="0">
                  <a:solidFill>
                    <a:srgbClr val="000000"/>
                  </a:solidFill>
                  <a:ea typeface="ＭＳ Ｐゴシック" charset="0"/>
                  <a:cs typeface="Arial" panose="020B0604020202020204" pitchFamily="34" charset="0"/>
                </a:rPr>
                <a:t>(c)</a:t>
              </a:r>
            </a:p>
          </p:txBody>
        </p:sp>
      </p:grpSp>
      <p:grpSp>
        <p:nvGrpSpPr>
          <p:cNvPr id="7" name="Group 6"/>
          <p:cNvGrpSpPr/>
          <p:nvPr/>
        </p:nvGrpSpPr>
        <p:grpSpPr>
          <a:xfrm>
            <a:off x="5334000" y="1829308"/>
            <a:ext cx="3407664" cy="2663952"/>
            <a:chOff x="2868168" y="2020824"/>
            <a:chExt cx="3407664" cy="2663952"/>
          </a:xfrm>
        </p:grpSpPr>
        <p:pic>
          <p:nvPicPr>
            <p:cNvPr id="8" name="Picture 7" descr="24_03adReproBarriers-U.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8168" y="2020824"/>
              <a:ext cx="3407664" cy="2663952"/>
            </a:xfrm>
            <a:prstGeom prst="rect">
              <a:avLst/>
            </a:prstGeom>
          </p:spPr>
        </p:pic>
        <p:sp>
          <p:nvSpPr>
            <p:cNvPr id="9" name="TextBox 8"/>
            <p:cNvSpPr txBox="1"/>
            <p:nvPr/>
          </p:nvSpPr>
          <p:spPr>
            <a:xfrm>
              <a:off x="2905448" y="2031739"/>
              <a:ext cx="621658" cy="461665"/>
            </a:xfrm>
            <a:prstGeom prst="rect">
              <a:avLst/>
            </a:prstGeom>
            <a:noFill/>
          </p:spPr>
          <p:txBody>
            <a:bodyPr wrap="square" rtlCol="0">
              <a:spAutoFit/>
            </a:bodyPr>
            <a:lstStyle/>
            <a:p>
              <a:pPr algn="ctr"/>
              <a:r>
                <a:rPr lang="en-US" b="1" dirty="0" smtClean="0">
                  <a:solidFill>
                    <a:srgbClr val="FFFFFF"/>
                  </a:solidFill>
                  <a:ea typeface="ＭＳ Ｐゴシック" charset="0"/>
                  <a:cs typeface="Arial" panose="020B0604020202020204" pitchFamily="34" charset="0"/>
                </a:rPr>
                <a:t>(d)</a:t>
              </a:r>
            </a:p>
          </p:txBody>
        </p:sp>
      </p:grpSp>
      <p:sp>
        <p:nvSpPr>
          <p:cNvPr id="10" name="Rectangle 9"/>
          <p:cNvSpPr/>
          <p:nvPr/>
        </p:nvSpPr>
        <p:spPr bwMode="auto">
          <a:xfrm>
            <a:off x="4381500" y="152400"/>
            <a:ext cx="457200" cy="6248400"/>
          </a:xfrm>
          <a:prstGeom prst="rect">
            <a:avLst/>
          </a:prstGeom>
          <a:solidFill>
            <a:schemeClr val="tx1"/>
          </a:solidFill>
          <a:ln w="12700" cap="flat" cmpd="sng" algn="ctr">
            <a:noFill/>
            <a:prstDash val="solid"/>
            <a:round/>
            <a:headEnd type="none" w="med" len="med"/>
            <a:tailEnd type="none" w="med" len="med"/>
          </a:ln>
          <a:effectLst/>
          <a:extLst/>
        </p:spPr>
        <p:txBody>
          <a:bodyPr rtlCol="0" anchor="ctr"/>
          <a:lstStyle/>
          <a:p>
            <a:pPr algn="ctr"/>
            <a:endParaRPr lang="en-US"/>
          </a:p>
        </p:txBody>
      </p:sp>
      <p:sp>
        <p:nvSpPr>
          <p:cNvPr id="11" name="TextBox 10"/>
          <p:cNvSpPr txBox="1"/>
          <p:nvPr/>
        </p:nvSpPr>
        <p:spPr>
          <a:xfrm>
            <a:off x="589716" y="4493260"/>
            <a:ext cx="3211140" cy="461665"/>
          </a:xfrm>
          <a:prstGeom prst="rect">
            <a:avLst/>
          </a:prstGeom>
          <a:noFill/>
        </p:spPr>
        <p:txBody>
          <a:bodyPr wrap="square" rtlCol="0">
            <a:spAutoFit/>
          </a:bodyPr>
          <a:lstStyle/>
          <a:p>
            <a:pPr algn="ctr"/>
            <a:r>
              <a:rPr lang="en-US" b="1" dirty="0" smtClean="0">
                <a:ea typeface="ＭＳ Ｐゴシック" charset="0"/>
                <a:cs typeface="Arial" panose="020B0604020202020204" pitchFamily="34" charset="0"/>
              </a:rPr>
              <a:t>Winter fart squirrel</a:t>
            </a:r>
          </a:p>
        </p:txBody>
      </p:sp>
      <p:sp>
        <p:nvSpPr>
          <p:cNvPr id="12" name="TextBox 11"/>
          <p:cNvSpPr txBox="1"/>
          <p:nvPr/>
        </p:nvSpPr>
        <p:spPr>
          <a:xfrm>
            <a:off x="5396680" y="4493260"/>
            <a:ext cx="3211140" cy="461665"/>
          </a:xfrm>
          <a:prstGeom prst="rect">
            <a:avLst/>
          </a:prstGeom>
          <a:noFill/>
        </p:spPr>
        <p:txBody>
          <a:bodyPr wrap="square" rtlCol="0">
            <a:spAutoFit/>
          </a:bodyPr>
          <a:lstStyle/>
          <a:p>
            <a:pPr algn="ctr"/>
            <a:r>
              <a:rPr lang="en-US" b="1" dirty="0" smtClean="0">
                <a:ea typeface="ＭＳ Ｐゴシック" charset="0"/>
                <a:cs typeface="Arial" panose="020B0604020202020204" pitchFamily="34" charset="0"/>
              </a:rPr>
              <a:t>Summer fart squirrel</a:t>
            </a:r>
          </a:p>
        </p:txBody>
      </p:sp>
    </p:spTree>
    <p:extLst>
      <p:ext uri="{BB962C8B-B14F-4D97-AF65-F5344CB8AC3E}">
        <p14:creationId xmlns:p14="http://schemas.microsoft.com/office/powerpoint/2010/main" val="4006739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1"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idx="1"/>
          </p:nvPr>
        </p:nvSpPr>
        <p:spPr/>
        <p:txBody>
          <a:bodyPr/>
          <a:lstStyle/>
          <a:p>
            <a:pPr eaLnBrk="1" hangingPunct="1"/>
            <a:r>
              <a:rPr lang="en-US" altLang="en-US" sz="2800" b="1" dirty="0" smtClean="0"/>
              <a:t>Behavioral isolation</a:t>
            </a:r>
            <a:r>
              <a:rPr lang="en-US" altLang="en-US" sz="2800" dirty="0" smtClean="0"/>
              <a:t>: </a:t>
            </a:r>
            <a:r>
              <a:rPr lang="en-US" altLang="en-US" sz="2800" u="sng" dirty="0" smtClean="0"/>
              <a:t>Courtship rituals</a:t>
            </a:r>
            <a:r>
              <a:rPr lang="en-US" altLang="en-US" sz="2800" dirty="0" smtClean="0"/>
              <a:t> (colloquially referred to as “spitting game”) and other behaviors unique to a species are effective barriers to mating</a:t>
            </a:r>
          </a:p>
          <a:p>
            <a:r>
              <a:rPr lang="en-US" altLang="en-US" sz="2800" dirty="0" smtClean="0"/>
              <a:t>Example:</a:t>
            </a:r>
          </a:p>
          <a:p>
            <a:pPr lvl="1"/>
            <a:r>
              <a:rPr lang="en-US" altLang="en-US" sz="2600" dirty="0" smtClean="0"/>
              <a:t>Blue-footed boobies </a:t>
            </a:r>
            <a:r>
              <a:rPr lang="en-US" altLang="en-US" sz="2600" dirty="0" smtClean="0">
                <a:sym typeface="Wingdings"/>
              </a:rPr>
              <a:t> males need to dance [correctly] to show off their blue feet for the female</a:t>
            </a:r>
          </a:p>
          <a:p>
            <a:pPr lvl="1"/>
            <a:r>
              <a:rPr lang="en-US" altLang="en-US" dirty="0" smtClean="0">
                <a:sym typeface="Wingdings"/>
              </a:rPr>
              <a:t>YouTube search “animal courtship rituals” for tons of other hilarious ones! </a:t>
            </a:r>
            <a:endParaRPr lang="en-US" altLang="en-US" sz="2600" dirty="0" smtClean="0"/>
          </a:p>
          <a:p>
            <a:pPr lvl="1"/>
            <a:endParaRPr lang="en-US" altLang="en-US" sz="2600" dirty="0" smtClean="0"/>
          </a:p>
        </p:txBody>
      </p:sp>
      <p:sp>
        <p:nvSpPr>
          <p:cNvPr id="3" name="Rectangle 2"/>
          <p:cNvSpPr>
            <a:spLocks noGrp="1" noChangeArrowheads="1"/>
          </p:cNvSpPr>
          <p:nvPr>
            <p:ph type="title"/>
          </p:nvPr>
        </p:nvSpPr>
        <p:spPr>
          <a:xfrm>
            <a:off x="182563" y="298675"/>
            <a:ext cx="8775700" cy="822325"/>
          </a:xfrm>
        </p:spPr>
        <p:txBody>
          <a:bodyPr/>
          <a:lstStyle/>
          <a:p>
            <a:r>
              <a:rPr lang="en-US" altLang="en-US" dirty="0"/>
              <a:t>Concept 24.1: The biological species concept emphasizes reproductive </a:t>
            </a:r>
            <a:r>
              <a:rPr lang="en-US" altLang="en-US" dirty="0" smtClean="0"/>
              <a:t>isolation </a:t>
            </a:r>
            <a:r>
              <a:rPr lang="mr-IN" altLang="en-US" dirty="0" smtClean="0"/>
              <a:t>–</a:t>
            </a:r>
            <a:r>
              <a:rPr lang="en-US" altLang="en-US" dirty="0" smtClean="0"/>
              <a:t> </a:t>
            </a:r>
            <a:r>
              <a:rPr lang="en-US" altLang="en-US" dirty="0" err="1" smtClean="0">
                <a:solidFill>
                  <a:srgbClr val="FF0000"/>
                </a:solidFill>
              </a:rPr>
              <a:t>Prezygotic</a:t>
            </a:r>
            <a:endParaRPr lang="en-US" altLang="en-US" i="1" dirty="0" smtClean="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Figure 24.3ae</a:t>
            </a:r>
            <a:endParaRPr lang="en-US" dirty="0"/>
          </a:p>
        </p:txBody>
      </p:sp>
      <p:grpSp>
        <p:nvGrpSpPr>
          <p:cNvPr id="4" name="Group 3"/>
          <p:cNvGrpSpPr/>
          <p:nvPr/>
        </p:nvGrpSpPr>
        <p:grpSpPr>
          <a:xfrm>
            <a:off x="762000" y="2289029"/>
            <a:ext cx="3236976" cy="2182368"/>
            <a:chOff x="2953512" y="2261616"/>
            <a:chExt cx="3236976" cy="2182368"/>
          </a:xfrm>
        </p:grpSpPr>
        <p:pic>
          <p:nvPicPr>
            <p:cNvPr id="3" name="Picture 2" descr="24_03aeReproBarriers-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3512" y="2261616"/>
              <a:ext cx="3236976" cy="2182368"/>
            </a:xfrm>
            <a:prstGeom prst="rect">
              <a:avLst/>
            </a:prstGeom>
          </p:spPr>
        </p:pic>
        <p:sp>
          <p:nvSpPr>
            <p:cNvPr id="6" name="TextBox 5"/>
            <p:cNvSpPr txBox="1"/>
            <p:nvPr/>
          </p:nvSpPr>
          <p:spPr>
            <a:xfrm>
              <a:off x="2999521" y="2276329"/>
              <a:ext cx="621658" cy="461665"/>
            </a:xfrm>
            <a:prstGeom prst="rect">
              <a:avLst/>
            </a:prstGeom>
            <a:noFill/>
          </p:spPr>
          <p:txBody>
            <a:bodyPr wrap="square" rtlCol="0">
              <a:spAutoFit/>
            </a:bodyPr>
            <a:lstStyle/>
            <a:p>
              <a:pPr algn="ctr"/>
              <a:r>
                <a:rPr lang="en-US" b="1" dirty="0" smtClean="0">
                  <a:solidFill>
                    <a:srgbClr val="FFFFFF"/>
                  </a:solidFill>
                  <a:ea typeface="ＭＳ Ｐゴシック" charset="0"/>
                  <a:cs typeface="Arial" panose="020B0604020202020204" pitchFamily="34" charset="0"/>
                </a:rPr>
                <a:t>(e)</a:t>
              </a:r>
            </a:p>
          </p:txBody>
        </p:sp>
      </p:grpSp>
      <p:pic>
        <p:nvPicPr>
          <p:cNvPr id="7" name="22_03BoobiesCourtship_S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53000" y="2260600"/>
            <a:ext cx="3352800" cy="2286000"/>
          </a:xfrm>
          <a:prstGeom prst="rect">
            <a:avLst/>
          </a:prstGeom>
        </p:spPr>
      </p:pic>
      <p:sp>
        <p:nvSpPr>
          <p:cNvPr id="5" name="Left Arrow 4"/>
          <p:cNvSpPr/>
          <p:nvPr/>
        </p:nvSpPr>
        <p:spPr bwMode="auto">
          <a:xfrm rot="16200000">
            <a:off x="1956494" y="1596242"/>
            <a:ext cx="1493139" cy="485193"/>
          </a:xfrm>
          <a:prstGeom prst="leftArrow">
            <a:avLst/>
          </a:prstGeom>
          <a:solidFill>
            <a:srgbClr val="FF0000"/>
          </a:solidFill>
          <a:ln w="12700" cap="flat" cmpd="sng" algn="ctr">
            <a:solidFill>
              <a:schemeClr val="tx1"/>
            </a:solidFill>
            <a:prstDash val="solid"/>
            <a:round/>
            <a:headEnd type="none" w="med" len="med"/>
            <a:tailEnd type="none" w="med" len="med"/>
          </a:ln>
          <a:effectLst/>
          <a:extLst/>
        </p:spPr>
        <p:txBody>
          <a:bodyPr rtlCol="0" anchor="ctr"/>
          <a:lstStyle/>
          <a:p>
            <a:pPr algn="ctr"/>
            <a:endParaRPr lang="en-US"/>
          </a:p>
        </p:txBody>
      </p:sp>
      <p:sp>
        <p:nvSpPr>
          <p:cNvPr id="8" name="TextBox 7"/>
          <p:cNvSpPr txBox="1"/>
          <p:nvPr/>
        </p:nvSpPr>
        <p:spPr>
          <a:xfrm>
            <a:off x="775978" y="701954"/>
            <a:ext cx="4058484" cy="400110"/>
          </a:xfrm>
          <a:prstGeom prst="rect">
            <a:avLst/>
          </a:prstGeom>
          <a:noFill/>
        </p:spPr>
        <p:txBody>
          <a:bodyPr wrap="square" rtlCol="0">
            <a:spAutoFit/>
          </a:bodyPr>
          <a:lstStyle/>
          <a:p>
            <a:pPr algn="ctr"/>
            <a:r>
              <a:rPr lang="en-US" sz="2000" b="1" dirty="0" smtClean="0">
                <a:ea typeface="ＭＳ Ｐゴシック" charset="0"/>
                <a:cs typeface="Arial" panose="020B0604020202020204" pitchFamily="34" charset="0"/>
              </a:rPr>
              <a:t>Clearly NOT impressed</a:t>
            </a:r>
          </a:p>
        </p:txBody>
      </p:sp>
      <p:sp>
        <p:nvSpPr>
          <p:cNvPr id="9" name="TextBox 8"/>
          <p:cNvSpPr txBox="1"/>
          <p:nvPr/>
        </p:nvSpPr>
        <p:spPr>
          <a:xfrm>
            <a:off x="4572000" y="4603690"/>
            <a:ext cx="4058484" cy="400110"/>
          </a:xfrm>
          <a:prstGeom prst="rect">
            <a:avLst/>
          </a:prstGeom>
          <a:noFill/>
        </p:spPr>
        <p:txBody>
          <a:bodyPr wrap="square" rtlCol="0">
            <a:spAutoFit/>
          </a:bodyPr>
          <a:lstStyle/>
          <a:p>
            <a:pPr algn="ctr"/>
            <a:r>
              <a:rPr lang="en-US" sz="2000" b="1" dirty="0" smtClean="0">
                <a:ea typeface="ＭＳ Ｐゴシック" charset="0"/>
                <a:cs typeface="Arial" panose="020B0604020202020204" pitchFamily="34" charset="0"/>
              </a:rPr>
              <a:t>Video</a:t>
            </a:r>
          </a:p>
        </p:txBody>
      </p:sp>
      <p:sp>
        <p:nvSpPr>
          <p:cNvPr id="10" name="TextBox 9"/>
          <p:cNvSpPr txBox="1"/>
          <p:nvPr/>
        </p:nvSpPr>
        <p:spPr>
          <a:xfrm>
            <a:off x="304800" y="4471397"/>
            <a:ext cx="4058484" cy="400110"/>
          </a:xfrm>
          <a:prstGeom prst="rect">
            <a:avLst/>
          </a:prstGeom>
          <a:noFill/>
        </p:spPr>
        <p:txBody>
          <a:bodyPr wrap="square" rtlCol="0">
            <a:spAutoFit/>
          </a:bodyPr>
          <a:lstStyle/>
          <a:p>
            <a:pPr algn="ctr"/>
            <a:r>
              <a:rPr lang="en-US" sz="2000" b="1" dirty="0" smtClean="0">
                <a:ea typeface="ＭＳ Ｐゴシック" charset="0"/>
                <a:cs typeface="Arial" panose="020B0604020202020204" pitchFamily="34" charset="0"/>
              </a:rPr>
              <a:t>Left him on “read”</a:t>
            </a:r>
          </a:p>
        </p:txBody>
      </p:sp>
    </p:spTree>
    <p:extLst>
      <p:ext uri="{BB962C8B-B14F-4D97-AF65-F5344CB8AC3E}">
        <p14:creationId xmlns:p14="http://schemas.microsoft.com/office/powerpoint/2010/main" val="31460063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7"/>
                                        </p:tgtEl>
                                      </p:cBhvr>
                                    </p:cmd>
                                  </p:childTnLst>
                                </p:cTn>
                              </p:par>
                            </p:childTnLst>
                          </p:cTn>
                        </p:par>
                      </p:childTnLst>
                    </p:cTn>
                  </p:par>
                </p:childTnLst>
              </p:cTn>
              <p:nextCondLst>
                <p:cond evt="onClick" delay="0">
                  <p:tgtEl>
                    <p:spTgt spid="7"/>
                  </p:tgtEl>
                </p:cond>
              </p:nextCondLst>
            </p:seq>
            <p:video>
              <p:cMediaNode vol="80000">
                <p:cTn id="24" fill="hold" display="0">
                  <p:stCondLst>
                    <p:cond delay="indefinite"/>
                  </p:stCondLst>
                </p:cTn>
                <p:tgtEl>
                  <p:spTgt spid="7"/>
                </p:tgtEl>
              </p:cMediaNode>
            </p:video>
          </p:childTnLst>
        </p:cTn>
      </p:par>
    </p:tnLst>
    <p:bldLst>
      <p:bldP spid="5" grpId="0" animBg="1"/>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4_01aGalapagosSpecie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402336"/>
            <a:ext cx="8546592" cy="6053328"/>
          </a:xfrm>
          <a:prstGeom prst="rect">
            <a:avLst/>
          </a:prstGeom>
        </p:spPr>
      </p:pic>
      <p:sp>
        <p:nvSpPr>
          <p:cNvPr id="2" name="Title 1"/>
          <p:cNvSpPr>
            <a:spLocks noGrp="1"/>
          </p:cNvSpPr>
          <p:nvPr>
            <p:ph type="title"/>
          </p:nvPr>
        </p:nvSpPr>
        <p:spPr/>
        <p:txBody>
          <a:bodyPr/>
          <a:lstStyle/>
          <a:p>
            <a:r>
              <a:rPr lang="en-US" dirty="0" smtClean="0"/>
              <a:t>Figure 24.1a</a:t>
            </a:r>
            <a:endParaRPr lang="en-US" dirty="0"/>
          </a:p>
        </p:txBody>
      </p:sp>
      <p:sp>
        <p:nvSpPr>
          <p:cNvPr id="38" name="TextBox 37"/>
          <p:cNvSpPr txBox="1"/>
          <p:nvPr/>
        </p:nvSpPr>
        <p:spPr>
          <a:xfrm>
            <a:off x="914400" y="6067122"/>
            <a:ext cx="7392394" cy="369332"/>
          </a:xfrm>
          <a:prstGeom prst="rect">
            <a:avLst/>
          </a:prstGeom>
          <a:noFill/>
        </p:spPr>
        <p:txBody>
          <a:bodyPr wrap="square" rtlCol="0">
            <a:spAutoFit/>
          </a:bodyPr>
          <a:lstStyle/>
          <a:p>
            <a:pPr algn="ctr"/>
            <a:r>
              <a:rPr lang="en-US" sz="1800" b="1" dirty="0" smtClean="0">
                <a:solidFill>
                  <a:srgbClr val="000000"/>
                </a:solidFill>
                <a:ea typeface="ＭＳ Ｐゴシック" charset="0"/>
                <a:cs typeface="Arial" panose="020B0604020202020204" pitchFamily="34" charset="0"/>
              </a:rPr>
              <a:t>How do you get to THIS?!</a:t>
            </a:r>
          </a:p>
        </p:txBody>
      </p:sp>
    </p:spTree>
    <p:extLst>
      <p:ext uri="{BB962C8B-B14F-4D97-AF65-F5344CB8AC3E}">
        <p14:creationId xmlns:p14="http://schemas.microsoft.com/office/powerpoint/2010/main" val="355998664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idx="1"/>
          </p:nvPr>
        </p:nvSpPr>
        <p:spPr>
          <a:xfrm>
            <a:off x="420913" y="1272910"/>
            <a:ext cx="4227287" cy="5073650"/>
          </a:xfrm>
        </p:spPr>
        <p:txBody>
          <a:bodyPr/>
          <a:lstStyle/>
          <a:p>
            <a:pPr eaLnBrk="1" hangingPunct="1"/>
            <a:r>
              <a:rPr lang="en-US" altLang="en-US" sz="2400" b="1" dirty="0" smtClean="0"/>
              <a:t>Mechanical isolation</a:t>
            </a:r>
            <a:r>
              <a:rPr lang="en-US" altLang="en-US" sz="2400" dirty="0" smtClean="0"/>
              <a:t>: </a:t>
            </a:r>
            <a:r>
              <a:rPr lang="en-US" altLang="en-US" sz="2400" u="sng" dirty="0" smtClean="0"/>
              <a:t>Morphological</a:t>
            </a:r>
            <a:r>
              <a:rPr lang="en-US" altLang="en-US" sz="2400" dirty="0" smtClean="0"/>
              <a:t> differences can </a:t>
            </a:r>
            <a:r>
              <a:rPr lang="en-US" altLang="en-US" sz="2400" i="1" dirty="0" smtClean="0"/>
              <a:t>prevent</a:t>
            </a:r>
            <a:r>
              <a:rPr lang="en-US" altLang="en-US" sz="2400" dirty="0" smtClean="0"/>
              <a:t> successful completion of mating</a:t>
            </a:r>
          </a:p>
          <a:p>
            <a:pPr lvl="1"/>
            <a:r>
              <a:rPr lang="en-US" altLang="en-US" sz="2200" dirty="0" smtClean="0"/>
              <a:t>Ex: Slimy shell </a:t>
            </a:r>
            <a:r>
              <a:rPr lang="en-US" altLang="en-US" sz="2200" dirty="0" err="1" smtClean="0"/>
              <a:t>boi</a:t>
            </a:r>
            <a:r>
              <a:rPr lang="en-US" altLang="en-US" sz="2200" dirty="0" smtClean="0"/>
              <a:t>/gal “chirality” (clockwise vs. counter-clockwise)</a:t>
            </a:r>
          </a:p>
          <a:p>
            <a:r>
              <a:rPr lang="en-US" altLang="en-US" sz="2400" b="1" dirty="0" err="1"/>
              <a:t>Gametic</a:t>
            </a:r>
            <a:r>
              <a:rPr lang="en-US" altLang="en-US" sz="2400" b="1" dirty="0"/>
              <a:t> Isolation: </a:t>
            </a:r>
            <a:r>
              <a:rPr lang="en-US" altLang="en-US" sz="2400" dirty="0"/>
              <a:t>Sperm of one species may </a:t>
            </a:r>
            <a:r>
              <a:rPr lang="en-US" altLang="en-US" sz="2400" dirty="0" smtClean="0"/>
              <a:t>NOT be </a:t>
            </a:r>
            <a:r>
              <a:rPr lang="en-US" altLang="en-US" sz="2400" dirty="0"/>
              <a:t>able to fertilize eggs of another </a:t>
            </a:r>
            <a:r>
              <a:rPr lang="en-US" altLang="en-US" sz="2400" dirty="0" smtClean="0"/>
              <a:t>species</a:t>
            </a:r>
          </a:p>
          <a:p>
            <a:pPr lvl="1"/>
            <a:r>
              <a:rPr lang="en-US" altLang="en-US" sz="2200" dirty="0" smtClean="0"/>
              <a:t>Ex: Spikey sea </a:t>
            </a:r>
            <a:r>
              <a:rPr lang="en-US" altLang="en-US" sz="2200" dirty="0" err="1" smtClean="0"/>
              <a:t>dood</a:t>
            </a:r>
            <a:endParaRPr lang="en-US" altLang="en-US" sz="2200" dirty="0" smtClean="0"/>
          </a:p>
          <a:p>
            <a:pPr lvl="1"/>
            <a:endParaRPr lang="en-US" altLang="en-US" sz="2400" dirty="0"/>
          </a:p>
          <a:p>
            <a:pPr eaLnBrk="1" hangingPunct="1"/>
            <a:endParaRPr lang="en-US" altLang="en-US" sz="2400" dirty="0" smtClean="0"/>
          </a:p>
        </p:txBody>
      </p:sp>
      <p:sp>
        <p:nvSpPr>
          <p:cNvPr id="3" name="Rectangle 2"/>
          <p:cNvSpPr>
            <a:spLocks noGrp="1" noChangeArrowheads="1"/>
          </p:cNvSpPr>
          <p:nvPr>
            <p:ph type="title"/>
          </p:nvPr>
        </p:nvSpPr>
        <p:spPr>
          <a:xfrm>
            <a:off x="182563" y="298675"/>
            <a:ext cx="8775700" cy="822325"/>
          </a:xfrm>
        </p:spPr>
        <p:txBody>
          <a:bodyPr/>
          <a:lstStyle/>
          <a:p>
            <a:r>
              <a:rPr lang="en-US" altLang="en-US" dirty="0"/>
              <a:t>Concept 24.1: The biological species concept emphasizes reproductive </a:t>
            </a:r>
            <a:r>
              <a:rPr lang="en-US" altLang="en-US" dirty="0" smtClean="0"/>
              <a:t>isolation </a:t>
            </a:r>
            <a:r>
              <a:rPr lang="mr-IN" altLang="en-US" dirty="0" smtClean="0"/>
              <a:t>–</a:t>
            </a:r>
            <a:r>
              <a:rPr lang="en-US" altLang="en-US" dirty="0" smtClean="0"/>
              <a:t> </a:t>
            </a:r>
            <a:r>
              <a:rPr lang="en-US" altLang="en-US" dirty="0" err="1" smtClean="0">
                <a:solidFill>
                  <a:srgbClr val="FF0000"/>
                </a:solidFill>
              </a:rPr>
              <a:t>Prezygotic</a:t>
            </a:r>
            <a:endParaRPr lang="en-US" altLang="en-US" i="1" dirty="0" smtClean="0">
              <a:solidFill>
                <a:srgbClr val="FF0000"/>
              </a:solidFill>
            </a:endParaRPr>
          </a:p>
        </p:txBody>
      </p:sp>
      <p:grpSp>
        <p:nvGrpSpPr>
          <p:cNvPr id="4" name="Group 3"/>
          <p:cNvGrpSpPr/>
          <p:nvPr/>
        </p:nvGrpSpPr>
        <p:grpSpPr>
          <a:xfrm>
            <a:off x="5245100" y="1331675"/>
            <a:ext cx="3297936" cy="2450592"/>
            <a:chOff x="2923032" y="2127504"/>
            <a:chExt cx="3297936" cy="2450592"/>
          </a:xfrm>
        </p:grpSpPr>
        <p:pic>
          <p:nvPicPr>
            <p:cNvPr id="5" name="Picture 4" descr="24_03baReproBarrier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032" y="2127504"/>
              <a:ext cx="3297936" cy="2450592"/>
            </a:xfrm>
            <a:prstGeom prst="rect">
              <a:avLst/>
            </a:prstGeom>
          </p:spPr>
        </p:pic>
        <p:sp>
          <p:nvSpPr>
            <p:cNvPr id="6" name="TextBox 5"/>
            <p:cNvSpPr txBox="1"/>
            <p:nvPr/>
          </p:nvSpPr>
          <p:spPr>
            <a:xfrm>
              <a:off x="2932165" y="2145002"/>
              <a:ext cx="621658" cy="461665"/>
            </a:xfrm>
            <a:prstGeom prst="rect">
              <a:avLst/>
            </a:prstGeom>
            <a:noFill/>
          </p:spPr>
          <p:txBody>
            <a:bodyPr wrap="square" rtlCol="0">
              <a:spAutoFit/>
            </a:bodyPr>
            <a:lstStyle/>
            <a:p>
              <a:pPr algn="ctr"/>
              <a:r>
                <a:rPr lang="en-US" b="1" dirty="0" smtClean="0">
                  <a:solidFill>
                    <a:srgbClr val="FFFFFF"/>
                  </a:solidFill>
                  <a:ea typeface="ＭＳ Ｐゴシック" charset="0"/>
                  <a:cs typeface="Arial" panose="020B0604020202020204" pitchFamily="34" charset="0"/>
                </a:rPr>
                <a:t>(f)</a:t>
              </a:r>
            </a:p>
          </p:txBody>
        </p:sp>
      </p:grpSp>
      <p:grpSp>
        <p:nvGrpSpPr>
          <p:cNvPr id="7" name="Group 6"/>
          <p:cNvGrpSpPr/>
          <p:nvPr/>
        </p:nvGrpSpPr>
        <p:grpSpPr>
          <a:xfrm>
            <a:off x="5467039" y="4174699"/>
            <a:ext cx="2752489" cy="2133600"/>
            <a:chOff x="2732058" y="1534185"/>
            <a:chExt cx="3607782" cy="3511296"/>
          </a:xfrm>
        </p:grpSpPr>
        <p:pic>
          <p:nvPicPr>
            <p:cNvPr id="8" name="Picture 7" descr="24_03bbReproBarriers-U.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4160" y="1534185"/>
              <a:ext cx="3535680" cy="3511296"/>
            </a:xfrm>
            <a:prstGeom prst="rect">
              <a:avLst/>
            </a:prstGeom>
          </p:spPr>
        </p:pic>
        <p:sp>
          <p:nvSpPr>
            <p:cNvPr id="9" name="TextBox 8"/>
            <p:cNvSpPr txBox="1"/>
            <p:nvPr/>
          </p:nvSpPr>
          <p:spPr>
            <a:xfrm>
              <a:off x="2732058" y="1637001"/>
              <a:ext cx="1105085" cy="759769"/>
            </a:xfrm>
            <a:prstGeom prst="rect">
              <a:avLst/>
            </a:prstGeom>
            <a:noFill/>
          </p:spPr>
          <p:txBody>
            <a:bodyPr wrap="square" rtlCol="0">
              <a:spAutoFit/>
            </a:bodyPr>
            <a:lstStyle/>
            <a:p>
              <a:pPr algn="ctr"/>
              <a:r>
                <a:rPr lang="en-US" b="1" dirty="0" smtClean="0">
                  <a:solidFill>
                    <a:srgbClr val="FFFFFF"/>
                  </a:solidFill>
                  <a:ea typeface="ＭＳ Ｐゴシック" charset="0"/>
                  <a:cs typeface="Arial" panose="020B0604020202020204" pitchFamily="34" charset="0"/>
                </a:rPr>
                <a:t>(g)</a:t>
              </a:r>
            </a:p>
          </p:txBody>
        </p:sp>
      </p:grpSp>
      <p:sp>
        <p:nvSpPr>
          <p:cNvPr id="10" name="TextBox 9"/>
          <p:cNvSpPr txBox="1"/>
          <p:nvPr/>
        </p:nvSpPr>
        <p:spPr>
          <a:xfrm>
            <a:off x="6333640" y="1410728"/>
            <a:ext cx="1066800" cy="400110"/>
          </a:xfrm>
          <a:prstGeom prst="rect">
            <a:avLst/>
          </a:prstGeom>
          <a:noFill/>
        </p:spPr>
        <p:txBody>
          <a:bodyPr wrap="square" rtlCol="0">
            <a:spAutoFit/>
          </a:bodyPr>
          <a:lstStyle/>
          <a:p>
            <a:pPr algn="ctr"/>
            <a:r>
              <a:rPr lang="en-US" sz="2000" b="1" dirty="0" smtClean="0">
                <a:solidFill>
                  <a:schemeClr val="accent2">
                    <a:lumMod val="60000"/>
                    <a:lumOff val="40000"/>
                  </a:schemeClr>
                </a:solidFill>
                <a:ea typeface="ＭＳ Ｐゴシック" charset="0"/>
                <a:cs typeface="Arial" panose="020B0604020202020204" pitchFamily="34" charset="0"/>
              </a:rPr>
              <a:t>NSFW</a:t>
            </a:r>
          </a:p>
        </p:txBody>
      </p:sp>
      <p:sp>
        <p:nvSpPr>
          <p:cNvPr id="11" name="TextBox 10"/>
          <p:cNvSpPr txBox="1"/>
          <p:nvPr/>
        </p:nvSpPr>
        <p:spPr>
          <a:xfrm>
            <a:off x="6333640" y="5908189"/>
            <a:ext cx="1066800" cy="400110"/>
          </a:xfrm>
          <a:prstGeom prst="rect">
            <a:avLst/>
          </a:prstGeom>
          <a:noFill/>
        </p:spPr>
        <p:txBody>
          <a:bodyPr wrap="square" rtlCol="0">
            <a:spAutoFit/>
          </a:bodyPr>
          <a:lstStyle/>
          <a:p>
            <a:pPr algn="ctr"/>
            <a:r>
              <a:rPr lang="en-US" sz="2000" b="1" dirty="0" smtClean="0">
                <a:solidFill>
                  <a:srgbClr val="25FF8F"/>
                </a:solidFill>
                <a:ea typeface="ＭＳ Ｐゴシック" charset="0"/>
                <a:cs typeface="Arial" panose="020B0604020202020204" pitchFamily="34" charset="0"/>
              </a:rPr>
              <a:t>NSFW</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6610B1E0-59F9-4CA8-9045-B313B71BBDBE.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97176768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E4FCDAD6-6BE8-4B20-8DCD-94DD8F684984.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322018037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A1341E9E-7E89-4D5C-982B-688F087C4EB7.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407108646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C30DA041-E292-4A21-BE38-F037A4E7593E.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142233582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FA0E3A57-9AD1-4BD2-8AE8-9A75A869DD7A.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328431181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idx="1"/>
          </p:nvPr>
        </p:nvSpPr>
        <p:spPr/>
        <p:txBody>
          <a:bodyPr/>
          <a:lstStyle/>
          <a:p>
            <a:r>
              <a:rPr lang="en-US" altLang="en-US" dirty="0" smtClean="0"/>
              <a:t>So what if the </a:t>
            </a:r>
            <a:r>
              <a:rPr lang="en-US" altLang="en-US" dirty="0" err="1" smtClean="0"/>
              <a:t>prezygotic</a:t>
            </a:r>
            <a:r>
              <a:rPr lang="en-US" altLang="en-US" dirty="0" smtClean="0"/>
              <a:t> barriers are overcome? </a:t>
            </a:r>
          </a:p>
          <a:p>
            <a:pPr lvl="1"/>
            <a:r>
              <a:rPr lang="en-US" altLang="en-US" dirty="0" smtClean="0"/>
              <a:t>You get </a:t>
            </a:r>
            <a:r>
              <a:rPr lang="en-US" altLang="en-US" b="1" dirty="0" smtClean="0"/>
              <a:t>HYBRIDS</a:t>
            </a:r>
            <a:r>
              <a:rPr lang="en-US" altLang="en-US" dirty="0"/>
              <a:t> </a:t>
            </a:r>
            <a:r>
              <a:rPr lang="en-US" altLang="en-US" dirty="0" smtClean="0">
                <a:sym typeface="Wingdings"/>
              </a:rPr>
              <a:t> </a:t>
            </a:r>
            <a:r>
              <a:rPr lang="en-US" altLang="en-US" dirty="0" smtClean="0"/>
              <a:t>offspring </a:t>
            </a:r>
            <a:r>
              <a:rPr lang="en-US" altLang="en-US" dirty="0"/>
              <a:t>of crosses between DIFFERENT </a:t>
            </a:r>
            <a:r>
              <a:rPr lang="en-US" altLang="en-US" dirty="0" smtClean="0"/>
              <a:t>species </a:t>
            </a:r>
            <a:r>
              <a:rPr lang="en-US" altLang="en-US" dirty="0" smtClean="0">
                <a:sym typeface="Wingdings"/>
              </a:rPr>
              <a:t> subject to NEW barriers</a:t>
            </a:r>
            <a:endParaRPr lang="en-US" altLang="en-US" b="1" dirty="0" smtClean="0"/>
          </a:p>
          <a:p>
            <a:r>
              <a:rPr lang="en-US" altLang="en-US" b="1" dirty="0" err="1" smtClean="0"/>
              <a:t>Postzygotic</a:t>
            </a:r>
            <a:r>
              <a:rPr lang="en-US" altLang="en-US" b="1" dirty="0" smtClean="0"/>
              <a:t> barriers </a:t>
            </a:r>
            <a:r>
              <a:rPr lang="en-US" altLang="en-US" dirty="0" smtClean="0"/>
              <a:t>PREVENT the hybrid zygote from </a:t>
            </a:r>
            <a:r>
              <a:rPr lang="en-US" altLang="en-US" i="1" dirty="0" smtClean="0"/>
              <a:t>developing</a:t>
            </a:r>
            <a:r>
              <a:rPr lang="en-US" altLang="en-US" dirty="0" smtClean="0"/>
              <a:t> into a </a:t>
            </a:r>
            <a:r>
              <a:rPr lang="en-US" altLang="en-US" u="sng" dirty="0" smtClean="0"/>
              <a:t>viable, fertile adult</a:t>
            </a:r>
            <a:r>
              <a:rPr lang="en-US" altLang="en-US" dirty="0" smtClean="0"/>
              <a:t> via:</a:t>
            </a:r>
            <a:endParaRPr lang="en-US" altLang="en-US" u="sng" dirty="0" smtClean="0"/>
          </a:p>
          <a:p>
            <a:pPr marL="971550" lvl="1" indent="-514350">
              <a:buFont typeface="+mj-lt"/>
              <a:buAutoNum type="arabicPeriod"/>
            </a:pPr>
            <a:r>
              <a:rPr lang="en-US" altLang="en-US" dirty="0" smtClean="0"/>
              <a:t>Reduced hybrid viability</a:t>
            </a:r>
          </a:p>
          <a:p>
            <a:pPr marL="971550" lvl="1" indent="-514350">
              <a:buFont typeface="+mj-lt"/>
              <a:buAutoNum type="arabicPeriod"/>
            </a:pPr>
            <a:r>
              <a:rPr lang="en-US" altLang="en-US" dirty="0" smtClean="0"/>
              <a:t>Reduced hybrid fertility</a:t>
            </a:r>
          </a:p>
          <a:p>
            <a:pPr marL="971550" lvl="1" indent="-514350">
              <a:buFont typeface="+mj-lt"/>
              <a:buAutoNum type="arabicPeriod"/>
            </a:pPr>
            <a:r>
              <a:rPr lang="en-US" altLang="en-US" dirty="0" smtClean="0"/>
              <a:t>Hybrid breakdown</a:t>
            </a:r>
          </a:p>
        </p:txBody>
      </p:sp>
      <p:sp>
        <p:nvSpPr>
          <p:cNvPr id="3" name="Rectangle 2"/>
          <p:cNvSpPr>
            <a:spLocks noGrp="1" noChangeArrowheads="1"/>
          </p:cNvSpPr>
          <p:nvPr>
            <p:ph type="title"/>
          </p:nvPr>
        </p:nvSpPr>
        <p:spPr>
          <a:xfrm>
            <a:off x="182563" y="298675"/>
            <a:ext cx="8775700" cy="822325"/>
          </a:xfrm>
        </p:spPr>
        <p:txBody>
          <a:bodyPr/>
          <a:lstStyle/>
          <a:p>
            <a:r>
              <a:rPr lang="en-US" altLang="en-US" dirty="0"/>
              <a:t>Concept 24.1: The biological species concept emphasizes reproductive </a:t>
            </a:r>
            <a:r>
              <a:rPr lang="en-US" altLang="en-US" dirty="0" smtClean="0"/>
              <a:t>isolation</a:t>
            </a:r>
            <a:r>
              <a:rPr lang="mr-IN" altLang="en-US" dirty="0" smtClean="0"/>
              <a:t>–</a:t>
            </a:r>
            <a:r>
              <a:rPr lang="en-US" altLang="en-US" dirty="0" smtClean="0"/>
              <a:t> </a:t>
            </a:r>
            <a:r>
              <a:rPr lang="en-US" altLang="en-US" dirty="0" err="1" smtClean="0">
                <a:solidFill>
                  <a:srgbClr val="FF0000"/>
                </a:solidFill>
              </a:rPr>
              <a:t>Postzygotic</a:t>
            </a:r>
            <a:endParaRPr lang="en-US" altLang="en-US" i="1" dirty="0" smtClean="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4_03c_ReproBarrier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0448" y="159512"/>
            <a:ext cx="5023104" cy="6437376"/>
          </a:xfrm>
          <a:prstGeom prst="rect">
            <a:avLst/>
          </a:prstGeom>
        </p:spPr>
      </p:pic>
      <p:sp>
        <p:nvSpPr>
          <p:cNvPr id="2" name="Title 1"/>
          <p:cNvSpPr>
            <a:spLocks noGrp="1"/>
          </p:cNvSpPr>
          <p:nvPr>
            <p:ph type="title"/>
          </p:nvPr>
        </p:nvSpPr>
        <p:spPr/>
        <p:txBody>
          <a:bodyPr/>
          <a:lstStyle/>
          <a:p>
            <a:r>
              <a:rPr lang="en-US" dirty="0" smtClean="0"/>
              <a:t>Figure 24.3c</a:t>
            </a:r>
            <a:endParaRPr lang="en-US" dirty="0"/>
          </a:p>
        </p:txBody>
      </p:sp>
      <p:sp>
        <p:nvSpPr>
          <p:cNvPr id="5" name="TextBox 4"/>
          <p:cNvSpPr txBox="1"/>
          <p:nvPr/>
        </p:nvSpPr>
        <p:spPr>
          <a:xfrm>
            <a:off x="3148282" y="169475"/>
            <a:ext cx="2947717" cy="430887"/>
          </a:xfrm>
          <a:prstGeom prst="rect">
            <a:avLst/>
          </a:prstGeom>
          <a:noFill/>
        </p:spPr>
        <p:txBody>
          <a:bodyPr wrap="square" rtlCol="0">
            <a:spAutoFit/>
          </a:bodyPr>
          <a:lstStyle/>
          <a:p>
            <a:r>
              <a:rPr lang="en-US" sz="2200" b="1" dirty="0" err="1" smtClean="0">
                <a:solidFill>
                  <a:srgbClr val="FFFFFF"/>
                </a:solidFill>
                <a:ea typeface="ＭＳ Ｐゴシック" charset="0"/>
                <a:cs typeface="Arial" panose="020B0604020202020204" pitchFamily="34" charset="0"/>
              </a:rPr>
              <a:t>Postzygotic</a:t>
            </a:r>
            <a:r>
              <a:rPr lang="en-US" sz="2200" b="1" dirty="0" smtClean="0">
                <a:solidFill>
                  <a:srgbClr val="FFFFFF"/>
                </a:solidFill>
                <a:ea typeface="ＭＳ Ｐゴシック" charset="0"/>
                <a:cs typeface="Arial" panose="020B0604020202020204" pitchFamily="34" charset="0"/>
              </a:rPr>
              <a:t> barriers</a:t>
            </a:r>
          </a:p>
        </p:txBody>
      </p:sp>
      <p:sp>
        <p:nvSpPr>
          <p:cNvPr id="6" name="TextBox 5"/>
          <p:cNvSpPr txBox="1"/>
          <p:nvPr/>
        </p:nvSpPr>
        <p:spPr>
          <a:xfrm>
            <a:off x="2508202" y="666514"/>
            <a:ext cx="1392681" cy="923330"/>
          </a:xfrm>
          <a:prstGeom prst="rect">
            <a:avLst/>
          </a:prstGeom>
          <a:noFill/>
        </p:spPr>
        <p:txBody>
          <a:bodyPr wrap="square" rtlCol="0">
            <a:spAutoFit/>
          </a:bodyPr>
          <a:lstStyle/>
          <a:p>
            <a:pPr algn="ctr"/>
            <a:r>
              <a:rPr lang="en-US" sz="1800" b="1" dirty="0" smtClean="0">
                <a:solidFill>
                  <a:srgbClr val="000000"/>
                </a:solidFill>
                <a:ea typeface="ＭＳ Ｐゴシック" charset="0"/>
                <a:cs typeface="Arial" panose="020B0604020202020204" pitchFamily="34" charset="0"/>
              </a:rPr>
              <a:t>Reduced</a:t>
            </a:r>
          </a:p>
          <a:p>
            <a:pPr algn="ctr"/>
            <a:r>
              <a:rPr lang="en-US" sz="1800" b="1" dirty="0">
                <a:solidFill>
                  <a:srgbClr val="000000"/>
                </a:solidFill>
                <a:ea typeface="ＭＳ Ｐゴシック" charset="0"/>
                <a:cs typeface="Arial" panose="020B0604020202020204" pitchFamily="34" charset="0"/>
              </a:rPr>
              <a:t>h</a:t>
            </a:r>
            <a:r>
              <a:rPr lang="en-US" sz="1800" b="1" dirty="0" smtClean="0">
                <a:solidFill>
                  <a:srgbClr val="000000"/>
                </a:solidFill>
                <a:ea typeface="ＭＳ Ｐゴシック" charset="0"/>
                <a:cs typeface="Arial" panose="020B0604020202020204" pitchFamily="34" charset="0"/>
              </a:rPr>
              <a:t>ybrid</a:t>
            </a:r>
          </a:p>
          <a:p>
            <a:pPr algn="ctr"/>
            <a:r>
              <a:rPr lang="en-US" sz="1800" b="1" dirty="0" smtClean="0">
                <a:solidFill>
                  <a:srgbClr val="000000"/>
                </a:solidFill>
                <a:ea typeface="ＭＳ Ｐゴシック" charset="0"/>
                <a:cs typeface="Arial" panose="020B0604020202020204" pitchFamily="34" charset="0"/>
              </a:rPr>
              <a:t>viability</a:t>
            </a:r>
          </a:p>
        </p:txBody>
      </p:sp>
      <p:sp>
        <p:nvSpPr>
          <p:cNvPr id="7" name="TextBox 6"/>
          <p:cNvSpPr txBox="1"/>
          <p:nvPr/>
        </p:nvSpPr>
        <p:spPr>
          <a:xfrm>
            <a:off x="3813762" y="666514"/>
            <a:ext cx="1392681" cy="923330"/>
          </a:xfrm>
          <a:prstGeom prst="rect">
            <a:avLst/>
          </a:prstGeom>
          <a:noFill/>
        </p:spPr>
        <p:txBody>
          <a:bodyPr wrap="square" rtlCol="0">
            <a:spAutoFit/>
          </a:bodyPr>
          <a:lstStyle/>
          <a:p>
            <a:pPr algn="ctr"/>
            <a:r>
              <a:rPr lang="en-US" sz="1800" b="1" dirty="0" smtClean="0">
                <a:solidFill>
                  <a:srgbClr val="000000"/>
                </a:solidFill>
                <a:ea typeface="ＭＳ Ｐゴシック" charset="0"/>
                <a:cs typeface="Arial" panose="020B0604020202020204" pitchFamily="34" charset="0"/>
              </a:rPr>
              <a:t>Reduced</a:t>
            </a:r>
          </a:p>
          <a:p>
            <a:pPr algn="ctr"/>
            <a:r>
              <a:rPr lang="en-US" sz="1800" b="1" dirty="0">
                <a:solidFill>
                  <a:srgbClr val="000000"/>
                </a:solidFill>
                <a:ea typeface="ＭＳ Ｐゴシック" charset="0"/>
                <a:cs typeface="Arial" panose="020B0604020202020204" pitchFamily="34" charset="0"/>
              </a:rPr>
              <a:t>h</a:t>
            </a:r>
            <a:r>
              <a:rPr lang="en-US" sz="1800" b="1" dirty="0" smtClean="0">
                <a:solidFill>
                  <a:srgbClr val="000000"/>
                </a:solidFill>
                <a:ea typeface="ＭＳ Ｐゴシック" charset="0"/>
                <a:cs typeface="Arial" panose="020B0604020202020204" pitchFamily="34" charset="0"/>
              </a:rPr>
              <a:t>ybrid</a:t>
            </a:r>
          </a:p>
          <a:p>
            <a:pPr algn="ctr"/>
            <a:r>
              <a:rPr lang="en-US" sz="1800" b="1" dirty="0" smtClean="0">
                <a:solidFill>
                  <a:srgbClr val="000000"/>
                </a:solidFill>
                <a:ea typeface="ＭＳ Ｐゴシック" charset="0"/>
                <a:cs typeface="Arial" panose="020B0604020202020204" pitchFamily="34" charset="0"/>
              </a:rPr>
              <a:t>fertility</a:t>
            </a:r>
          </a:p>
        </p:txBody>
      </p:sp>
      <p:sp>
        <p:nvSpPr>
          <p:cNvPr id="8" name="TextBox 7"/>
          <p:cNvSpPr txBox="1"/>
          <p:nvPr/>
        </p:nvSpPr>
        <p:spPr>
          <a:xfrm>
            <a:off x="5058362" y="666514"/>
            <a:ext cx="1525317" cy="646331"/>
          </a:xfrm>
          <a:prstGeom prst="rect">
            <a:avLst/>
          </a:prstGeom>
          <a:noFill/>
        </p:spPr>
        <p:txBody>
          <a:bodyPr wrap="square" rtlCol="0">
            <a:spAutoFit/>
          </a:bodyPr>
          <a:lstStyle/>
          <a:p>
            <a:pPr algn="ctr"/>
            <a:r>
              <a:rPr lang="en-US" sz="1800" b="1" dirty="0" smtClean="0">
                <a:solidFill>
                  <a:srgbClr val="000000"/>
                </a:solidFill>
                <a:ea typeface="ＭＳ Ｐゴシック" charset="0"/>
                <a:cs typeface="Arial" panose="020B0604020202020204" pitchFamily="34" charset="0"/>
              </a:rPr>
              <a:t>Hybrid</a:t>
            </a:r>
          </a:p>
          <a:p>
            <a:pPr algn="ctr"/>
            <a:r>
              <a:rPr lang="en-US" sz="1800" b="1" dirty="0" smtClean="0">
                <a:solidFill>
                  <a:srgbClr val="000000"/>
                </a:solidFill>
                <a:ea typeface="ＭＳ Ｐゴシック" charset="0"/>
                <a:cs typeface="Arial" panose="020B0604020202020204" pitchFamily="34" charset="0"/>
              </a:rPr>
              <a:t>breakdown</a:t>
            </a:r>
          </a:p>
        </p:txBody>
      </p:sp>
      <p:sp>
        <p:nvSpPr>
          <p:cNvPr id="9" name="TextBox 8"/>
          <p:cNvSpPr txBox="1"/>
          <p:nvPr/>
        </p:nvSpPr>
        <p:spPr>
          <a:xfrm>
            <a:off x="1974206" y="2181999"/>
            <a:ext cx="1155073" cy="523220"/>
          </a:xfrm>
          <a:prstGeom prst="rect">
            <a:avLst/>
          </a:prstGeom>
          <a:noFill/>
        </p:spPr>
        <p:txBody>
          <a:bodyPr wrap="square" rtlCol="0">
            <a:spAutoFit/>
          </a:bodyPr>
          <a:lstStyle/>
          <a:p>
            <a:pPr algn="ctr"/>
            <a:r>
              <a:rPr lang="en-US" sz="1400" b="1" dirty="0" smtClean="0">
                <a:solidFill>
                  <a:srgbClr val="000000"/>
                </a:solidFill>
                <a:ea typeface="ＭＳ Ｐゴシック" charset="0"/>
                <a:cs typeface="Arial" panose="020B0604020202020204" pitchFamily="34" charset="0"/>
              </a:rPr>
              <a:t>FERTILI-</a:t>
            </a:r>
            <a:br>
              <a:rPr lang="en-US" sz="1400" b="1" dirty="0" smtClean="0">
                <a:solidFill>
                  <a:srgbClr val="000000"/>
                </a:solidFill>
                <a:ea typeface="ＭＳ Ｐゴシック" charset="0"/>
                <a:cs typeface="Arial" panose="020B0604020202020204" pitchFamily="34" charset="0"/>
              </a:rPr>
            </a:br>
            <a:r>
              <a:rPr lang="en-US" sz="1400" b="1" dirty="0" smtClean="0">
                <a:solidFill>
                  <a:srgbClr val="000000"/>
                </a:solidFill>
                <a:ea typeface="ＭＳ Ｐゴシック" charset="0"/>
                <a:cs typeface="Arial" panose="020B0604020202020204" pitchFamily="34" charset="0"/>
              </a:rPr>
              <a:t>ZATION</a:t>
            </a:r>
          </a:p>
        </p:txBody>
      </p:sp>
      <p:sp>
        <p:nvSpPr>
          <p:cNvPr id="10" name="TextBox 9"/>
          <p:cNvSpPr txBox="1"/>
          <p:nvPr/>
        </p:nvSpPr>
        <p:spPr>
          <a:xfrm>
            <a:off x="6062256" y="1967893"/>
            <a:ext cx="1090384" cy="954107"/>
          </a:xfrm>
          <a:prstGeom prst="rect">
            <a:avLst/>
          </a:prstGeom>
          <a:noFill/>
        </p:spPr>
        <p:txBody>
          <a:bodyPr wrap="square" rtlCol="0">
            <a:spAutoFit/>
          </a:bodyPr>
          <a:lstStyle/>
          <a:p>
            <a:pPr algn="ctr"/>
            <a:r>
              <a:rPr lang="en-US" sz="1400" b="1" dirty="0" smtClean="0">
                <a:solidFill>
                  <a:srgbClr val="000000"/>
                </a:solidFill>
                <a:ea typeface="ＭＳ Ｐゴシック" charset="0"/>
                <a:cs typeface="Arial" panose="020B0604020202020204" pitchFamily="34" charset="0"/>
              </a:rPr>
              <a:t>VIABLE,</a:t>
            </a:r>
          </a:p>
          <a:p>
            <a:pPr algn="ctr"/>
            <a:r>
              <a:rPr lang="en-US" sz="1400" b="1" dirty="0" smtClean="0">
                <a:solidFill>
                  <a:srgbClr val="000000"/>
                </a:solidFill>
                <a:ea typeface="ＭＳ Ｐゴシック" charset="0"/>
                <a:cs typeface="Arial" panose="020B0604020202020204" pitchFamily="34" charset="0"/>
              </a:rPr>
              <a:t>FERTILE</a:t>
            </a:r>
          </a:p>
          <a:p>
            <a:pPr algn="ctr"/>
            <a:r>
              <a:rPr lang="en-US" sz="1400" b="1" dirty="0" smtClean="0">
                <a:solidFill>
                  <a:srgbClr val="000000"/>
                </a:solidFill>
                <a:ea typeface="ＭＳ Ｐゴシック" charset="0"/>
                <a:cs typeface="Arial" panose="020B0604020202020204" pitchFamily="34" charset="0"/>
              </a:rPr>
              <a:t>OFF-</a:t>
            </a:r>
          </a:p>
          <a:p>
            <a:pPr algn="ctr"/>
            <a:r>
              <a:rPr lang="en-US" sz="1400" b="1" dirty="0" smtClean="0">
                <a:solidFill>
                  <a:srgbClr val="000000"/>
                </a:solidFill>
                <a:ea typeface="ＭＳ Ｐゴシック" charset="0"/>
                <a:cs typeface="Arial" panose="020B0604020202020204" pitchFamily="34" charset="0"/>
              </a:rPr>
              <a:t>SPRING</a:t>
            </a:r>
          </a:p>
        </p:txBody>
      </p:sp>
      <p:sp>
        <p:nvSpPr>
          <p:cNvPr id="11" name="TextBox 10"/>
          <p:cNvSpPr txBox="1"/>
          <p:nvPr/>
        </p:nvSpPr>
        <p:spPr>
          <a:xfrm>
            <a:off x="2684232" y="3119474"/>
            <a:ext cx="521367" cy="307777"/>
          </a:xfrm>
          <a:prstGeom prst="rect">
            <a:avLst/>
          </a:prstGeom>
          <a:noFill/>
        </p:spPr>
        <p:txBody>
          <a:bodyPr wrap="square" rtlCol="0">
            <a:spAutoFit/>
          </a:bodyPr>
          <a:lstStyle/>
          <a:p>
            <a:pPr algn="ctr"/>
            <a:r>
              <a:rPr lang="en-US" sz="1400" b="1" dirty="0" smtClean="0">
                <a:solidFill>
                  <a:srgbClr val="FFFFFF"/>
                </a:solidFill>
                <a:ea typeface="ＭＳ Ｐゴシック" charset="0"/>
                <a:cs typeface="Arial" panose="020B0604020202020204" pitchFamily="34" charset="0"/>
              </a:rPr>
              <a:t>(h)</a:t>
            </a:r>
          </a:p>
        </p:txBody>
      </p:sp>
      <p:sp>
        <p:nvSpPr>
          <p:cNvPr id="12" name="TextBox 11"/>
          <p:cNvSpPr txBox="1"/>
          <p:nvPr/>
        </p:nvSpPr>
        <p:spPr>
          <a:xfrm>
            <a:off x="4192908" y="3119474"/>
            <a:ext cx="377013" cy="307777"/>
          </a:xfrm>
          <a:prstGeom prst="rect">
            <a:avLst/>
          </a:prstGeom>
          <a:noFill/>
        </p:spPr>
        <p:txBody>
          <a:bodyPr wrap="square" rtlCol="0">
            <a:spAutoFit/>
          </a:bodyPr>
          <a:lstStyle/>
          <a:p>
            <a:pPr algn="ctr"/>
            <a:r>
              <a:rPr lang="en-US" sz="1400" b="1" dirty="0" smtClean="0">
                <a:solidFill>
                  <a:srgbClr val="FFFFFF"/>
                </a:solidFill>
                <a:ea typeface="ＭＳ Ｐゴシック" charset="0"/>
                <a:cs typeface="Arial" panose="020B0604020202020204" pitchFamily="34" charset="0"/>
              </a:rPr>
              <a:t>(</a:t>
            </a:r>
            <a:r>
              <a:rPr lang="en-US" sz="1400" b="1" dirty="0" err="1" smtClean="0">
                <a:solidFill>
                  <a:srgbClr val="FFFFFF"/>
                </a:solidFill>
                <a:ea typeface="ＭＳ Ｐゴシック" charset="0"/>
                <a:cs typeface="Arial" panose="020B0604020202020204" pitchFamily="34" charset="0"/>
              </a:rPr>
              <a:t>i</a:t>
            </a:r>
            <a:r>
              <a:rPr lang="en-US" sz="1400" b="1" dirty="0" smtClean="0">
                <a:solidFill>
                  <a:srgbClr val="FFFFFF"/>
                </a:solidFill>
                <a:ea typeface="ＭＳ Ｐゴシック" charset="0"/>
                <a:cs typeface="Arial" panose="020B0604020202020204" pitchFamily="34" charset="0"/>
              </a:rPr>
              <a:t>)</a:t>
            </a:r>
          </a:p>
        </p:txBody>
      </p:sp>
      <p:sp>
        <p:nvSpPr>
          <p:cNvPr id="13" name="TextBox 12"/>
          <p:cNvSpPr txBox="1"/>
          <p:nvPr/>
        </p:nvSpPr>
        <p:spPr>
          <a:xfrm>
            <a:off x="4198454" y="4219366"/>
            <a:ext cx="377013" cy="307777"/>
          </a:xfrm>
          <a:prstGeom prst="rect">
            <a:avLst/>
          </a:prstGeom>
          <a:noFill/>
        </p:spPr>
        <p:txBody>
          <a:bodyPr wrap="square" rtlCol="0">
            <a:spAutoFit/>
          </a:bodyPr>
          <a:lstStyle/>
          <a:p>
            <a:pPr algn="ctr"/>
            <a:r>
              <a:rPr lang="en-US" sz="1400" b="1" dirty="0" smtClean="0">
                <a:solidFill>
                  <a:srgbClr val="FFFFFF"/>
                </a:solidFill>
                <a:ea typeface="ＭＳ Ｐゴシック" charset="0"/>
                <a:cs typeface="Arial" panose="020B0604020202020204" pitchFamily="34" charset="0"/>
              </a:rPr>
              <a:t>(j)</a:t>
            </a:r>
          </a:p>
        </p:txBody>
      </p:sp>
      <p:sp>
        <p:nvSpPr>
          <p:cNvPr id="14" name="TextBox 13"/>
          <p:cNvSpPr txBox="1"/>
          <p:nvPr/>
        </p:nvSpPr>
        <p:spPr>
          <a:xfrm>
            <a:off x="5643364" y="3119474"/>
            <a:ext cx="377013" cy="307777"/>
          </a:xfrm>
          <a:prstGeom prst="rect">
            <a:avLst/>
          </a:prstGeom>
          <a:noFill/>
        </p:spPr>
        <p:txBody>
          <a:bodyPr wrap="square" rtlCol="0">
            <a:spAutoFit/>
          </a:bodyPr>
          <a:lstStyle/>
          <a:p>
            <a:pPr algn="ctr"/>
            <a:r>
              <a:rPr lang="en-US" sz="1400" b="1" dirty="0" smtClean="0">
                <a:solidFill>
                  <a:srgbClr val="FFFFFF"/>
                </a:solidFill>
                <a:ea typeface="ＭＳ Ｐゴシック" charset="0"/>
                <a:cs typeface="Arial" panose="020B0604020202020204" pitchFamily="34" charset="0"/>
              </a:rPr>
              <a:t>(l)</a:t>
            </a:r>
          </a:p>
        </p:txBody>
      </p:sp>
      <p:sp>
        <p:nvSpPr>
          <p:cNvPr id="15" name="TextBox 14"/>
          <p:cNvSpPr txBox="1"/>
          <p:nvPr/>
        </p:nvSpPr>
        <p:spPr>
          <a:xfrm>
            <a:off x="4192908" y="5351276"/>
            <a:ext cx="438018" cy="307777"/>
          </a:xfrm>
          <a:prstGeom prst="rect">
            <a:avLst/>
          </a:prstGeom>
          <a:noFill/>
        </p:spPr>
        <p:txBody>
          <a:bodyPr wrap="square" rtlCol="0">
            <a:spAutoFit/>
          </a:bodyPr>
          <a:lstStyle/>
          <a:p>
            <a:pPr algn="ctr"/>
            <a:r>
              <a:rPr lang="en-US" sz="1400" b="1" dirty="0" smtClean="0">
                <a:solidFill>
                  <a:srgbClr val="000000"/>
                </a:solidFill>
                <a:ea typeface="ＭＳ Ｐゴシック" charset="0"/>
                <a:cs typeface="Arial" panose="020B0604020202020204" pitchFamily="34" charset="0"/>
              </a:rPr>
              <a:t>(k)</a:t>
            </a:r>
          </a:p>
        </p:txBody>
      </p:sp>
    </p:spTree>
    <p:extLst>
      <p:ext uri="{BB962C8B-B14F-4D97-AF65-F5344CB8AC3E}">
        <p14:creationId xmlns:p14="http://schemas.microsoft.com/office/powerpoint/2010/main" val="423274470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idx="1"/>
          </p:nvPr>
        </p:nvSpPr>
        <p:spPr/>
        <p:txBody>
          <a:bodyPr/>
          <a:lstStyle/>
          <a:p>
            <a:pPr eaLnBrk="1" hangingPunct="1"/>
            <a:r>
              <a:rPr lang="en-US" altLang="en-US" sz="2800" b="1" dirty="0" smtClean="0"/>
              <a:t>Reduced hybrid viability</a:t>
            </a:r>
            <a:r>
              <a:rPr lang="en-US" altLang="en-US" sz="2800" dirty="0" smtClean="0"/>
              <a:t>: Genes of the different parent species may interact and IMPAIR the hybrid</a:t>
            </a:r>
            <a:r>
              <a:rPr lang="ja-JP" altLang="en-US" sz="2800" dirty="0" smtClean="0"/>
              <a:t>’</a:t>
            </a:r>
            <a:r>
              <a:rPr lang="en-US" altLang="ja-JP" sz="2800" dirty="0" smtClean="0"/>
              <a:t>s </a:t>
            </a:r>
            <a:r>
              <a:rPr lang="en-US" altLang="ja-JP" sz="2800" u="sng" dirty="0" smtClean="0"/>
              <a:t>development or survival</a:t>
            </a:r>
            <a:r>
              <a:rPr lang="en-US" altLang="ja-JP" sz="2800" dirty="0" smtClean="0"/>
              <a:t> in its environment</a:t>
            </a:r>
          </a:p>
          <a:p>
            <a:r>
              <a:rPr lang="en-US" altLang="en-US" b="1" dirty="0"/>
              <a:t>Reduced hybrid fertility</a:t>
            </a:r>
            <a:r>
              <a:rPr lang="en-US" altLang="en-US" dirty="0"/>
              <a:t>: Even if hybrids are vigorous, they may be </a:t>
            </a:r>
            <a:r>
              <a:rPr lang="en-US" altLang="en-US" dirty="0" smtClean="0"/>
              <a:t>STERILE</a:t>
            </a:r>
          </a:p>
          <a:p>
            <a:pPr lvl="1"/>
            <a:r>
              <a:rPr lang="en-US" altLang="en-US" dirty="0" smtClean="0"/>
              <a:t>Ex: female horse + male donkey = [sterile] MULE! </a:t>
            </a:r>
          </a:p>
          <a:p>
            <a:r>
              <a:rPr lang="en-US" altLang="en-US" b="1" dirty="0" smtClean="0"/>
              <a:t>Hybrid </a:t>
            </a:r>
            <a:r>
              <a:rPr lang="en-US" altLang="en-US" b="1" dirty="0"/>
              <a:t>breakdown</a:t>
            </a:r>
            <a:r>
              <a:rPr lang="en-US" altLang="en-US" dirty="0"/>
              <a:t>: Some first-generation hybrids are fertile, but when they mate with each other or with either parent species, offspring of the </a:t>
            </a:r>
            <a:r>
              <a:rPr lang="en-US" altLang="en-US" i="1" dirty="0"/>
              <a:t>next generation</a:t>
            </a:r>
            <a:r>
              <a:rPr lang="en-US" altLang="en-US" dirty="0"/>
              <a:t> are </a:t>
            </a:r>
            <a:r>
              <a:rPr lang="en-US" altLang="en-US" u="sng" dirty="0"/>
              <a:t>feeble or sterile</a:t>
            </a:r>
          </a:p>
          <a:p>
            <a:endParaRPr lang="en-US" altLang="en-US" dirty="0"/>
          </a:p>
          <a:p>
            <a:pPr eaLnBrk="1" hangingPunct="1"/>
            <a:endParaRPr lang="en-US" altLang="ja-JP" sz="2800" dirty="0" smtClean="0"/>
          </a:p>
          <a:p>
            <a:pPr lvl="1"/>
            <a:endParaRPr lang="en-US" altLang="en-US" sz="2600" dirty="0" smtClean="0"/>
          </a:p>
        </p:txBody>
      </p:sp>
      <p:sp>
        <p:nvSpPr>
          <p:cNvPr id="3" name="Rectangle 2"/>
          <p:cNvSpPr>
            <a:spLocks noGrp="1" noChangeArrowheads="1"/>
          </p:cNvSpPr>
          <p:nvPr>
            <p:ph type="title"/>
          </p:nvPr>
        </p:nvSpPr>
        <p:spPr>
          <a:xfrm>
            <a:off x="182563" y="298675"/>
            <a:ext cx="8775700" cy="822325"/>
          </a:xfrm>
        </p:spPr>
        <p:txBody>
          <a:bodyPr/>
          <a:lstStyle/>
          <a:p>
            <a:r>
              <a:rPr lang="en-US" altLang="en-US" dirty="0"/>
              <a:t>Concept 24.1: The biological species concept emphasizes reproductive </a:t>
            </a:r>
            <a:r>
              <a:rPr lang="en-US" altLang="en-US" dirty="0" smtClean="0"/>
              <a:t>isolation</a:t>
            </a:r>
            <a:r>
              <a:rPr lang="mr-IN" altLang="en-US" dirty="0" smtClean="0"/>
              <a:t>–</a:t>
            </a:r>
            <a:r>
              <a:rPr lang="en-US" altLang="en-US" dirty="0" smtClean="0"/>
              <a:t> </a:t>
            </a:r>
            <a:r>
              <a:rPr lang="en-US" altLang="en-US" dirty="0" err="1" smtClean="0">
                <a:solidFill>
                  <a:srgbClr val="FF0000"/>
                </a:solidFill>
              </a:rPr>
              <a:t>Postzygotic</a:t>
            </a:r>
            <a:endParaRPr lang="en-US" altLang="en-US" i="1" dirty="0" smtClean="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Figure 24.3cb</a:t>
            </a:r>
            <a:endParaRPr lang="en-US" dirty="0"/>
          </a:p>
        </p:txBody>
      </p:sp>
      <p:grpSp>
        <p:nvGrpSpPr>
          <p:cNvPr id="5" name="Group 4"/>
          <p:cNvGrpSpPr/>
          <p:nvPr/>
        </p:nvGrpSpPr>
        <p:grpSpPr>
          <a:xfrm>
            <a:off x="5334000" y="488148"/>
            <a:ext cx="3128093" cy="2517179"/>
            <a:chOff x="2739307" y="1997805"/>
            <a:chExt cx="3658445" cy="2705259"/>
          </a:xfrm>
        </p:grpSpPr>
        <p:pic>
          <p:nvPicPr>
            <p:cNvPr id="3" name="Picture 2" descr="24_03cbReproBarriers-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6248" y="2002536"/>
              <a:ext cx="3651504" cy="2700528"/>
            </a:xfrm>
            <a:prstGeom prst="rect">
              <a:avLst/>
            </a:prstGeom>
          </p:spPr>
        </p:pic>
        <p:sp>
          <p:nvSpPr>
            <p:cNvPr id="4" name="TextBox 3"/>
            <p:cNvSpPr txBox="1"/>
            <p:nvPr/>
          </p:nvSpPr>
          <p:spPr>
            <a:xfrm>
              <a:off x="2739307" y="1997805"/>
              <a:ext cx="621658" cy="461665"/>
            </a:xfrm>
            <a:prstGeom prst="rect">
              <a:avLst/>
            </a:prstGeom>
            <a:noFill/>
          </p:spPr>
          <p:txBody>
            <a:bodyPr wrap="square" rtlCol="0">
              <a:spAutoFit/>
            </a:bodyPr>
            <a:lstStyle/>
            <a:p>
              <a:pPr algn="ctr"/>
              <a:r>
                <a:rPr lang="en-US" b="1" dirty="0" smtClean="0">
                  <a:solidFill>
                    <a:srgbClr val="FFFFFF"/>
                  </a:solidFill>
                  <a:ea typeface="ＭＳ Ｐゴシック" charset="0"/>
                  <a:cs typeface="Arial" panose="020B0604020202020204" pitchFamily="34" charset="0"/>
                </a:rPr>
                <a:t>(</a:t>
              </a:r>
              <a:r>
                <a:rPr lang="en-US" b="1" dirty="0" err="1" smtClean="0">
                  <a:solidFill>
                    <a:srgbClr val="FFFFFF"/>
                  </a:solidFill>
                  <a:ea typeface="ＭＳ Ｐゴシック" charset="0"/>
                  <a:cs typeface="Arial" panose="020B0604020202020204" pitchFamily="34" charset="0"/>
                </a:rPr>
                <a:t>i</a:t>
              </a:r>
              <a:r>
                <a:rPr lang="en-US" b="1" dirty="0" smtClean="0">
                  <a:solidFill>
                    <a:srgbClr val="FFFFFF"/>
                  </a:solidFill>
                  <a:ea typeface="ＭＳ Ｐゴシック" charset="0"/>
                  <a:cs typeface="Arial" panose="020B0604020202020204" pitchFamily="34" charset="0"/>
                </a:rPr>
                <a:t>)</a:t>
              </a:r>
            </a:p>
          </p:txBody>
        </p:sp>
      </p:grpSp>
      <p:grpSp>
        <p:nvGrpSpPr>
          <p:cNvPr id="6" name="Group 5"/>
          <p:cNvGrpSpPr/>
          <p:nvPr/>
        </p:nvGrpSpPr>
        <p:grpSpPr>
          <a:xfrm>
            <a:off x="990600" y="457200"/>
            <a:ext cx="3352800" cy="2548128"/>
            <a:chOff x="2895600" y="2078736"/>
            <a:chExt cx="3352800" cy="2548128"/>
          </a:xfrm>
        </p:grpSpPr>
        <p:pic>
          <p:nvPicPr>
            <p:cNvPr id="7" name="Picture 6" descr="24_03ccReproBarriers-U.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2078736"/>
              <a:ext cx="3352800" cy="2548128"/>
            </a:xfrm>
            <a:prstGeom prst="rect">
              <a:avLst/>
            </a:prstGeom>
          </p:spPr>
        </p:pic>
        <p:sp>
          <p:nvSpPr>
            <p:cNvPr id="8" name="TextBox 7"/>
            <p:cNvSpPr txBox="1"/>
            <p:nvPr/>
          </p:nvSpPr>
          <p:spPr>
            <a:xfrm>
              <a:off x="2898057" y="2109685"/>
              <a:ext cx="621658" cy="461665"/>
            </a:xfrm>
            <a:prstGeom prst="rect">
              <a:avLst/>
            </a:prstGeom>
            <a:noFill/>
          </p:spPr>
          <p:txBody>
            <a:bodyPr wrap="square" rtlCol="0">
              <a:spAutoFit/>
            </a:bodyPr>
            <a:lstStyle/>
            <a:p>
              <a:pPr algn="ctr"/>
              <a:r>
                <a:rPr lang="en-US" b="1" dirty="0" smtClean="0">
                  <a:solidFill>
                    <a:srgbClr val="FFFFFF"/>
                  </a:solidFill>
                  <a:ea typeface="ＭＳ Ｐゴシック" charset="0"/>
                  <a:cs typeface="Arial" panose="020B0604020202020204" pitchFamily="34" charset="0"/>
                </a:rPr>
                <a:t>(j)</a:t>
              </a:r>
            </a:p>
          </p:txBody>
        </p:sp>
      </p:grpSp>
      <p:grpSp>
        <p:nvGrpSpPr>
          <p:cNvPr id="9" name="Group 8"/>
          <p:cNvGrpSpPr/>
          <p:nvPr/>
        </p:nvGrpSpPr>
        <p:grpSpPr>
          <a:xfrm>
            <a:off x="3467458" y="4322572"/>
            <a:ext cx="2894667" cy="2306828"/>
            <a:chOff x="2932176" y="1914144"/>
            <a:chExt cx="3279648" cy="2877312"/>
          </a:xfrm>
        </p:grpSpPr>
        <p:pic>
          <p:nvPicPr>
            <p:cNvPr id="10" name="Picture 9" descr="24_03cdReproBarriers-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2176" y="1914144"/>
              <a:ext cx="3279648" cy="2877312"/>
            </a:xfrm>
            <a:prstGeom prst="rect">
              <a:avLst/>
            </a:prstGeom>
          </p:spPr>
        </p:pic>
        <p:sp>
          <p:nvSpPr>
            <p:cNvPr id="11" name="TextBox 10"/>
            <p:cNvSpPr txBox="1"/>
            <p:nvPr/>
          </p:nvSpPr>
          <p:spPr>
            <a:xfrm>
              <a:off x="2976676" y="1940351"/>
              <a:ext cx="1206943" cy="575836"/>
            </a:xfrm>
            <a:prstGeom prst="rect">
              <a:avLst/>
            </a:prstGeom>
            <a:noFill/>
          </p:spPr>
          <p:txBody>
            <a:bodyPr wrap="square" rtlCol="0">
              <a:spAutoFit/>
            </a:bodyPr>
            <a:lstStyle/>
            <a:p>
              <a:r>
                <a:rPr lang="en-US" b="1" dirty="0" smtClean="0">
                  <a:solidFill>
                    <a:srgbClr val="000000"/>
                  </a:solidFill>
                  <a:ea typeface="ＭＳ Ｐゴシック" charset="0"/>
                  <a:cs typeface="Arial" panose="020B0604020202020204" pitchFamily="34" charset="0"/>
                </a:rPr>
                <a:t>(k)</a:t>
              </a:r>
            </a:p>
          </p:txBody>
        </p:sp>
      </p:grpSp>
      <p:sp>
        <p:nvSpPr>
          <p:cNvPr id="13" name="Plus 12"/>
          <p:cNvSpPr/>
          <p:nvPr/>
        </p:nvSpPr>
        <p:spPr bwMode="auto">
          <a:xfrm>
            <a:off x="4457700" y="1295400"/>
            <a:ext cx="685800" cy="762000"/>
          </a:xfrm>
          <a:prstGeom prst="mathPlus">
            <a:avLst/>
          </a:prstGeom>
          <a:solidFill>
            <a:srgbClr val="FF0000"/>
          </a:solidFill>
          <a:ln w="12700" cap="flat" cmpd="sng" algn="ctr">
            <a:solidFill>
              <a:schemeClr val="tx1"/>
            </a:solidFill>
            <a:prstDash val="solid"/>
            <a:round/>
            <a:headEnd type="none" w="med" len="med"/>
            <a:tailEnd type="none" w="med" len="med"/>
          </a:ln>
          <a:effectLst/>
          <a:extLst/>
        </p:spPr>
        <p:txBody>
          <a:bodyPr rtlCol="0" anchor="ctr"/>
          <a:lstStyle/>
          <a:p>
            <a:pPr algn="ctr"/>
            <a:endParaRPr lang="en-US"/>
          </a:p>
        </p:txBody>
      </p:sp>
      <p:sp>
        <p:nvSpPr>
          <p:cNvPr id="15" name="Left Brace 14"/>
          <p:cNvSpPr/>
          <p:nvPr/>
        </p:nvSpPr>
        <p:spPr bwMode="auto">
          <a:xfrm rot="16200000">
            <a:off x="4376757" y="2340864"/>
            <a:ext cx="914400" cy="2785872"/>
          </a:xfrm>
          <a:prstGeom prst="leftBrace">
            <a:avLst/>
          </a:prstGeom>
          <a:noFill/>
          <a:ln w="76200" cap="flat" cmpd="sng" algn="ctr">
            <a:solidFill>
              <a:schemeClr val="tx1"/>
            </a:solidFill>
            <a:prstDash val="solid"/>
            <a:round/>
            <a:headEnd type="none" w="med" len="med"/>
            <a:tailEnd type="none" w="med" len="med"/>
          </a:ln>
          <a:effectLst/>
          <a:extLst/>
        </p:spPr>
        <p:txBody>
          <a:bodyPr rtlCol="0" anchor="ctr"/>
          <a:lstStyle/>
          <a:p>
            <a:pPr algn="ctr"/>
            <a:endParaRPr lang="en-US"/>
          </a:p>
        </p:txBody>
      </p:sp>
      <p:sp>
        <p:nvSpPr>
          <p:cNvPr id="14" name="TextBox 13"/>
          <p:cNvSpPr txBox="1"/>
          <p:nvPr/>
        </p:nvSpPr>
        <p:spPr>
          <a:xfrm>
            <a:off x="3847178" y="3276599"/>
            <a:ext cx="2051569" cy="400110"/>
          </a:xfrm>
          <a:prstGeom prst="rect">
            <a:avLst/>
          </a:prstGeom>
          <a:noFill/>
        </p:spPr>
        <p:txBody>
          <a:bodyPr wrap="square" rtlCol="0">
            <a:spAutoFit/>
          </a:bodyPr>
          <a:lstStyle/>
          <a:p>
            <a:pPr algn="ctr"/>
            <a:r>
              <a:rPr lang="en-US" sz="2000" b="1" dirty="0" err="1" smtClean="0">
                <a:solidFill>
                  <a:srgbClr val="FF0000"/>
                </a:solidFill>
                <a:ea typeface="ＭＳ Ｐゴシック" charset="0"/>
                <a:cs typeface="Arial" panose="020B0604020202020204" pitchFamily="34" charset="0"/>
              </a:rPr>
              <a:t>Quicc</a:t>
            </a:r>
            <a:r>
              <a:rPr lang="en-US" sz="2000" b="1" dirty="0" smtClean="0">
                <a:solidFill>
                  <a:srgbClr val="FF0000"/>
                </a:solidFill>
                <a:ea typeface="ＭＳ Ｐゴシック" charset="0"/>
                <a:cs typeface="Arial" panose="020B0604020202020204" pitchFamily="34" charset="0"/>
              </a:rPr>
              <a:t> </a:t>
            </a:r>
            <a:r>
              <a:rPr lang="en-US" sz="2000" b="1" dirty="0" err="1" smtClean="0">
                <a:solidFill>
                  <a:srgbClr val="FF0000"/>
                </a:solidFill>
                <a:ea typeface="ＭＳ Ｐゴシック" charset="0"/>
                <a:cs typeface="Arial" panose="020B0604020202020204" pitchFamily="34" charset="0"/>
              </a:rPr>
              <a:t>maffs</a:t>
            </a:r>
            <a:endParaRPr lang="en-US" sz="2000" b="1" dirty="0" smtClean="0">
              <a:solidFill>
                <a:srgbClr val="FF0000"/>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16399897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lstStyle/>
          <a:p>
            <a:r>
              <a:rPr lang="ja-JP" altLang="en-US" dirty="0" smtClean="0"/>
              <a:t>“</a:t>
            </a:r>
            <a:r>
              <a:rPr lang="en-US" altLang="ja-JP" dirty="0" smtClean="0"/>
              <a:t>Mystery of Mysteries</a:t>
            </a:r>
            <a:r>
              <a:rPr lang="ja-JP" altLang="en-US" dirty="0" smtClean="0"/>
              <a:t>”</a:t>
            </a:r>
            <a:r>
              <a:rPr lang="en-US" altLang="ja-JP" dirty="0"/>
              <a:t> </a:t>
            </a:r>
            <a:r>
              <a:rPr lang="mr-IN" altLang="ja-JP" dirty="0" smtClean="0"/>
              <a:t>–</a:t>
            </a:r>
            <a:r>
              <a:rPr lang="en-US" altLang="ja-JP" dirty="0" smtClean="0"/>
              <a:t>Chuck Darwin</a:t>
            </a:r>
            <a:endParaRPr lang="en-US" altLang="en-US" dirty="0" smtClean="0"/>
          </a:p>
        </p:txBody>
      </p:sp>
      <p:sp>
        <p:nvSpPr>
          <p:cNvPr id="16386" name="Rectangle 3"/>
          <p:cNvSpPr>
            <a:spLocks noGrp="1" noChangeArrowheads="1"/>
          </p:cNvSpPr>
          <p:nvPr>
            <p:ph idx="1"/>
          </p:nvPr>
        </p:nvSpPr>
        <p:spPr/>
        <p:txBody>
          <a:bodyPr/>
          <a:lstStyle/>
          <a:p>
            <a:r>
              <a:rPr lang="en-US" altLang="en-US" dirty="0" smtClean="0"/>
              <a:t>In the Galápagos Islands, Darwin discovered plants and animals found NOWHERE else on Earth (</a:t>
            </a:r>
            <a:r>
              <a:rPr lang="en-US" altLang="en-US" b="1" dirty="0" smtClean="0"/>
              <a:t>endemic</a:t>
            </a:r>
            <a:r>
              <a:rPr lang="en-US" altLang="en-US" dirty="0" smtClean="0"/>
              <a:t> species)</a:t>
            </a:r>
          </a:p>
          <a:p>
            <a:pPr lvl="1"/>
            <a:r>
              <a:rPr lang="en-US" altLang="en-US" dirty="0" smtClean="0"/>
              <a:t>He stated that the origin of these unbelievably unique species was the “</a:t>
            </a:r>
            <a:r>
              <a:rPr lang="en-US" altLang="en-US" i="1" dirty="0" smtClean="0"/>
              <a:t>mystery of mysteries</a:t>
            </a:r>
            <a:r>
              <a:rPr lang="en-US" altLang="en-US" dirty="0" smtClean="0"/>
              <a:t>”</a:t>
            </a:r>
          </a:p>
          <a:p>
            <a:r>
              <a:rPr lang="en-US" altLang="en-US" dirty="0" smtClean="0"/>
              <a:t>To this day, biologists struggle to establish what it means to be a “species” </a:t>
            </a:r>
          </a:p>
          <a:p>
            <a:pPr lvl="1"/>
            <a:r>
              <a:rPr lang="en-US" altLang="en-US" dirty="0" smtClean="0"/>
              <a:t>However, many agree on several “species concepts” based on </a:t>
            </a:r>
            <a:r>
              <a:rPr lang="en-US" altLang="en-US" b="1" dirty="0" smtClean="0"/>
              <a:t>macroevolution</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idx="1"/>
          </p:nvPr>
        </p:nvSpPr>
        <p:spPr/>
        <p:txBody>
          <a:bodyPr/>
          <a:lstStyle/>
          <a:p>
            <a:r>
              <a:rPr lang="en-US" altLang="en-US" dirty="0" smtClean="0"/>
              <a:t>The biological species concept cannot be applied to fossils or asexual organisms </a:t>
            </a:r>
          </a:p>
          <a:p>
            <a:pPr lvl="1"/>
            <a:r>
              <a:rPr lang="en-US" altLang="en-US" dirty="0" smtClean="0"/>
              <a:t>Ex: ALL prokaryotes (aka the MAJORITY of living organisms on earth)</a:t>
            </a:r>
          </a:p>
          <a:p>
            <a:r>
              <a:rPr lang="en-US" altLang="en-US" dirty="0" smtClean="0"/>
              <a:t>The biological species concept emphasizes absence of gene flow</a:t>
            </a:r>
            <a:r>
              <a:rPr lang="mr-IN" altLang="en-US" dirty="0" smtClean="0"/>
              <a:t>…</a:t>
            </a:r>
            <a:r>
              <a:rPr lang="en-US" altLang="en-US" dirty="0"/>
              <a:t>h</a:t>
            </a:r>
            <a:r>
              <a:rPr lang="en-US" altLang="en-US" dirty="0" smtClean="0"/>
              <a:t>owever, gene flow can still occur between distinct species</a:t>
            </a:r>
          </a:p>
          <a:p>
            <a:pPr lvl="1"/>
            <a:r>
              <a:rPr lang="en-US" altLang="en-US" dirty="0" smtClean="0"/>
              <a:t>Ex: Mate </a:t>
            </a:r>
            <a:r>
              <a:rPr lang="en-US" altLang="en-US" dirty="0"/>
              <a:t>g</a:t>
            </a:r>
            <a:r>
              <a:rPr lang="en-US" altLang="en-US" dirty="0" smtClean="0"/>
              <a:t>rizzly bears + polar bears </a:t>
            </a:r>
            <a:r>
              <a:rPr lang="en-US" altLang="en-US" dirty="0" smtClean="0">
                <a:sym typeface="Wingdings"/>
              </a:rPr>
              <a:t> </a:t>
            </a:r>
            <a:r>
              <a:rPr lang="ja-JP" altLang="en-US" dirty="0" smtClean="0"/>
              <a:t>“</a:t>
            </a:r>
            <a:r>
              <a:rPr lang="en-US" altLang="ja-JP" dirty="0" err="1" smtClean="0"/>
              <a:t>grolar</a:t>
            </a:r>
            <a:r>
              <a:rPr lang="en-US" altLang="ja-JP" dirty="0" smtClean="0"/>
              <a:t> bears</a:t>
            </a:r>
            <a:r>
              <a:rPr lang="ja-JP" altLang="en-US" dirty="0" smtClean="0"/>
              <a:t>”</a:t>
            </a:r>
            <a:r>
              <a:rPr lang="en-US" altLang="ja-JP" dirty="0" smtClean="0"/>
              <a:t> </a:t>
            </a:r>
            <a:r>
              <a:rPr lang="mr-IN" altLang="ja-JP" dirty="0" smtClean="0"/>
              <a:t>…</a:t>
            </a:r>
            <a:r>
              <a:rPr lang="en-US" altLang="ja-JP" dirty="0" smtClean="0"/>
              <a:t>only happens because humans purposefully mate them, not seen in nature</a:t>
            </a:r>
            <a:endParaRPr lang="en-US" altLang="en-US" dirty="0" smtClean="0"/>
          </a:p>
        </p:txBody>
      </p:sp>
      <p:sp>
        <p:nvSpPr>
          <p:cNvPr id="5" name="Rectangle 2"/>
          <p:cNvSpPr>
            <a:spLocks noGrp="1" noChangeArrowheads="1"/>
          </p:cNvSpPr>
          <p:nvPr>
            <p:ph type="title"/>
          </p:nvPr>
        </p:nvSpPr>
        <p:spPr/>
        <p:txBody>
          <a:bodyPr/>
          <a:lstStyle/>
          <a:p>
            <a:pPr eaLnBrk="1" hangingPunct="1"/>
            <a:r>
              <a:rPr lang="en-US" altLang="en-US" dirty="0" smtClean="0">
                <a:solidFill>
                  <a:srgbClr val="000000"/>
                </a:solidFill>
              </a:rPr>
              <a:t>Concept 24.1: The biological species concept emphasizes reproductive isolation </a:t>
            </a:r>
            <a:r>
              <a:rPr lang="mr-IN" altLang="en-US" dirty="0" smtClean="0">
                <a:solidFill>
                  <a:srgbClr val="000000"/>
                </a:solidFill>
              </a:rPr>
              <a:t>–</a:t>
            </a:r>
            <a:r>
              <a:rPr lang="en-US" altLang="en-US" dirty="0" smtClean="0">
                <a:solidFill>
                  <a:srgbClr val="000000"/>
                </a:solidFill>
              </a:rPr>
              <a:t> </a:t>
            </a:r>
            <a:r>
              <a:rPr lang="en-US" altLang="en-US" dirty="0" smtClean="0">
                <a:solidFill>
                  <a:srgbClr val="FF0000"/>
                </a:solidFill>
              </a:rPr>
              <a:t>Limitations</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4_04_BearHybridization-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872" y="155600"/>
            <a:ext cx="6620256" cy="6437376"/>
          </a:xfrm>
          <a:prstGeom prst="rect">
            <a:avLst/>
          </a:prstGeom>
        </p:spPr>
      </p:pic>
      <p:sp>
        <p:nvSpPr>
          <p:cNvPr id="2" name="Title 1"/>
          <p:cNvSpPr>
            <a:spLocks noGrp="1"/>
          </p:cNvSpPr>
          <p:nvPr>
            <p:ph type="title"/>
          </p:nvPr>
        </p:nvSpPr>
        <p:spPr/>
        <p:txBody>
          <a:bodyPr/>
          <a:lstStyle/>
          <a:p>
            <a:r>
              <a:rPr lang="en-US" dirty="0" smtClean="0"/>
              <a:t>Figure 24.4</a:t>
            </a:r>
            <a:endParaRPr lang="en-US" dirty="0"/>
          </a:p>
        </p:txBody>
      </p:sp>
      <p:sp>
        <p:nvSpPr>
          <p:cNvPr id="5" name="TextBox 4"/>
          <p:cNvSpPr txBox="1"/>
          <p:nvPr/>
        </p:nvSpPr>
        <p:spPr>
          <a:xfrm>
            <a:off x="4879657" y="324211"/>
            <a:ext cx="3131923" cy="369332"/>
          </a:xfrm>
          <a:prstGeom prst="rect">
            <a:avLst/>
          </a:prstGeom>
          <a:noFill/>
        </p:spPr>
        <p:txBody>
          <a:bodyPr wrap="square" rtlCol="0">
            <a:spAutoFit/>
          </a:bodyPr>
          <a:lstStyle/>
          <a:p>
            <a:r>
              <a:rPr lang="en-US" sz="1800" b="1" dirty="0" err="1" smtClean="0">
                <a:solidFill>
                  <a:srgbClr val="000000"/>
                </a:solidFill>
                <a:ea typeface="ＭＳ Ｐゴシック" charset="0"/>
                <a:cs typeface="Arial" panose="020B0604020202020204" pitchFamily="34" charset="0"/>
              </a:rPr>
              <a:t>Grizlord</a:t>
            </a:r>
            <a:r>
              <a:rPr lang="en-US" sz="1800" b="1" dirty="0" smtClean="0">
                <a:solidFill>
                  <a:srgbClr val="000000"/>
                </a:solidFill>
                <a:ea typeface="ＭＳ Ｐゴシック" charset="0"/>
                <a:cs typeface="Arial" panose="020B0604020202020204" pitchFamily="34" charset="0"/>
              </a:rPr>
              <a:t> (</a:t>
            </a:r>
            <a:r>
              <a:rPr lang="en-US" sz="1800" b="1" i="1" dirty="0" smtClean="0">
                <a:solidFill>
                  <a:srgbClr val="000000"/>
                </a:solidFill>
                <a:ea typeface="ＭＳ Ｐゴシック" charset="0"/>
                <a:cs typeface="Arial" panose="020B0604020202020204" pitchFamily="34" charset="0"/>
              </a:rPr>
              <a:t>U. </a:t>
            </a:r>
            <a:r>
              <a:rPr lang="en-US" sz="1800" b="1" i="1" dirty="0" err="1" smtClean="0">
                <a:solidFill>
                  <a:srgbClr val="000000"/>
                </a:solidFill>
                <a:ea typeface="ＭＳ Ｐゴシック" charset="0"/>
                <a:cs typeface="Arial" panose="020B0604020202020204" pitchFamily="34" charset="0"/>
              </a:rPr>
              <a:t>arctos</a:t>
            </a:r>
            <a:r>
              <a:rPr lang="en-US" sz="1800" b="1" dirty="0" smtClean="0">
                <a:solidFill>
                  <a:srgbClr val="000000"/>
                </a:solidFill>
                <a:ea typeface="ＭＳ Ｐゴシック" charset="0"/>
                <a:cs typeface="Arial" panose="020B0604020202020204" pitchFamily="34" charset="0"/>
              </a:rPr>
              <a:t>)</a:t>
            </a:r>
          </a:p>
        </p:txBody>
      </p:sp>
      <p:sp>
        <p:nvSpPr>
          <p:cNvPr id="6" name="TextBox 5"/>
          <p:cNvSpPr txBox="1"/>
          <p:nvPr/>
        </p:nvSpPr>
        <p:spPr>
          <a:xfrm rot="10800000">
            <a:off x="4679954" y="345111"/>
            <a:ext cx="309336" cy="338554"/>
          </a:xfrm>
          <a:prstGeom prst="rect">
            <a:avLst/>
          </a:prstGeom>
          <a:noFill/>
        </p:spPr>
        <p:txBody>
          <a:bodyPr wrap="square" rtlCol="0">
            <a:spAutoFit/>
          </a:bodyPr>
          <a:lstStyle/>
          <a:p>
            <a:r>
              <a:rPr lang="en-US" sz="1600" b="1" dirty="0" smtClean="0">
                <a:solidFill>
                  <a:srgbClr val="1F63A9"/>
                </a:solidFill>
                <a:latin typeface="Symbol Std"/>
                <a:ea typeface="ＭＳ Ｐゴシック" charset="0"/>
                <a:cs typeface="Symbol Std"/>
              </a:rPr>
              <a:t>▶</a:t>
            </a:r>
          </a:p>
        </p:txBody>
      </p:sp>
      <p:sp>
        <p:nvSpPr>
          <p:cNvPr id="7" name="TextBox 6"/>
          <p:cNvSpPr txBox="1"/>
          <p:nvPr/>
        </p:nvSpPr>
        <p:spPr>
          <a:xfrm rot="5400000">
            <a:off x="4684487" y="775098"/>
            <a:ext cx="309336" cy="338554"/>
          </a:xfrm>
          <a:prstGeom prst="rect">
            <a:avLst/>
          </a:prstGeom>
          <a:noFill/>
        </p:spPr>
        <p:txBody>
          <a:bodyPr wrap="square" rtlCol="0">
            <a:spAutoFit/>
          </a:bodyPr>
          <a:lstStyle/>
          <a:p>
            <a:r>
              <a:rPr lang="en-US" sz="1600" b="1" dirty="0" smtClean="0">
                <a:solidFill>
                  <a:srgbClr val="1F63A9"/>
                </a:solidFill>
                <a:latin typeface="Symbol Std"/>
                <a:ea typeface="ＭＳ Ｐゴシック" charset="0"/>
                <a:cs typeface="Symbol Std"/>
              </a:rPr>
              <a:t>▶</a:t>
            </a:r>
          </a:p>
        </p:txBody>
      </p:sp>
      <p:sp>
        <p:nvSpPr>
          <p:cNvPr id="8" name="TextBox 7"/>
          <p:cNvSpPr txBox="1"/>
          <p:nvPr/>
        </p:nvSpPr>
        <p:spPr>
          <a:xfrm>
            <a:off x="4925010" y="782318"/>
            <a:ext cx="3837990" cy="369332"/>
          </a:xfrm>
          <a:prstGeom prst="rect">
            <a:avLst/>
          </a:prstGeom>
          <a:noFill/>
        </p:spPr>
        <p:txBody>
          <a:bodyPr wrap="square" rtlCol="0">
            <a:spAutoFit/>
          </a:bodyPr>
          <a:lstStyle/>
          <a:p>
            <a:r>
              <a:rPr lang="en-US" sz="1800" b="1" dirty="0" smtClean="0">
                <a:solidFill>
                  <a:srgbClr val="000000"/>
                </a:solidFill>
                <a:ea typeface="ＭＳ Ｐゴシック" charset="0"/>
                <a:cs typeface="Arial" panose="020B0604020202020204" pitchFamily="34" charset="0"/>
              </a:rPr>
              <a:t>Pablo </a:t>
            </a:r>
            <a:r>
              <a:rPr lang="en-US" sz="1800" b="1" dirty="0" err="1" smtClean="0">
                <a:solidFill>
                  <a:srgbClr val="000000"/>
                </a:solidFill>
                <a:ea typeface="ＭＳ Ｐゴシック" charset="0"/>
                <a:cs typeface="Arial" panose="020B0604020202020204" pitchFamily="34" charset="0"/>
              </a:rPr>
              <a:t>escobear</a:t>
            </a:r>
            <a:r>
              <a:rPr lang="en-US" sz="1800" b="1" dirty="0" smtClean="0">
                <a:solidFill>
                  <a:srgbClr val="000000"/>
                </a:solidFill>
                <a:ea typeface="ＭＳ Ｐゴシック" charset="0"/>
                <a:cs typeface="Arial" panose="020B0604020202020204" pitchFamily="34" charset="0"/>
              </a:rPr>
              <a:t> (</a:t>
            </a:r>
            <a:r>
              <a:rPr lang="en-US" sz="1800" b="1" i="1" dirty="0" smtClean="0">
                <a:solidFill>
                  <a:srgbClr val="000000"/>
                </a:solidFill>
                <a:ea typeface="ＭＳ Ｐゴシック" charset="0"/>
                <a:cs typeface="Arial" panose="020B0604020202020204" pitchFamily="34" charset="0"/>
              </a:rPr>
              <a:t>U. </a:t>
            </a:r>
            <a:r>
              <a:rPr lang="en-US" sz="1800" b="1" i="1" dirty="0" err="1" smtClean="0">
                <a:solidFill>
                  <a:srgbClr val="000000"/>
                </a:solidFill>
                <a:ea typeface="ＭＳ Ｐゴシック" charset="0"/>
                <a:cs typeface="Arial" panose="020B0604020202020204" pitchFamily="34" charset="0"/>
              </a:rPr>
              <a:t>maritimus</a:t>
            </a:r>
            <a:r>
              <a:rPr lang="en-US" sz="1800" b="1" dirty="0" smtClean="0">
                <a:solidFill>
                  <a:srgbClr val="000000"/>
                </a:solidFill>
                <a:ea typeface="ＭＳ Ｐゴシック" charset="0"/>
                <a:cs typeface="Arial" panose="020B0604020202020204" pitchFamily="34" charset="0"/>
              </a:rPr>
              <a:t>)</a:t>
            </a:r>
          </a:p>
        </p:txBody>
      </p:sp>
      <p:sp>
        <p:nvSpPr>
          <p:cNvPr id="9" name="TextBox 8"/>
          <p:cNvSpPr txBox="1"/>
          <p:nvPr/>
        </p:nvSpPr>
        <p:spPr>
          <a:xfrm>
            <a:off x="6301002" y="5958003"/>
            <a:ext cx="1961474" cy="646331"/>
          </a:xfrm>
          <a:prstGeom prst="rect">
            <a:avLst/>
          </a:prstGeom>
          <a:noFill/>
        </p:spPr>
        <p:txBody>
          <a:bodyPr wrap="square" rtlCol="0">
            <a:spAutoFit/>
          </a:bodyPr>
          <a:lstStyle/>
          <a:p>
            <a:r>
              <a:rPr lang="en-US" sz="1800" b="1" dirty="0" smtClean="0">
                <a:solidFill>
                  <a:srgbClr val="000000"/>
                </a:solidFill>
                <a:ea typeface="ＭＳ Ｐゴシック" charset="0"/>
                <a:cs typeface="Arial" panose="020B0604020202020204" pitchFamily="34" charset="0"/>
              </a:rPr>
              <a:t>Hybrid</a:t>
            </a:r>
          </a:p>
          <a:p>
            <a:r>
              <a:rPr lang="en-US" sz="1800" b="1" dirty="0" smtClean="0">
                <a:solidFill>
                  <a:srgbClr val="000000"/>
                </a:solidFill>
                <a:ea typeface="ＭＳ Ｐゴシック" charset="0"/>
                <a:cs typeface="Arial" panose="020B0604020202020204" pitchFamily="34" charset="0"/>
              </a:rPr>
              <a:t>“</a:t>
            </a:r>
            <a:r>
              <a:rPr lang="en-US" sz="1800" b="1" dirty="0" err="1" smtClean="0">
                <a:solidFill>
                  <a:srgbClr val="000000"/>
                </a:solidFill>
                <a:ea typeface="ＭＳ Ｐゴシック" charset="0"/>
                <a:cs typeface="Arial" panose="020B0604020202020204" pitchFamily="34" charset="0"/>
              </a:rPr>
              <a:t>grolar</a:t>
            </a:r>
            <a:r>
              <a:rPr lang="en-US" sz="1800" b="1" dirty="0" smtClean="0">
                <a:solidFill>
                  <a:srgbClr val="000000"/>
                </a:solidFill>
                <a:ea typeface="ＭＳ Ｐゴシック" charset="0"/>
                <a:cs typeface="Arial" panose="020B0604020202020204" pitchFamily="34" charset="0"/>
              </a:rPr>
              <a:t> bear”</a:t>
            </a:r>
          </a:p>
        </p:txBody>
      </p:sp>
      <p:sp>
        <p:nvSpPr>
          <p:cNvPr id="10" name="TextBox 9"/>
          <p:cNvSpPr txBox="1"/>
          <p:nvPr/>
        </p:nvSpPr>
        <p:spPr>
          <a:xfrm rot="10800000">
            <a:off x="6105030" y="5986368"/>
            <a:ext cx="309336" cy="338554"/>
          </a:xfrm>
          <a:prstGeom prst="rect">
            <a:avLst/>
          </a:prstGeom>
          <a:noFill/>
        </p:spPr>
        <p:txBody>
          <a:bodyPr wrap="square" rtlCol="0">
            <a:spAutoFit/>
          </a:bodyPr>
          <a:lstStyle/>
          <a:p>
            <a:r>
              <a:rPr lang="en-US" sz="1600" b="1" dirty="0" smtClean="0">
                <a:solidFill>
                  <a:srgbClr val="1F63A9"/>
                </a:solidFill>
                <a:latin typeface="Symbol Std"/>
                <a:ea typeface="ＭＳ Ｐゴシック" charset="0"/>
                <a:cs typeface="Symbol Std"/>
              </a:rPr>
              <a:t>▶</a:t>
            </a:r>
          </a:p>
        </p:txBody>
      </p:sp>
    </p:spTree>
    <p:extLst>
      <p:ext uri="{BB962C8B-B14F-4D97-AF65-F5344CB8AC3E}">
        <p14:creationId xmlns:p14="http://schemas.microsoft.com/office/powerpoint/2010/main" val="300593762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7336371_996495600498167_1833816801556595365_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807" y="20588"/>
            <a:ext cx="8229600" cy="6858000"/>
          </a:xfrm>
          <a:prstGeom prst="rect">
            <a:avLst/>
          </a:prstGeom>
        </p:spPr>
      </p:pic>
    </p:spTree>
    <p:extLst>
      <p:ext uri="{BB962C8B-B14F-4D97-AF65-F5344CB8AC3E}">
        <p14:creationId xmlns:p14="http://schemas.microsoft.com/office/powerpoint/2010/main" val="3912261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A76D996C-F269-4D09-9D54-EE8E795D1167.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77287316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355476CE-1714-488D-A49D-88C62B0058A0.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180049318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idx="1"/>
          </p:nvPr>
        </p:nvSpPr>
        <p:spPr>
          <a:xfrm>
            <a:off x="420913" y="990600"/>
            <a:ext cx="8499249" cy="5073650"/>
          </a:xfrm>
        </p:spPr>
        <p:txBody>
          <a:bodyPr/>
          <a:lstStyle/>
          <a:p>
            <a:r>
              <a:rPr lang="en-US" altLang="en-US" strike="sngStrike" dirty="0"/>
              <a:t>Concept 24.1: The biological species concept emphasizes reproductive </a:t>
            </a:r>
            <a:r>
              <a:rPr lang="en-US" altLang="en-US" strike="sngStrike" dirty="0" smtClean="0"/>
              <a:t>isolation</a:t>
            </a:r>
          </a:p>
          <a:p>
            <a:r>
              <a:rPr lang="en-US" altLang="en-US" sz="3200" b="1" dirty="0">
                <a:solidFill>
                  <a:srgbClr val="FF0000"/>
                </a:solidFill>
              </a:rPr>
              <a:t>Concept 24.2: Speciation can take place with or without geographic </a:t>
            </a:r>
            <a:r>
              <a:rPr lang="en-US" altLang="en-US" sz="3200" b="1" dirty="0" smtClean="0">
                <a:solidFill>
                  <a:srgbClr val="FF0000"/>
                </a:solidFill>
              </a:rPr>
              <a:t>separation</a:t>
            </a:r>
          </a:p>
          <a:p>
            <a:r>
              <a:rPr lang="en-US" altLang="en-US" dirty="0"/>
              <a:t>Concept 24.3: Hybrid zones reveal factors that cause reproductive </a:t>
            </a:r>
            <a:r>
              <a:rPr lang="en-US" altLang="en-US" dirty="0" smtClean="0"/>
              <a:t>isolation</a:t>
            </a:r>
          </a:p>
          <a:p>
            <a:r>
              <a:rPr lang="en-US" altLang="en-US" dirty="0"/>
              <a:t>Concept 24.4: Speciation can occur rapidly or slowly and can result from changes in few or many genes </a:t>
            </a:r>
            <a:endParaRPr lang="en-US" altLang="en-US" dirty="0" smtClean="0"/>
          </a:p>
          <a:p>
            <a:endParaRPr lang="en-US" altLang="en-US" dirty="0" smtClean="0"/>
          </a:p>
        </p:txBody>
      </p:sp>
      <p:sp>
        <p:nvSpPr>
          <p:cNvPr id="3" name="Rectangle 2"/>
          <p:cNvSpPr>
            <a:spLocks noGrp="1" noChangeArrowheads="1"/>
          </p:cNvSpPr>
          <p:nvPr>
            <p:ph type="title"/>
          </p:nvPr>
        </p:nvSpPr>
        <p:spPr>
          <a:xfrm>
            <a:off x="182563" y="298675"/>
            <a:ext cx="8775700" cy="822325"/>
          </a:xfrm>
        </p:spPr>
        <p:txBody>
          <a:bodyPr/>
          <a:lstStyle/>
          <a:p>
            <a:r>
              <a:rPr lang="en-US" altLang="ja-JP" dirty="0" smtClean="0"/>
              <a:t>Overview</a:t>
            </a:r>
            <a:endParaRPr lang="en-US" altLang="en-US" dirty="0" smtClean="0"/>
          </a:p>
        </p:txBody>
      </p:sp>
    </p:spTree>
    <p:extLst>
      <p:ext uri="{BB962C8B-B14F-4D97-AF65-F5344CB8AC3E}">
        <p14:creationId xmlns:p14="http://schemas.microsoft.com/office/powerpoint/2010/main" val="341790812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04999" y="2565400"/>
            <a:ext cx="4959935" cy="4313407"/>
            <a:chOff x="1109472" y="849292"/>
            <a:chExt cx="6925056" cy="5459400"/>
          </a:xfrm>
        </p:grpSpPr>
        <p:pic>
          <p:nvPicPr>
            <p:cNvPr id="5" name="Picture 4" descr="24_05AlloSymSpeciation-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 y="849292"/>
              <a:ext cx="6925056" cy="5010912"/>
            </a:xfrm>
            <a:prstGeom prst="rect">
              <a:avLst/>
            </a:prstGeom>
          </p:spPr>
        </p:pic>
        <p:sp>
          <p:nvSpPr>
            <p:cNvPr id="6" name="TextBox 5"/>
            <p:cNvSpPr txBox="1"/>
            <p:nvPr/>
          </p:nvSpPr>
          <p:spPr>
            <a:xfrm>
              <a:off x="1149882" y="5490643"/>
              <a:ext cx="2832837" cy="818049"/>
            </a:xfrm>
            <a:prstGeom prst="rect">
              <a:avLst/>
            </a:prstGeom>
            <a:noFill/>
          </p:spPr>
          <p:txBody>
            <a:bodyPr wrap="square" rtlCol="0">
              <a:spAutoFit/>
            </a:bodyPr>
            <a:lstStyle/>
            <a:p>
              <a:pPr algn="ctr"/>
              <a:r>
                <a:rPr lang="en-US" sz="1800" b="1" dirty="0" smtClean="0">
                  <a:solidFill>
                    <a:srgbClr val="000000"/>
                  </a:solidFill>
                  <a:ea typeface="ＭＳ Ｐゴシック" charset="0"/>
                  <a:cs typeface="Arial" panose="020B0604020202020204" pitchFamily="34" charset="0"/>
                </a:rPr>
                <a:t>(a) Allopatric speciation</a:t>
              </a:r>
            </a:p>
          </p:txBody>
        </p:sp>
        <p:sp>
          <p:nvSpPr>
            <p:cNvPr id="7" name="TextBox 6"/>
            <p:cNvSpPr txBox="1"/>
            <p:nvPr/>
          </p:nvSpPr>
          <p:spPr>
            <a:xfrm>
              <a:off x="4571999" y="5490643"/>
              <a:ext cx="3227917" cy="818049"/>
            </a:xfrm>
            <a:prstGeom prst="rect">
              <a:avLst/>
            </a:prstGeom>
            <a:noFill/>
          </p:spPr>
          <p:txBody>
            <a:bodyPr wrap="square" rtlCol="0">
              <a:spAutoFit/>
            </a:bodyPr>
            <a:lstStyle/>
            <a:p>
              <a:pPr algn="ctr"/>
              <a:r>
                <a:rPr lang="en-US" sz="1800" b="1" dirty="0" smtClean="0">
                  <a:solidFill>
                    <a:srgbClr val="000000"/>
                  </a:solidFill>
                  <a:ea typeface="ＭＳ Ｐゴシック" charset="0"/>
                  <a:cs typeface="Arial" panose="020B0604020202020204" pitchFamily="34" charset="0"/>
                </a:rPr>
                <a:t>(b) Sympatric speciation</a:t>
              </a:r>
            </a:p>
          </p:txBody>
        </p:sp>
      </p:grpSp>
      <p:sp>
        <p:nvSpPr>
          <p:cNvPr id="61441" name="Rectangle 2"/>
          <p:cNvSpPr>
            <a:spLocks noGrp="1" noChangeArrowheads="1"/>
          </p:cNvSpPr>
          <p:nvPr>
            <p:ph type="title"/>
          </p:nvPr>
        </p:nvSpPr>
        <p:spPr/>
        <p:txBody>
          <a:bodyPr/>
          <a:lstStyle/>
          <a:p>
            <a:r>
              <a:rPr lang="en-US" altLang="en-US" dirty="0" smtClean="0"/>
              <a:t>Concept 24.2: Speciation can take place with or without geographic separation</a:t>
            </a:r>
          </a:p>
        </p:txBody>
      </p:sp>
      <p:sp>
        <p:nvSpPr>
          <p:cNvPr id="61442" name="Rectangle 3"/>
          <p:cNvSpPr>
            <a:spLocks noGrp="1" noChangeArrowheads="1"/>
          </p:cNvSpPr>
          <p:nvPr>
            <p:ph idx="1"/>
          </p:nvPr>
        </p:nvSpPr>
        <p:spPr>
          <a:xfrm>
            <a:off x="408213" y="1310745"/>
            <a:ext cx="8342087" cy="555890"/>
          </a:xfrm>
        </p:spPr>
        <p:txBody>
          <a:bodyPr/>
          <a:lstStyle/>
          <a:p>
            <a:pPr marL="0" indent="0">
              <a:buNone/>
            </a:pPr>
            <a:r>
              <a:rPr lang="en-US" altLang="en-US" dirty="0" smtClean="0"/>
              <a:t>Speciation can occur in two ways: </a:t>
            </a:r>
          </a:p>
        </p:txBody>
      </p:sp>
      <p:sp>
        <p:nvSpPr>
          <p:cNvPr id="8" name="Rectangle 3"/>
          <p:cNvSpPr txBox="1">
            <a:spLocks noChangeArrowheads="1"/>
          </p:cNvSpPr>
          <p:nvPr/>
        </p:nvSpPr>
        <p:spPr bwMode="auto">
          <a:xfrm>
            <a:off x="4068619" y="1866635"/>
            <a:ext cx="4681681" cy="1790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137160" bIns="0" numCol="1" anchor="t" anchorCtr="0" compatLnSpc="1">
            <a:prstTxWarp prst="textNoShape">
              <a:avLst/>
            </a:prstTxWarp>
          </a:bodyPr>
          <a:lstStyle>
            <a:lvl1pPr marL="347472" indent="-347472" algn="l" rtl="0" eaLnBrk="1" fontAlgn="base" hangingPunct="1">
              <a:spcBef>
                <a:spcPct val="45000"/>
              </a:spcBef>
              <a:spcAft>
                <a:spcPct val="20000"/>
              </a:spcAft>
              <a:buClr>
                <a:srgbClr val="FF6600"/>
              </a:buClr>
              <a:buFont typeface="Wingdings" charset="2"/>
              <a:buChar char="§"/>
              <a:defRPr sz="2800">
                <a:solidFill>
                  <a:schemeClr val="tx1"/>
                </a:solidFill>
                <a:latin typeface="Arial" charset="0"/>
                <a:ea typeface="Geneva" charset="0"/>
                <a:cs typeface="+mn-cs"/>
              </a:defRPr>
            </a:lvl1pPr>
            <a:lvl2pPr marL="740664" indent="-283464" algn="l" rtl="0" eaLnBrk="1" fontAlgn="base" hangingPunct="1">
              <a:spcBef>
                <a:spcPct val="45000"/>
              </a:spcBef>
              <a:spcAft>
                <a:spcPct val="20000"/>
              </a:spcAft>
              <a:buClr>
                <a:srgbClr val="FF6600"/>
              </a:buClr>
              <a:buFont typeface="Wingdings" charset="2"/>
              <a:buChar char="§"/>
              <a:defRPr sz="2600">
                <a:solidFill>
                  <a:schemeClr val="tx1"/>
                </a:solidFill>
                <a:latin typeface="Arial" charset="0"/>
                <a:ea typeface="+mn-ea"/>
                <a:cs typeface="+mn-cs"/>
              </a:defRPr>
            </a:lvl2pPr>
            <a:lvl3pPr marL="1143000" indent="-228600" algn="l" rtl="0" eaLnBrk="1" fontAlgn="base" hangingPunct="1">
              <a:spcBef>
                <a:spcPct val="45000"/>
              </a:spcBef>
              <a:spcAft>
                <a:spcPct val="20000"/>
              </a:spcAft>
              <a:buClr>
                <a:srgbClr val="FF6600"/>
              </a:buClr>
              <a:buFont typeface="Wingdings" charset="2"/>
              <a:buChar char="§"/>
              <a:defRPr sz="2400">
                <a:solidFill>
                  <a:schemeClr val="tx1"/>
                </a:solidFill>
                <a:latin typeface="Arial" charset="0"/>
                <a:ea typeface="+mn-ea"/>
                <a:cs typeface="+mn-cs"/>
              </a:defRPr>
            </a:lvl3pPr>
            <a:lvl4pPr marL="1600200" indent="-228600" algn="l" rtl="0" eaLnBrk="1" fontAlgn="base" hangingPunct="1">
              <a:spcBef>
                <a:spcPct val="45000"/>
              </a:spcBef>
              <a:spcAft>
                <a:spcPct val="20000"/>
              </a:spcAft>
              <a:buClr>
                <a:srgbClr val="FF6600"/>
              </a:buClr>
              <a:buFont typeface="Wingdings" charset="2"/>
              <a:buChar char="§"/>
              <a:defRPr sz="2200">
                <a:solidFill>
                  <a:schemeClr val="tx1"/>
                </a:solidFill>
                <a:latin typeface="Arial" charset="0"/>
                <a:ea typeface="+mn-ea"/>
                <a:cs typeface="+mn-cs"/>
              </a:defRPr>
            </a:lvl4pPr>
            <a:lvl5pPr marL="2057400" indent="-228600" algn="l" rtl="0" eaLnBrk="1" fontAlgn="base" hangingPunct="1">
              <a:spcBef>
                <a:spcPct val="45000"/>
              </a:spcBef>
              <a:spcAft>
                <a:spcPct val="20000"/>
              </a:spcAft>
              <a:buClr>
                <a:srgbClr val="FF6600"/>
              </a:buClr>
              <a:buFont typeface="Wingdings" charset="2"/>
              <a:buChar char="§"/>
              <a:defRPr sz="22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a:lstStyle>
          <a:p>
            <a:pPr lvl="1"/>
            <a:r>
              <a:rPr lang="en-US" altLang="en-US" b="1" dirty="0" smtClean="0"/>
              <a:t>Sympatric</a:t>
            </a:r>
            <a:r>
              <a:rPr lang="en-US" altLang="en-US" dirty="0" smtClean="0"/>
              <a:t> speciation = “same country” speciation</a:t>
            </a:r>
          </a:p>
        </p:txBody>
      </p:sp>
      <p:sp>
        <p:nvSpPr>
          <p:cNvPr id="9" name="Rectangle 3"/>
          <p:cNvSpPr txBox="1">
            <a:spLocks noChangeArrowheads="1"/>
          </p:cNvSpPr>
          <p:nvPr/>
        </p:nvSpPr>
        <p:spPr bwMode="auto">
          <a:xfrm>
            <a:off x="-76200" y="1866635"/>
            <a:ext cx="4960494" cy="134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137160" bIns="0" numCol="1" anchor="t" anchorCtr="0" compatLnSpc="1">
            <a:prstTxWarp prst="textNoShape">
              <a:avLst/>
            </a:prstTxWarp>
          </a:bodyPr>
          <a:lstStyle>
            <a:lvl1pPr marL="347472" indent="-347472" algn="l" rtl="0" eaLnBrk="1" fontAlgn="base" hangingPunct="1">
              <a:spcBef>
                <a:spcPct val="45000"/>
              </a:spcBef>
              <a:spcAft>
                <a:spcPct val="20000"/>
              </a:spcAft>
              <a:buClr>
                <a:srgbClr val="FF6600"/>
              </a:buClr>
              <a:buFont typeface="Wingdings" charset="2"/>
              <a:buChar char="§"/>
              <a:defRPr sz="2800">
                <a:solidFill>
                  <a:schemeClr val="tx1"/>
                </a:solidFill>
                <a:latin typeface="Arial" charset="0"/>
                <a:ea typeface="Geneva" charset="0"/>
                <a:cs typeface="+mn-cs"/>
              </a:defRPr>
            </a:lvl1pPr>
            <a:lvl2pPr marL="740664" indent="-283464" algn="l" rtl="0" eaLnBrk="1" fontAlgn="base" hangingPunct="1">
              <a:spcBef>
                <a:spcPct val="45000"/>
              </a:spcBef>
              <a:spcAft>
                <a:spcPct val="20000"/>
              </a:spcAft>
              <a:buClr>
                <a:srgbClr val="FF6600"/>
              </a:buClr>
              <a:buFont typeface="Wingdings" charset="2"/>
              <a:buChar char="§"/>
              <a:defRPr sz="2600">
                <a:solidFill>
                  <a:schemeClr val="tx1"/>
                </a:solidFill>
                <a:latin typeface="Arial" charset="0"/>
                <a:ea typeface="+mn-ea"/>
                <a:cs typeface="+mn-cs"/>
              </a:defRPr>
            </a:lvl2pPr>
            <a:lvl3pPr marL="1143000" indent="-228600" algn="l" rtl="0" eaLnBrk="1" fontAlgn="base" hangingPunct="1">
              <a:spcBef>
                <a:spcPct val="45000"/>
              </a:spcBef>
              <a:spcAft>
                <a:spcPct val="20000"/>
              </a:spcAft>
              <a:buClr>
                <a:srgbClr val="FF6600"/>
              </a:buClr>
              <a:buFont typeface="Wingdings" charset="2"/>
              <a:buChar char="§"/>
              <a:defRPr sz="2400">
                <a:solidFill>
                  <a:schemeClr val="tx1"/>
                </a:solidFill>
                <a:latin typeface="Arial" charset="0"/>
                <a:ea typeface="+mn-ea"/>
                <a:cs typeface="+mn-cs"/>
              </a:defRPr>
            </a:lvl3pPr>
            <a:lvl4pPr marL="1600200" indent="-228600" algn="l" rtl="0" eaLnBrk="1" fontAlgn="base" hangingPunct="1">
              <a:spcBef>
                <a:spcPct val="45000"/>
              </a:spcBef>
              <a:spcAft>
                <a:spcPct val="20000"/>
              </a:spcAft>
              <a:buClr>
                <a:srgbClr val="FF6600"/>
              </a:buClr>
              <a:buFont typeface="Wingdings" charset="2"/>
              <a:buChar char="§"/>
              <a:defRPr sz="2200">
                <a:solidFill>
                  <a:schemeClr val="tx1"/>
                </a:solidFill>
                <a:latin typeface="Arial" charset="0"/>
                <a:ea typeface="+mn-ea"/>
                <a:cs typeface="+mn-cs"/>
              </a:defRPr>
            </a:lvl4pPr>
            <a:lvl5pPr marL="2057400" indent="-228600" algn="l" rtl="0" eaLnBrk="1" fontAlgn="base" hangingPunct="1">
              <a:spcBef>
                <a:spcPct val="45000"/>
              </a:spcBef>
              <a:spcAft>
                <a:spcPct val="20000"/>
              </a:spcAft>
              <a:buClr>
                <a:srgbClr val="FF6600"/>
              </a:buClr>
              <a:buFont typeface="Wingdings" charset="2"/>
              <a:buChar char="§"/>
              <a:defRPr sz="22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a:lstStyle>
          <a:p>
            <a:pPr lvl="1"/>
            <a:r>
              <a:rPr lang="en-US" altLang="en-US" b="1" dirty="0" smtClean="0"/>
              <a:t>Allopatric</a:t>
            </a:r>
            <a:r>
              <a:rPr lang="en-US" altLang="en-US" dirty="0" smtClean="0"/>
              <a:t> speciation = “other country” speciation</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idx="1"/>
          </p:nvPr>
        </p:nvSpPr>
        <p:spPr/>
        <p:txBody>
          <a:bodyPr/>
          <a:lstStyle/>
          <a:p>
            <a:r>
              <a:rPr lang="en-US" altLang="en-US" b="1" dirty="0"/>
              <a:t>A</a:t>
            </a:r>
            <a:r>
              <a:rPr lang="en-US" altLang="en-US" b="1" dirty="0" smtClean="0"/>
              <a:t>llopatric speciation</a:t>
            </a:r>
            <a:r>
              <a:rPr lang="en-US" altLang="en-US" dirty="0" smtClean="0"/>
              <a:t>: gene flow is INTERRUPTED or REDUCED when a population is </a:t>
            </a:r>
            <a:r>
              <a:rPr lang="en-US" altLang="en-US" u="sng" dirty="0" smtClean="0"/>
              <a:t>divided</a:t>
            </a:r>
            <a:r>
              <a:rPr lang="en-US" altLang="en-US" dirty="0" smtClean="0"/>
              <a:t> into geographically ISOLATED subpopulations</a:t>
            </a:r>
          </a:p>
          <a:p>
            <a:pPr lvl="1"/>
            <a:r>
              <a:rPr lang="en-US" altLang="en-US" dirty="0"/>
              <a:t>Regions with many geographic </a:t>
            </a:r>
            <a:r>
              <a:rPr lang="en-US" altLang="en-US" u="sng" dirty="0"/>
              <a:t>barriers</a:t>
            </a:r>
            <a:r>
              <a:rPr lang="en-US" altLang="en-US" dirty="0"/>
              <a:t> typically have MORE species than do regions with fewer barriers (more speciation!)</a:t>
            </a:r>
          </a:p>
          <a:p>
            <a:pPr lvl="1"/>
            <a:r>
              <a:rPr lang="en-US" altLang="en-US" dirty="0"/>
              <a:t>Reproductive isolation between populations generally INCREASES as the distance between them increases (exception? US!) </a:t>
            </a:r>
            <a:endParaRPr lang="en-US" altLang="en-US" dirty="0" smtClean="0"/>
          </a:p>
        </p:txBody>
      </p:sp>
      <p:sp>
        <p:nvSpPr>
          <p:cNvPr id="6" name="Rectangle 2"/>
          <p:cNvSpPr>
            <a:spLocks noGrp="1" noChangeArrowheads="1"/>
          </p:cNvSpPr>
          <p:nvPr>
            <p:ph type="title"/>
          </p:nvPr>
        </p:nvSpPr>
        <p:spPr>
          <a:xfrm>
            <a:off x="182563" y="298675"/>
            <a:ext cx="8775700" cy="822325"/>
          </a:xfrm>
        </p:spPr>
        <p:txBody>
          <a:bodyPr/>
          <a:lstStyle/>
          <a:p>
            <a:r>
              <a:rPr lang="en-US" altLang="en-US" dirty="0" smtClean="0"/>
              <a:t>Concept 24.2: Speciation can take place with or without geographic separation </a:t>
            </a:r>
            <a:r>
              <a:rPr lang="mr-IN" altLang="en-US" dirty="0" smtClean="0"/>
              <a:t>–</a:t>
            </a:r>
            <a:r>
              <a:rPr lang="en-US" altLang="en-US" dirty="0" smtClean="0"/>
              <a:t> </a:t>
            </a:r>
            <a:r>
              <a:rPr lang="en-US" altLang="en-US" dirty="0" smtClean="0">
                <a:solidFill>
                  <a:srgbClr val="FF0000"/>
                </a:solidFill>
              </a:rPr>
              <a:t>Allopatric</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idx="1"/>
          </p:nvPr>
        </p:nvSpPr>
        <p:spPr/>
        <p:txBody>
          <a:bodyPr/>
          <a:lstStyle/>
          <a:p>
            <a:pPr eaLnBrk="1" hangingPunct="1"/>
            <a:r>
              <a:rPr lang="en-US" altLang="en-US" b="1" dirty="0"/>
              <a:t>S</a:t>
            </a:r>
            <a:r>
              <a:rPr lang="en-US" altLang="en-US" sz="2800" b="1" dirty="0" smtClean="0"/>
              <a:t>ympatric speciation</a:t>
            </a:r>
            <a:r>
              <a:rPr lang="en-US" altLang="en-US" dirty="0" smtClean="0"/>
              <a:t>:</a:t>
            </a:r>
            <a:r>
              <a:rPr lang="en-US" altLang="en-US" sz="2800" dirty="0" smtClean="0"/>
              <a:t> speciation takes place in geographically OVERLAPPING populations</a:t>
            </a:r>
          </a:p>
          <a:p>
            <a:pPr eaLnBrk="1" hangingPunct="1"/>
            <a:r>
              <a:rPr lang="en-US" altLang="en-US" sz="2800" dirty="0" smtClean="0"/>
              <a:t>Sympatric speciation can occur if gene flow is </a:t>
            </a:r>
            <a:r>
              <a:rPr lang="en-US" altLang="en-US" sz="2800" i="1" dirty="0" smtClean="0"/>
              <a:t>reduced</a:t>
            </a:r>
            <a:r>
              <a:rPr lang="en-US" altLang="en-US" sz="2800" dirty="0" smtClean="0"/>
              <a:t> by factors including: </a:t>
            </a:r>
          </a:p>
          <a:p>
            <a:pPr lvl="1"/>
            <a:r>
              <a:rPr lang="en-US" altLang="en-US" sz="2500" b="1" dirty="0" smtClean="0"/>
              <a:t>Polyploidy</a:t>
            </a:r>
            <a:r>
              <a:rPr lang="en-US" altLang="en-US" sz="2500" dirty="0" smtClean="0"/>
              <a:t>: </a:t>
            </a:r>
            <a:r>
              <a:rPr lang="en-US" altLang="en-US" sz="2500" dirty="0"/>
              <a:t>presence of extra sets of chromosomes due to accidents during cell </a:t>
            </a:r>
            <a:r>
              <a:rPr lang="en-US" altLang="en-US" sz="2500" dirty="0" smtClean="0"/>
              <a:t>division, causes RAPID </a:t>
            </a:r>
            <a:r>
              <a:rPr lang="en-US" altLang="en-US" sz="2500" u="sng" dirty="0" smtClean="0"/>
              <a:t>plant</a:t>
            </a:r>
            <a:r>
              <a:rPr lang="en-US" altLang="en-US" sz="2500" dirty="0" smtClean="0"/>
              <a:t> speciation</a:t>
            </a:r>
          </a:p>
          <a:p>
            <a:pPr lvl="1" eaLnBrk="1" hangingPunct="1"/>
            <a:r>
              <a:rPr lang="en-US" altLang="en-US" sz="2500" dirty="0" smtClean="0"/>
              <a:t>Sexual selection (will revisit during Animal Behavior) </a:t>
            </a:r>
          </a:p>
          <a:p>
            <a:pPr lvl="1" eaLnBrk="1" hangingPunct="1"/>
            <a:r>
              <a:rPr lang="en-US" altLang="en-US" sz="2500" dirty="0" smtClean="0"/>
              <a:t>Habitat differentiation (</a:t>
            </a:r>
            <a:r>
              <a:rPr lang="en-US" altLang="en-US" sz="2500" dirty="0" err="1" smtClean="0"/>
              <a:t>dw</a:t>
            </a:r>
            <a:r>
              <a:rPr lang="en-US" altLang="en-US" sz="2500" dirty="0" smtClean="0"/>
              <a:t> about this)</a:t>
            </a:r>
          </a:p>
        </p:txBody>
      </p:sp>
      <p:sp>
        <p:nvSpPr>
          <p:cNvPr id="5" name="Rectangle 2"/>
          <p:cNvSpPr>
            <a:spLocks noGrp="1" noChangeArrowheads="1"/>
          </p:cNvSpPr>
          <p:nvPr>
            <p:ph type="title"/>
          </p:nvPr>
        </p:nvSpPr>
        <p:spPr>
          <a:xfrm>
            <a:off x="182563" y="298675"/>
            <a:ext cx="8775700" cy="822325"/>
          </a:xfrm>
        </p:spPr>
        <p:txBody>
          <a:bodyPr/>
          <a:lstStyle/>
          <a:p>
            <a:r>
              <a:rPr lang="en-US" altLang="en-US" dirty="0" smtClean="0"/>
              <a:t>Concept 24.2: Speciation can take place with or without geographic separation </a:t>
            </a:r>
            <a:r>
              <a:rPr lang="mr-IN" altLang="en-US" dirty="0" smtClean="0"/>
              <a:t>–</a:t>
            </a:r>
            <a:r>
              <a:rPr lang="en-US" altLang="en-US" dirty="0" smtClean="0"/>
              <a:t> </a:t>
            </a:r>
            <a:r>
              <a:rPr lang="en-US" altLang="en-US" dirty="0" smtClean="0">
                <a:solidFill>
                  <a:srgbClr val="FF0000"/>
                </a:solidFill>
              </a:rPr>
              <a:t>Sympatric</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p:cNvSpPr>
            <a:spLocks noGrp="1" noChangeArrowheads="1"/>
          </p:cNvSpPr>
          <p:nvPr>
            <p:ph idx="1"/>
          </p:nvPr>
        </p:nvSpPr>
        <p:spPr>
          <a:xfrm>
            <a:off x="420913" y="1272910"/>
            <a:ext cx="4227287" cy="5073650"/>
          </a:xfrm>
        </p:spPr>
        <p:txBody>
          <a:bodyPr/>
          <a:lstStyle/>
          <a:p>
            <a:pPr marL="0" indent="0">
              <a:buNone/>
            </a:pPr>
            <a:r>
              <a:rPr lang="en-US" altLang="en-US" u="sng" dirty="0"/>
              <a:t>A</a:t>
            </a:r>
            <a:r>
              <a:rPr lang="en-US" altLang="en-US" sz="2800" u="sng" dirty="0" smtClean="0"/>
              <a:t>llopatric speciation</a:t>
            </a:r>
            <a:r>
              <a:rPr lang="en-US" altLang="en-US" u="sng" dirty="0" smtClean="0"/>
              <a:t> </a:t>
            </a:r>
          </a:p>
          <a:p>
            <a:r>
              <a:rPr lang="en-US" altLang="en-US" sz="2400" i="1" dirty="0"/>
              <a:t>G</a:t>
            </a:r>
            <a:r>
              <a:rPr lang="en-US" altLang="en-US" sz="2400" i="1" dirty="0" smtClean="0"/>
              <a:t>eographic isolation </a:t>
            </a:r>
            <a:r>
              <a:rPr lang="en-US" altLang="en-US" sz="2400" dirty="0" smtClean="0"/>
              <a:t>RESTRICTS gene flow between populations</a:t>
            </a:r>
          </a:p>
          <a:p>
            <a:r>
              <a:rPr lang="en-US" altLang="en-US" sz="2400" dirty="0" smtClean="0"/>
              <a:t>Reproductive isolation may then arise in the isolated populations</a:t>
            </a:r>
          </a:p>
          <a:p>
            <a:pPr eaLnBrk="1" hangingPunct="1"/>
            <a:r>
              <a:rPr lang="en-US" altLang="en-US" sz="2400" dirty="0" smtClean="0"/>
              <a:t>Even if contact is restored between populations, interbreeding is prevented</a:t>
            </a:r>
          </a:p>
          <a:p>
            <a:pPr eaLnBrk="1" hangingPunct="1"/>
            <a:endParaRPr lang="en-US" altLang="en-US" sz="2800" dirty="0" smtClean="0"/>
          </a:p>
        </p:txBody>
      </p:sp>
      <p:sp>
        <p:nvSpPr>
          <p:cNvPr id="7" name="Rectangle 2"/>
          <p:cNvSpPr>
            <a:spLocks noGrp="1" noChangeArrowheads="1"/>
          </p:cNvSpPr>
          <p:nvPr>
            <p:ph type="title"/>
          </p:nvPr>
        </p:nvSpPr>
        <p:spPr>
          <a:xfrm>
            <a:off x="182563" y="298675"/>
            <a:ext cx="8775700" cy="822325"/>
          </a:xfrm>
        </p:spPr>
        <p:txBody>
          <a:bodyPr/>
          <a:lstStyle/>
          <a:p>
            <a:r>
              <a:rPr lang="en-US" altLang="en-US" dirty="0" smtClean="0"/>
              <a:t>Concept 24.2: Speciation can take place with or without geographic separation </a:t>
            </a:r>
            <a:r>
              <a:rPr lang="mr-IN" altLang="en-US" dirty="0" smtClean="0"/>
              <a:t>–</a:t>
            </a:r>
            <a:r>
              <a:rPr lang="en-US" altLang="en-US" dirty="0" smtClean="0"/>
              <a:t> </a:t>
            </a:r>
            <a:r>
              <a:rPr lang="en-US" altLang="en-US" dirty="0" smtClean="0">
                <a:solidFill>
                  <a:srgbClr val="FF0000"/>
                </a:solidFill>
              </a:rPr>
              <a:t>Review</a:t>
            </a:r>
          </a:p>
        </p:txBody>
      </p:sp>
      <p:sp>
        <p:nvSpPr>
          <p:cNvPr id="8" name="Rectangle 3"/>
          <p:cNvSpPr txBox="1">
            <a:spLocks noChangeArrowheads="1"/>
          </p:cNvSpPr>
          <p:nvPr/>
        </p:nvSpPr>
        <p:spPr bwMode="auto">
          <a:xfrm>
            <a:off x="4756376" y="1272910"/>
            <a:ext cx="4227287"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137160" bIns="0" numCol="1" anchor="t" anchorCtr="0" compatLnSpc="1">
            <a:prstTxWarp prst="textNoShape">
              <a:avLst/>
            </a:prstTxWarp>
          </a:bodyPr>
          <a:lstStyle>
            <a:lvl1pPr marL="347472" indent="-347472" algn="l" rtl="0" eaLnBrk="1" fontAlgn="base" hangingPunct="1">
              <a:spcBef>
                <a:spcPct val="45000"/>
              </a:spcBef>
              <a:spcAft>
                <a:spcPct val="20000"/>
              </a:spcAft>
              <a:buClr>
                <a:srgbClr val="FF6600"/>
              </a:buClr>
              <a:buFont typeface="Wingdings" charset="2"/>
              <a:buChar char="§"/>
              <a:defRPr sz="2800">
                <a:solidFill>
                  <a:schemeClr val="tx1"/>
                </a:solidFill>
                <a:latin typeface="Arial" charset="0"/>
                <a:ea typeface="Geneva" charset="0"/>
                <a:cs typeface="+mn-cs"/>
              </a:defRPr>
            </a:lvl1pPr>
            <a:lvl2pPr marL="740664" indent="-283464" algn="l" rtl="0" eaLnBrk="1" fontAlgn="base" hangingPunct="1">
              <a:spcBef>
                <a:spcPct val="45000"/>
              </a:spcBef>
              <a:spcAft>
                <a:spcPct val="20000"/>
              </a:spcAft>
              <a:buClr>
                <a:srgbClr val="FF6600"/>
              </a:buClr>
              <a:buFont typeface="Wingdings" charset="2"/>
              <a:buChar char="§"/>
              <a:defRPr sz="2600">
                <a:solidFill>
                  <a:schemeClr val="tx1"/>
                </a:solidFill>
                <a:latin typeface="Arial" charset="0"/>
                <a:ea typeface="+mn-ea"/>
                <a:cs typeface="+mn-cs"/>
              </a:defRPr>
            </a:lvl2pPr>
            <a:lvl3pPr marL="1143000" indent="-228600" algn="l" rtl="0" eaLnBrk="1" fontAlgn="base" hangingPunct="1">
              <a:spcBef>
                <a:spcPct val="45000"/>
              </a:spcBef>
              <a:spcAft>
                <a:spcPct val="20000"/>
              </a:spcAft>
              <a:buClr>
                <a:srgbClr val="FF6600"/>
              </a:buClr>
              <a:buFont typeface="Wingdings" charset="2"/>
              <a:buChar char="§"/>
              <a:defRPr sz="2400">
                <a:solidFill>
                  <a:schemeClr val="tx1"/>
                </a:solidFill>
                <a:latin typeface="Arial" charset="0"/>
                <a:ea typeface="+mn-ea"/>
                <a:cs typeface="+mn-cs"/>
              </a:defRPr>
            </a:lvl3pPr>
            <a:lvl4pPr marL="1600200" indent="-228600" algn="l" rtl="0" eaLnBrk="1" fontAlgn="base" hangingPunct="1">
              <a:spcBef>
                <a:spcPct val="45000"/>
              </a:spcBef>
              <a:spcAft>
                <a:spcPct val="20000"/>
              </a:spcAft>
              <a:buClr>
                <a:srgbClr val="FF6600"/>
              </a:buClr>
              <a:buFont typeface="Wingdings" charset="2"/>
              <a:buChar char="§"/>
              <a:defRPr sz="2200">
                <a:solidFill>
                  <a:schemeClr val="tx1"/>
                </a:solidFill>
                <a:latin typeface="Arial" charset="0"/>
                <a:ea typeface="+mn-ea"/>
                <a:cs typeface="+mn-cs"/>
              </a:defRPr>
            </a:lvl4pPr>
            <a:lvl5pPr marL="2057400" indent="-228600" algn="l" rtl="0" eaLnBrk="1" fontAlgn="base" hangingPunct="1">
              <a:spcBef>
                <a:spcPct val="45000"/>
              </a:spcBef>
              <a:spcAft>
                <a:spcPct val="20000"/>
              </a:spcAft>
              <a:buClr>
                <a:srgbClr val="FF6600"/>
              </a:buClr>
              <a:buFont typeface="Wingdings" charset="2"/>
              <a:buChar char="§"/>
              <a:defRPr sz="22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a:lstStyle>
          <a:p>
            <a:pPr marL="0" indent="0">
              <a:buNone/>
            </a:pPr>
            <a:r>
              <a:rPr lang="en-US" altLang="en-US" u="sng" dirty="0"/>
              <a:t>S</a:t>
            </a:r>
            <a:r>
              <a:rPr lang="en-US" altLang="en-US" u="sng" dirty="0" smtClean="0"/>
              <a:t>ympatric speciation</a:t>
            </a:r>
          </a:p>
          <a:p>
            <a:r>
              <a:rPr lang="en-US" altLang="en-US" sz="2400" dirty="0" smtClean="0"/>
              <a:t>A reproductive barrier </a:t>
            </a:r>
            <a:r>
              <a:rPr lang="en-US" altLang="en-US" sz="2400" i="1" dirty="0" smtClean="0"/>
              <a:t>isolates a subset </a:t>
            </a:r>
            <a:r>
              <a:rPr lang="en-US" altLang="en-US" sz="2400" dirty="0" smtClean="0"/>
              <a:t>of a population WITHOUT geographic separation from the parent species</a:t>
            </a:r>
          </a:p>
          <a:p>
            <a:r>
              <a:rPr lang="en-US" altLang="en-US" sz="2400" dirty="0" smtClean="0"/>
              <a:t>Sympatric speciation can result from polyploidy, sexual selection, or habitat differentiation</a:t>
            </a:r>
          </a:p>
          <a:p>
            <a:endParaRPr lang="en-US" altLang="en-US" dirty="0" smtClean="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idx="1"/>
          </p:nvPr>
        </p:nvSpPr>
        <p:spPr>
          <a:xfrm>
            <a:off x="420913" y="990600"/>
            <a:ext cx="8499249" cy="5073650"/>
          </a:xfrm>
        </p:spPr>
        <p:txBody>
          <a:bodyPr/>
          <a:lstStyle/>
          <a:p>
            <a:r>
              <a:rPr lang="en-US" altLang="en-US" b="1" dirty="0" smtClean="0"/>
              <a:t>Speciation</a:t>
            </a:r>
            <a:r>
              <a:rPr lang="en-US" altLang="en-US" dirty="0"/>
              <a:t> </a:t>
            </a:r>
            <a:r>
              <a:rPr lang="en-US" altLang="en-US" dirty="0" smtClean="0"/>
              <a:t>= the origin of new species, the focal point of evolutionary theory </a:t>
            </a:r>
          </a:p>
          <a:p>
            <a:r>
              <a:rPr lang="en-US" altLang="en-US" dirty="0" smtClean="0"/>
              <a:t>Evolutionary theory must explain</a:t>
            </a:r>
            <a:r>
              <a:rPr lang="mr-IN" altLang="en-US" dirty="0" smtClean="0"/>
              <a:t>…</a:t>
            </a:r>
            <a:endParaRPr lang="en-US" altLang="en-US" dirty="0" smtClean="0"/>
          </a:p>
          <a:p>
            <a:pPr lvl="1"/>
            <a:r>
              <a:rPr lang="en-US" altLang="en-US" dirty="0" smtClean="0"/>
              <a:t>How </a:t>
            </a:r>
            <a:r>
              <a:rPr lang="en-US" altLang="en-US" i="1" dirty="0" smtClean="0"/>
              <a:t>populations</a:t>
            </a:r>
            <a:r>
              <a:rPr lang="en-US" altLang="en-US" dirty="0" smtClean="0"/>
              <a:t> evolve </a:t>
            </a:r>
            <a:r>
              <a:rPr lang="en-US" altLang="en-US" dirty="0" smtClean="0">
                <a:sym typeface="Wingdings"/>
              </a:rPr>
              <a:t></a:t>
            </a:r>
            <a:r>
              <a:rPr lang="en-US" altLang="en-US" dirty="0" smtClean="0"/>
              <a:t> </a:t>
            </a:r>
            <a:r>
              <a:rPr lang="en-US" altLang="en-US" b="1" dirty="0" err="1" smtClean="0">
                <a:solidFill>
                  <a:srgbClr val="FF0000"/>
                </a:solidFill>
              </a:rPr>
              <a:t>MICRO</a:t>
            </a:r>
            <a:r>
              <a:rPr lang="en-US" altLang="en-US" b="1" dirty="0" err="1" smtClean="0"/>
              <a:t>evolution</a:t>
            </a:r>
            <a:r>
              <a:rPr lang="en-US" altLang="en-US" dirty="0" smtClean="0"/>
              <a:t> </a:t>
            </a:r>
            <a:r>
              <a:rPr lang="en-US" altLang="en-US" dirty="0" smtClean="0">
                <a:sym typeface="Wingdings"/>
              </a:rPr>
              <a:t> </a:t>
            </a:r>
            <a:r>
              <a:rPr lang="en-US" altLang="en-US" dirty="0" smtClean="0"/>
              <a:t>changes </a:t>
            </a:r>
            <a:r>
              <a:rPr lang="en-US" altLang="en-US" dirty="0"/>
              <a:t>in allele frequency in a population over </a:t>
            </a:r>
            <a:r>
              <a:rPr lang="en-US" altLang="en-US" dirty="0" smtClean="0"/>
              <a:t>time (population = basic “unit” of evolution)</a:t>
            </a:r>
          </a:p>
          <a:p>
            <a:pPr lvl="1"/>
            <a:r>
              <a:rPr lang="en-US" altLang="en-US" dirty="0" smtClean="0"/>
              <a:t>How NEW species originate </a:t>
            </a:r>
            <a:r>
              <a:rPr lang="en-US" altLang="en-US" dirty="0" smtClean="0">
                <a:sym typeface="Wingdings"/>
              </a:rPr>
              <a:t> </a:t>
            </a:r>
            <a:r>
              <a:rPr lang="en-US" altLang="en-US" b="1" dirty="0" err="1" smtClean="0">
                <a:solidFill>
                  <a:srgbClr val="FF0000"/>
                </a:solidFill>
              </a:rPr>
              <a:t>MACRO</a:t>
            </a:r>
            <a:r>
              <a:rPr lang="en-US" altLang="en-US" b="1" dirty="0" err="1" smtClean="0"/>
              <a:t>evolution</a:t>
            </a:r>
            <a:r>
              <a:rPr lang="en-US" altLang="en-US" dirty="0" smtClean="0"/>
              <a:t> </a:t>
            </a:r>
            <a:r>
              <a:rPr lang="en-US" altLang="en-US" dirty="0" smtClean="0">
                <a:sym typeface="Wingdings"/>
              </a:rPr>
              <a:t></a:t>
            </a:r>
            <a:r>
              <a:rPr lang="en-US" altLang="en-US" dirty="0" smtClean="0"/>
              <a:t> BROAD patterns of evolutionary change ABOVE the species </a:t>
            </a:r>
            <a:r>
              <a:rPr lang="en-US" altLang="en-US" dirty="0"/>
              <a:t>level </a:t>
            </a:r>
            <a:r>
              <a:rPr lang="en-US" altLang="en-US" dirty="0" smtClean="0"/>
              <a:t>(today’s focus) </a:t>
            </a:r>
          </a:p>
          <a:p>
            <a:pPr marL="457200" lvl="1" indent="0">
              <a:buNone/>
            </a:pPr>
            <a:endParaRPr lang="en-US" altLang="en-US" dirty="0" smtClean="0"/>
          </a:p>
        </p:txBody>
      </p:sp>
      <p:sp>
        <p:nvSpPr>
          <p:cNvPr id="3" name="Rectangle 2"/>
          <p:cNvSpPr>
            <a:spLocks noGrp="1" noChangeArrowheads="1"/>
          </p:cNvSpPr>
          <p:nvPr>
            <p:ph type="title"/>
          </p:nvPr>
        </p:nvSpPr>
        <p:spPr>
          <a:xfrm>
            <a:off x="182563" y="298675"/>
            <a:ext cx="8775700" cy="822325"/>
          </a:xfrm>
        </p:spPr>
        <p:txBody>
          <a:bodyPr/>
          <a:lstStyle/>
          <a:p>
            <a:r>
              <a:rPr lang="en-US" altLang="ja-JP" dirty="0" smtClean="0"/>
              <a:t>Species 101</a:t>
            </a:r>
            <a:endParaRPr lang="en-US" altLang="en-US" dirty="0" smtClean="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BBDC1CBD-51A7-47F7-AAA7-D3725D245A16.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3771856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D2036B13-0E61-447F-985C-72017AA8D61C.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29200904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EAC06515-A380-4239-A0FB-E3030823D06D.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6207766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idx="1"/>
          </p:nvPr>
        </p:nvSpPr>
        <p:spPr>
          <a:xfrm>
            <a:off x="420913" y="990600"/>
            <a:ext cx="8499249" cy="5073650"/>
          </a:xfrm>
        </p:spPr>
        <p:txBody>
          <a:bodyPr/>
          <a:lstStyle/>
          <a:p>
            <a:r>
              <a:rPr lang="en-US" altLang="en-US" strike="sngStrike" dirty="0"/>
              <a:t>Concept 24.1: The biological species concept emphasizes reproductive </a:t>
            </a:r>
            <a:r>
              <a:rPr lang="en-US" altLang="en-US" strike="sngStrike" dirty="0" smtClean="0"/>
              <a:t>isolation</a:t>
            </a:r>
          </a:p>
          <a:p>
            <a:r>
              <a:rPr lang="en-US" altLang="en-US" strike="sngStrike" dirty="0"/>
              <a:t>Concept 24.2: Speciation can take place with or without geographic </a:t>
            </a:r>
            <a:r>
              <a:rPr lang="en-US" altLang="en-US" strike="sngStrike" dirty="0" smtClean="0"/>
              <a:t>separation</a:t>
            </a:r>
          </a:p>
          <a:p>
            <a:r>
              <a:rPr lang="en-US" altLang="en-US" sz="3200" b="1" dirty="0">
                <a:solidFill>
                  <a:srgbClr val="FF0000"/>
                </a:solidFill>
              </a:rPr>
              <a:t>Concept 24.3: Hybrid zones reveal factors that cause reproductive </a:t>
            </a:r>
            <a:r>
              <a:rPr lang="en-US" altLang="en-US" sz="3200" b="1" dirty="0" smtClean="0">
                <a:solidFill>
                  <a:srgbClr val="FF0000"/>
                </a:solidFill>
              </a:rPr>
              <a:t>isolation</a:t>
            </a:r>
          </a:p>
          <a:p>
            <a:r>
              <a:rPr lang="en-US" altLang="en-US" dirty="0"/>
              <a:t>Concept 24.4: Speciation can occur rapidly or slowly and can result from changes in few or many genes </a:t>
            </a:r>
            <a:endParaRPr lang="en-US" altLang="en-US" dirty="0" smtClean="0"/>
          </a:p>
          <a:p>
            <a:endParaRPr lang="en-US" altLang="en-US" dirty="0" smtClean="0"/>
          </a:p>
        </p:txBody>
      </p:sp>
      <p:sp>
        <p:nvSpPr>
          <p:cNvPr id="3" name="Rectangle 2"/>
          <p:cNvSpPr>
            <a:spLocks noGrp="1" noChangeArrowheads="1"/>
          </p:cNvSpPr>
          <p:nvPr>
            <p:ph type="title"/>
          </p:nvPr>
        </p:nvSpPr>
        <p:spPr>
          <a:xfrm>
            <a:off x="182563" y="298675"/>
            <a:ext cx="8775700" cy="822325"/>
          </a:xfrm>
        </p:spPr>
        <p:txBody>
          <a:bodyPr/>
          <a:lstStyle/>
          <a:p>
            <a:r>
              <a:rPr lang="en-US" altLang="ja-JP" dirty="0" smtClean="0"/>
              <a:t>Overview</a:t>
            </a:r>
            <a:endParaRPr lang="en-US" altLang="en-US" dirty="0" smtClean="0"/>
          </a:p>
        </p:txBody>
      </p:sp>
    </p:spTree>
    <p:extLst>
      <p:ext uri="{BB962C8B-B14F-4D97-AF65-F5344CB8AC3E}">
        <p14:creationId xmlns:p14="http://schemas.microsoft.com/office/powerpoint/2010/main" val="119463238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p:txBody>
          <a:bodyPr/>
          <a:lstStyle/>
          <a:p>
            <a:r>
              <a:rPr lang="en-US" altLang="en-US" dirty="0" smtClean="0"/>
              <a:t>Concept 24.3: Hybrid zones reveal factors that cause reproductive isolation</a:t>
            </a:r>
          </a:p>
        </p:txBody>
      </p:sp>
      <p:sp>
        <p:nvSpPr>
          <p:cNvPr id="112642" name="Rectangle 3"/>
          <p:cNvSpPr>
            <a:spLocks noGrp="1" noChangeArrowheads="1"/>
          </p:cNvSpPr>
          <p:nvPr>
            <p:ph idx="1"/>
          </p:nvPr>
        </p:nvSpPr>
        <p:spPr/>
        <p:txBody>
          <a:bodyPr/>
          <a:lstStyle/>
          <a:p>
            <a:r>
              <a:rPr lang="en-US" altLang="en-US" b="1" dirty="0"/>
              <a:t>H</a:t>
            </a:r>
            <a:r>
              <a:rPr lang="en-US" altLang="en-US" b="1" dirty="0" smtClean="0"/>
              <a:t>ybrid zone: </a:t>
            </a:r>
            <a:r>
              <a:rPr lang="en-US" altLang="en-US" dirty="0" smtClean="0"/>
              <a:t>region in which members of different species mate and produce hybrids</a:t>
            </a:r>
          </a:p>
          <a:p>
            <a:pPr lvl="1"/>
            <a:r>
              <a:rPr lang="en-US" altLang="en-US" dirty="0" smtClean="0"/>
              <a:t>Hybrids are the result of mating between species with INCOMPLETE reproductive barriers</a:t>
            </a:r>
          </a:p>
          <a:p>
            <a:pPr lvl="1"/>
            <a:r>
              <a:rPr lang="en-US" altLang="en-US" dirty="0"/>
              <a:t>Hybrids often have </a:t>
            </a:r>
            <a:r>
              <a:rPr lang="en-US" altLang="en-US" dirty="0" smtClean="0"/>
              <a:t>REDUCED fitness </a:t>
            </a:r>
            <a:r>
              <a:rPr lang="en-US" altLang="en-US" dirty="0"/>
              <a:t>compared with parent </a:t>
            </a:r>
            <a:r>
              <a:rPr lang="en-US" altLang="en-US" dirty="0" smtClean="0"/>
              <a:t>species</a:t>
            </a:r>
          </a:p>
          <a:p>
            <a:pPr lvl="1"/>
            <a:r>
              <a:rPr lang="en-US" altLang="en-US" dirty="0" smtClean="0"/>
              <a:t>Ex: Fire-bellied toad range </a:t>
            </a:r>
            <a:r>
              <a:rPr lang="en-US" altLang="en-US" i="1" dirty="0" smtClean="0"/>
              <a:t>overlaps</a:t>
            </a:r>
            <a:r>
              <a:rPr lang="en-US" altLang="en-US" dirty="0" smtClean="0"/>
              <a:t> with yellow-bellied toad range to produce hybrid zone</a:t>
            </a:r>
            <a:endParaRPr lang="en-US" altLang="en-US" dirty="0"/>
          </a:p>
          <a:p>
            <a:pPr marL="0" indent="0">
              <a:buNone/>
            </a:pPr>
            <a:endParaRPr lang="en-US" altLang="en-US" dirty="0" smtClean="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4_12_ToadHybridZone-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523156"/>
            <a:ext cx="8546592" cy="5663184"/>
          </a:xfrm>
          <a:prstGeom prst="rect">
            <a:avLst/>
          </a:prstGeom>
        </p:spPr>
      </p:pic>
      <p:sp>
        <p:nvSpPr>
          <p:cNvPr id="4" name="TextBox 3"/>
          <p:cNvSpPr txBox="1"/>
          <p:nvPr/>
        </p:nvSpPr>
        <p:spPr>
          <a:xfrm>
            <a:off x="4422550" y="2529840"/>
            <a:ext cx="1165450" cy="523220"/>
          </a:xfrm>
          <a:prstGeom prst="rect">
            <a:avLst/>
          </a:prstGeom>
          <a:noFill/>
        </p:spPr>
        <p:txBody>
          <a:bodyPr wrap="square" rtlCol="0">
            <a:spAutoFit/>
          </a:bodyPr>
          <a:lstStyle/>
          <a:p>
            <a:r>
              <a:rPr lang="en-US" sz="1400" b="1" dirty="0" smtClean="0">
                <a:solidFill>
                  <a:srgbClr val="000000"/>
                </a:solidFill>
                <a:ea typeface="ＭＳ Ｐゴシック" charset="0"/>
                <a:cs typeface="Arial" panose="020B0604020202020204" pitchFamily="34" charset="0"/>
              </a:rPr>
              <a:t>Fire-bellied</a:t>
            </a:r>
          </a:p>
          <a:p>
            <a:r>
              <a:rPr lang="en-US" sz="1400" b="1" dirty="0">
                <a:solidFill>
                  <a:srgbClr val="000000"/>
                </a:solidFill>
                <a:ea typeface="ＭＳ Ｐゴシック" charset="0"/>
                <a:cs typeface="Arial" panose="020B0604020202020204" pitchFamily="34" charset="0"/>
              </a:rPr>
              <a:t>t</a:t>
            </a:r>
            <a:r>
              <a:rPr lang="en-US" sz="1400" b="1" dirty="0" smtClean="0">
                <a:solidFill>
                  <a:srgbClr val="000000"/>
                </a:solidFill>
                <a:ea typeface="ＭＳ Ｐゴシック" charset="0"/>
                <a:cs typeface="Arial" panose="020B0604020202020204" pitchFamily="34" charset="0"/>
              </a:rPr>
              <a:t>oad range</a:t>
            </a:r>
          </a:p>
        </p:txBody>
      </p:sp>
      <p:sp>
        <p:nvSpPr>
          <p:cNvPr id="6" name="TextBox 5"/>
          <p:cNvSpPr txBox="1"/>
          <p:nvPr/>
        </p:nvSpPr>
        <p:spPr>
          <a:xfrm>
            <a:off x="3772310" y="2926080"/>
            <a:ext cx="1348330" cy="307777"/>
          </a:xfrm>
          <a:prstGeom prst="rect">
            <a:avLst/>
          </a:prstGeom>
          <a:noFill/>
        </p:spPr>
        <p:txBody>
          <a:bodyPr wrap="square" rtlCol="0">
            <a:spAutoFit/>
          </a:bodyPr>
          <a:lstStyle/>
          <a:p>
            <a:r>
              <a:rPr lang="en-US" sz="1400" b="1" dirty="0" smtClean="0">
                <a:solidFill>
                  <a:srgbClr val="FFFFFF"/>
                </a:solidFill>
                <a:ea typeface="ＭＳ Ｐゴシック" charset="0"/>
                <a:cs typeface="Arial" panose="020B0604020202020204" pitchFamily="34" charset="0"/>
              </a:rPr>
              <a:t>Hybrid zone</a:t>
            </a:r>
          </a:p>
        </p:txBody>
      </p:sp>
      <p:sp>
        <p:nvSpPr>
          <p:cNvPr id="7" name="TextBox 6"/>
          <p:cNvSpPr txBox="1"/>
          <p:nvPr/>
        </p:nvSpPr>
        <p:spPr>
          <a:xfrm>
            <a:off x="3599590" y="3230880"/>
            <a:ext cx="1439770" cy="523220"/>
          </a:xfrm>
          <a:prstGeom prst="rect">
            <a:avLst/>
          </a:prstGeom>
          <a:noFill/>
        </p:spPr>
        <p:txBody>
          <a:bodyPr wrap="square" rtlCol="0">
            <a:spAutoFit/>
          </a:bodyPr>
          <a:lstStyle/>
          <a:p>
            <a:r>
              <a:rPr lang="en-US" sz="1400" b="1" dirty="0" smtClean="0">
                <a:solidFill>
                  <a:srgbClr val="000000"/>
                </a:solidFill>
                <a:ea typeface="ＭＳ Ｐゴシック" charset="0"/>
                <a:cs typeface="Arial" panose="020B0604020202020204" pitchFamily="34" charset="0"/>
              </a:rPr>
              <a:t>Yellow-bellied</a:t>
            </a:r>
          </a:p>
          <a:p>
            <a:r>
              <a:rPr lang="en-US" sz="1400" b="1" dirty="0">
                <a:solidFill>
                  <a:srgbClr val="000000"/>
                </a:solidFill>
                <a:ea typeface="ＭＳ Ｐゴシック" charset="0"/>
                <a:cs typeface="Arial" panose="020B0604020202020204" pitchFamily="34" charset="0"/>
              </a:rPr>
              <a:t>t</a:t>
            </a:r>
            <a:r>
              <a:rPr lang="en-US" sz="1400" b="1" dirty="0" smtClean="0">
                <a:solidFill>
                  <a:srgbClr val="000000"/>
                </a:solidFill>
                <a:ea typeface="ＭＳ Ｐゴシック" charset="0"/>
                <a:cs typeface="Arial" panose="020B0604020202020204" pitchFamily="34" charset="0"/>
              </a:rPr>
              <a:t>oad range</a:t>
            </a:r>
          </a:p>
        </p:txBody>
      </p:sp>
      <p:sp>
        <p:nvSpPr>
          <p:cNvPr id="8" name="TextBox 7"/>
          <p:cNvSpPr txBox="1"/>
          <p:nvPr/>
        </p:nvSpPr>
        <p:spPr>
          <a:xfrm>
            <a:off x="5682390" y="4511040"/>
            <a:ext cx="1439770" cy="523220"/>
          </a:xfrm>
          <a:prstGeom prst="rect">
            <a:avLst/>
          </a:prstGeom>
          <a:noFill/>
        </p:spPr>
        <p:txBody>
          <a:bodyPr wrap="square" rtlCol="0">
            <a:spAutoFit/>
          </a:bodyPr>
          <a:lstStyle/>
          <a:p>
            <a:r>
              <a:rPr lang="en-US" sz="1400" b="1" dirty="0" smtClean="0">
                <a:solidFill>
                  <a:srgbClr val="000000"/>
                </a:solidFill>
                <a:ea typeface="ＭＳ Ｐゴシック" charset="0"/>
                <a:cs typeface="Arial" panose="020B0604020202020204" pitchFamily="34" charset="0"/>
              </a:rPr>
              <a:t>Yellow-bellied</a:t>
            </a:r>
          </a:p>
          <a:p>
            <a:r>
              <a:rPr lang="en-US" sz="1400" b="1" dirty="0">
                <a:solidFill>
                  <a:srgbClr val="000000"/>
                </a:solidFill>
                <a:ea typeface="ＭＳ Ｐゴシック" charset="0"/>
                <a:cs typeface="Arial" panose="020B0604020202020204" pitchFamily="34" charset="0"/>
              </a:rPr>
              <a:t>t</a:t>
            </a:r>
            <a:r>
              <a:rPr lang="en-US" sz="1400" b="1" dirty="0" smtClean="0">
                <a:solidFill>
                  <a:srgbClr val="000000"/>
                </a:solidFill>
                <a:ea typeface="ＭＳ Ｐゴシック" charset="0"/>
                <a:cs typeface="Arial" panose="020B0604020202020204" pitchFamily="34" charset="0"/>
              </a:rPr>
              <a:t>oad range</a:t>
            </a:r>
          </a:p>
        </p:txBody>
      </p:sp>
      <p:sp>
        <p:nvSpPr>
          <p:cNvPr id="9" name="TextBox 8"/>
          <p:cNvSpPr txBox="1"/>
          <p:nvPr/>
        </p:nvSpPr>
        <p:spPr>
          <a:xfrm>
            <a:off x="7683910" y="4511040"/>
            <a:ext cx="1165450" cy="523220"/>
          </a:xfrm>
          <a:prstGeom prst="rect">
            <a:avLst/>
          </a:prstGeom>
          <a:noFill/>
        </p:spPr>
        <p:txBody>
          <a:bodyPr wrap="square" rtlCol="0">
            <a:spAutoFit/>
          </a:bodyPr>
          <a:lstStyle/>
          <a:p>
            <a:r>
              <a:rPr lang="en-US" sz="1400" b="1" dirty="0" smtClean="0">
                <a:solidFill>
                  <a:srgbClr val="000000"/>
                </a:solidFill>
                <a:ea typeface="ＭＳ Ｐゴシック" charset="0"/>
                <a:cs typeface="Arial" panose="020B0604020202020204" pitchFamily="34" charset="0"/>
              </a:rPr>
              <a:t>Fire-bellied</a:t>
            </a:r>
          </a:p>
          <a:p>
            <a:r>
              <a:rPr lang="en-US" sz="1400" b="1" dirty="0">
                <a:solidFill>
                  <a:srgbClr val="000000"/>
                </a:solidFill>
                <a:ea typeface="ＭＳ Ｐゴシック" charset="0"/>
                <a:cs typeface="Arial" panose="020B0604020202020204" pitchFamily="34" charset="0"/>
              </a:rPr>
              <a:t>t</a:t>
            </a:r>
            <a:r>
              <a:rPr lang="en-US" sz="1400" b="1" dirty="0" smtClean="0">
                <a:solidFill>
                  <a:srgbClr val="000000"/>
                </a:solidFill>
                <a:ea typeface="ＭＳ Ｐゴシック" charset="0"/>
                <a:cs typeface="Arial" panose="020B0604020202020204" pitchFamily="34" charset="0"/>
              </a:rPr>
              <a:t>oad range</a:t>
            </a:r>
          </a:p>
        </p:txBody>
      </p:sp>
      <p:sp>
        <p:nvSpPr>
          <p:cNvPr id="10" name="TextBox 9"/>
          <p:cNvSpPr txBox="1"/>
          <p:nvPr/>
        </p:nvSpPr>
        <p:spPr>
          <a:xfrm>
            <a:off x="7043830" y="3769360"/>
            <a:ext cx="728570" cy="461665"/>
          </a:xfrm>
          <a:prstGeom prst="rect">
            <a:avLst/>
          </a:prstGeom>
          <a:noFill/>
        </p:spPr>
        <p:txBody>
          <a:bodyPr wrap="square" rtlCol="0">
            <a:spAutoFit/>
          </a:bodyPr>
          <a:lstStyle/>
          <a:p>
            <a:r>
              <a:rPr lang="en-US" sz="1200" b="1" dirty="0" smtClean="0">
                <a:solidFill>
                  <a:srgbClr val="FFFFFF"/>
                </a:solidFill>
                <a:ea typeface="ＭＳ Ｐゴシック" charset="0"/>
                <a:cs typeface="Arial" panose="020B0604020202020204" pitchFamily="34" charset="0"/>
              </a:rPr>
              <a:t>Hybrid </a:t>
            </a:r>
          </a:p>
          <a:p>
            <a:r>
              <a:rPr lang="en-US" sz="1200" b="1" dirty="0" smtClean="0">
                <a:solidFill>
                  <a:srgbClr val="FFFFFF"/>
                </a:solidFill>
                <a:ea typeface="ＭＳ Ｐゴシック" charset="0"/>
                <a:cs typeface="Arial" panose="020B0604020202020204" pitchFamily="34" charset="0"/>
              </a:rPr>
              <a:t>zone</a:t>
            </a:r>
          </a:p>
        </p:txBody>
      </p:sp>
      <p:sp>
        <p:nvSpPr>
          <p:cNvPr id="11" name="TextBox 10"/>
          <p:cNvSpPr txBox="1"/>
          <p:nvPr/>
        </p:nvSpPr>
        <p:spPr>
          <a:xfrm>
            <a:off x="277270" y="5222240"/>
            <a:ext cx="2862170" cy="523220"/>
          </a:xfrm>
          <a:prstGeom prst="rect">
            <a:avLst/>
          </a:prstGeom>
          <a:noFill/>
        </p:spPr>
        <p:txBody>
          <a:bodyPr wrap="square" rtlCol="0">
            <a:spAutoFit/>
          </a:bodyPr>
          <a:lstStyle/>
          <a:p>
            <a:r>
              <a:rPr lang="en-US" sz="1400" b="1" dirty="0" smtClean="0">
                <a:solidFill>
                  <a:srgbClr val="000000"/>
                </a:solidFill>
                <a:ea typeface="ＭＳ Ｐゴシック" charset="0"/>
                <a:cs typeface="Arial" panose="020B0604020202020204" pitchFamily="34" charset="0"/>
              </a:rPr>
              <a:t>Yellow-bellied toad, </a:t>
            </a:r>
            <a:r>
              <a:rPr lang="en-US" sz="1400" b="1" i="1" dirty="0" err="1" smtClean="0">
                <a:solidFill>
                  <a:srgbClr val="000000"/>
                </a:solidFill>
                <a:ea typeface="ＭＳ Ｐゴシック" charset="0"/>
                <a:cs typeface="Arial" panose="020B0604020202020204" pitchFamily="34" charset="0"/>
              </a:rPr>
              <a:t>Bombina</a:t>
            </a:r>
            <a:endParaRPr lang="en-US" sz="1400" b="1" i="1" dirty="0" smtClean="0">
              <a:solidFill>
                <a:srgbClr val="000000"/>
              </a:solidFill>
              <a:ea typeface="ＭＳ Ｐゴシック" charset="0"/>
              <a:cs typeface="Arial" panose="020B0604020202020204" pitchFamily="34" charset="0"/>
            </a:endParaRPr>
          </a:p>
          <a:p>
            <a:r>
              <a:rPr lang="en-US" sz="1400" b="1" i="1" dirty="0" err="1" smtClean="0">
                <a:solidFill>
                  <a:srgbClr val="000000"/>
                </a:solidFill>
                <a:ea typeface="ＭＳ Ｐゴシック" charset="0"/>
                <a:cs typeface="Arial" panose="020B0604020202020204" pitchFamily="34" charset="0"/>
              </a:rPr>
              <a:t>variegata</a:t>
            </a:r>
            <a:endParaRPr lang="en-US" sz="1400" b="1" i="1" dirty="0" smtClean="0">
              <a:solidFill>
                <a:srgbClr val="000000"/>
              </a:solidFill>
              <a:ea typeface="ＭＳ Ｐゴシック" charset="0"/>
              <a:cs typeface="Arial" panose="020B0604020202020204" pitchFamily="34" charset="0"/>
            </a:endParaRPr>
          </a:p>
        </p:txBody>
      </p:sp>
      <p:sp>
        <p:nvSpPr>
          <p:cNvPr id="12" name="TextBox 11"/>
          <p:cNvSpPr txBox="1"/>
          <p:nvPr/>
        </p:nvSpPr>
        <p:spPr>
          <a:xfrm>
            <a:off x="5619355" y="5836164"/>
            <a:ext cx="3075884" cy="276999"/>
          </a:xfrm>
          <a:prstGeom prst="rect">
            <a:avLst/>
          </a:prstGeom>
          <a:noFill/>
        </p:spPr>
        <p:txBody>
          <a:bodyPr wrap="square" rtlCol="0">
            <a:spAutoFit/>
          </a:bodyPr>
          <a:lstStyle/>
          <a:p>
            <a:r>
              <a:rPr lang="en-US" sz="1200" b="1" dirty="0" smtClean="0">
                <a:solidFill>
                  <a:srgbClr val="000000"/>
                </a:solidFill>
                <a:ea typeface="ＭＳ Ｐゴシック" charset="0"/>
                <a:cs typeface="Arial" panose="020B0604020202020204" pitchFamily="34" charset="0"/>
              </a:rPr>
              <a:t>Distance from hybrid zone center (km)</a:t>
            </a:r>
            <a:endParaRPr lang="en-US" sz="1200" b="1" i="1" dirty="0" smtClean="0">
              <a:solidFill>
                <a:srgbClr val="000000"/>
              </a:solidFill>
              <a:ea typeface="ＭＳ Ｐゴシック" charset="0"/>
              <a:cs typeface="Arial" panose="020B0604020202020204" pitchFamily="34" charset="0"/>
            </a:endParaRPr>
          </a:p>
        </p:txBody>
      </p:sp>
      <p:sp>
        <p:nvSpPr>
          <p:cNvPr id="13" name="TextBox 12"/>
          <p:cNvSpPr txBox="1"/>
          <p:nvPr/>
        </p:nvSpPr>
        <p:spPr>
          <a:xfrm>
            <a:off x="5824359" y="2636223"/>
            <a:ext cx="2862170" cy="523220"/>
          </a:xfrm>
          <a:prstGeom prst="rect">
            <a:avLst/>
          </a:prstGeom>
          <a:noFill/>
        </p:spPr>
        <p:txBody>
          <a:bodyPr wrap="square" rtlCol="0">
            <a:spAutoFit/>
          </a:bodyPr>
          <a:lstStyle/>
          <a:p>
            <a:r>
              <a:rPr lang="en-US" sz="1400" b="1" dirty="0" smtClean="0">
                <a:solidFill>
                  <a:srgbClr val="000000"/>
                </a:solidFill>
                <a:ea typeface="ＭＳ Ｐゴシック" charset="0"/>
                <a:cs typeface="Arial" panose="020B0604020202020204" pitchFamily="34" charset="0"/>
              </a:rPr>
              <a:t>Fire-bellied toad, </a:t>
            </a:r>
            <a:r>
              <a:rPr lang="en-US" sz="1400" b="1" i="1" dirty="0" err="1" smtClean="0">
                <a:solidFill>
                  <a:srgbClr val="000000"/>
                </a:solidFill>
                <a:ea typeface="ＭＳ Ｐゴシック" charset="0"/>
                <a:cs typeface="Arial" panose="020B0604020202020204" pitchFamily="34" charset="0"/>
              </a:rPr>
              <a:t>Bombina</a:t>
            </a:r>
            <a:endParaRPr lang="en-US" sz="1400" b="1" i="1" dirty="0" smtClean="0">
              <a:solidFill>
                <a:srgbClr val="000000"/>
              </a:solidFill>
              <a:ea typeface="ＭＳ Ｐゴシック" charset="0"/>
              <a:cs typeface="Arial" panose="020B0604020202020204" pitchFamily="34" charset="0"/>
            </a:endParaRPr>
          </a:p>
          <a:p>
            <a:r>
              <a:rPr lang="en-US" sz="1400" b="1" i="1" dirty="0" err="1" smtClean="0">
                <a:solidFill>
                  <a:srgbClr val="000000"/>
                </a:solidFill>
                <a:ea typeface="ＭＳ Ｐゴシック" charset="0"/>
                <a:cs typeface="Arial" panose="020B0604020202020204" pitchFamily="34" charset="0"/>
              </a:rPr>
              <a:t>bombina</a:t>
            </a:r>
            <a:endParaRPr lang="en-US" sz="1400" b="1" i="1" dirty="0" smtClean="0">
              <a:solidFill>
                <a:srgbClr val="000000"/>
              </a:solidFill>
              <a:ea typeface="ＭＳ Ｐゴシック" charset="0"/>
              <a:cs typeface="Arial" panose="020B0604020202020204" pitchFamily="34" charset="0"/>
            </a:endParaRPr>
          </a:p>
        </p:txBody>
      </p:sp>
      <p:sp>
        <p:nvSpPr>
          <p:cNvPr id="14" name="TextBox 13"/>
          <p:cNvSpPr txBox="1"/>
          <p:nvPr/>
        </p:nvSpPr>
        <p:spPr>
          <a:xfrm rot="16200000">
            <a:off x="3719304" y="4443433"/>
            <a:ext cx="2135857" cy="461665"/>
          </a:xfrm>
          <a:prstGeom prst="rect">
            <a:avLst/>
          </a:prstGeom>
          <a:noFill/>
        </p:spPr>
        <p:txBody>
          <a:bodyPr wrap="square" rtlCol="0">
            <a:spAutoFit/>
          </a:bodyPr>
          <a:lstStyle/>
          <a:p>
            <a:pPr algn="ctr"/>
            <a:r>
              <a:rPr lang="en-US" sz="1200" b="1" dirty="0" smtClean="0">
                <a:solidFill>
                  <a:srgbClr val="000000"/>
                </a:solidFill>
                <a:ea typeface="ＭＳ Ｐゴシック" charset="0"/>
                <a:cs typeface="Arial" panose="020B0604020202020204" pitchFamily="34" charset="0"/>
              </a:rPr>
              <a:t>Frequency of</a:t>
            </a:r>
          </a:p>
          <a:p>
            <a:pPr algn="ctr"/>
            <a:r>
              <a:rPr lang="en-US" sz="1200" b="1" i="1" dirty="0" smtClean="0">
                <a:solidFill>
                  <a:srgbClr val="000000"/>
                </a:solidFill>
                <a:ea typeface="ＭＳ Ｐゴシック" charset="0"/>
                <a:cs typeface="Arial" panose="020B0604020202020204" pitchFamily="34" charset="0"/>
              </a:rPr>
              <a:t>B. </a:t>
            </a:r>
            <a:r>
              <a:rPr lang="en-US" sz="1200" b="1" i="1" dirty="0" err="1" smtClean="0">
                <a:solidFill>
                  <a:srgbClr val="000000"/>
                </a:solidFill>
                <a:ea typeface="ＭＳ Ｐゴシック" charset="0"/>
                <a:cs typeface="Arial" panose="020B0604020202020204" pitchFamily="34" charset="0"/>
              </a:rPr>
              <a:t>variegata</a:t>
            </a:r>
            <a:r>
              <a:rPr lang="en-US" sz="1200" b="1" i="1" dirty="0" smtClean="0">
                <a:solidFill>
                  <a:srgbClr val="000000"/>
                </a:solidFill>
                <a:ea typeface="ＭＳ Ｐゴシック" charset="0"/>
                <a:cs typeface="Arial" panose="020B0604020202020204" pitchFamily="34" charset="0"/>
              </a:rPr>
              <a:t>-</a:t>
            </a:r>
            <a:r>
              <a:rPr lang="en-US" sz="1200" b="1" dirty="0" smtClean="0">
                <a:solidFill>
                  <a:srgbClr val="000000"/>
                </a:solidFill>
                <a:ea typeface="ＭＳ Ｐゴシック" charset="0"/>
                <a:cs typeface="Arial" panose="020B0604020202020204" pitchFamily="34" charset="0"/>
              </a:rPr>
              <a:t>specific allele</a:t>
            </a:r>
          </a:p>
        </p:txBody>
      </p:sp>
      <p:sp>
        <p:nvSpPr>
          <p:cNvPr id="15" name="TextBox 14"/>
          <p:cNvSpPr txBox="1"/>
          <p:nvPr/>
        </p:nvSpPr>
        <p:spPr>
          <a:xfrm>
            <a:off x="5227378" y="5661019"/>
            <a:ext cx="372775" cy="276999"/>
          </a:xfrm>
          <a:prstGeom prst="rect">
            <a:avLst/>
          </a:prstGeom>
          <a:noFill/>
        </p:spPr>
        <p:txBody>
          <a:bodyPr wrap="square" rtlCol="0">
            <a:spAutoFit/>
          </a:bodyPr>
          <a:lstStyle/>
          <a:p>
            <a:r>
              <a:rPr lang="en-US" sz="1200" b="1" dirty="0" smtClean="0">
                <a:solidFill>
                  <a:srgbClr val="000000"/>
                </a:solidFill>
                <a:ea typeface="ＭＳ Ｐゴシック" charset="0"/>
                <a:cs typeface="Arial" panose="020B0604020202020204" pitchFamily="34" charset="0"/>
              </a:rPr>
              <a:t>40</a:t>
            </a:r>
          </a:p>
        </p:txBody>
      </p:sp>
      <p:sp>
        <p:nvSpPr>
          <p:cNvPr id="16" name="TextBox 15"/>
          <p:cNvSpPr txBox="1"/>
          <p:nvPr/>
        </p:nvSpPr>
        <p:spPr>
          <a:xfrm>
            <a:off x="5706405" y="5661019"/>
            <a:ext cx="372775" cy="276999"/>
          </a:xfrm>
          <a:prstGeom prst="rect">
            <a:avLst/>
          </a:prstGeom>
          <a:noFill/>
        </p:spPr>
        <p:txBody>
          <a:bodyPr wrap="square" rtlCol="0">
            <a:spAutoFit/>
          </a:bodyPr>
          <a:lstStyle/>
          <a:p>
            <a:r>
              <a:rPr lang="en-US" sz="1200" b="1" dirty="0" smtClean="0">
                <a:solidFill>
                  <a:srgbClr val="000000"/>
                </a:solidFill>
                <a:ea typeface="ＭＳ Ｐゴシック" charset="0"/>
                <a:cs typeface="Arial" panose="020B0604020202020204" pitchFamily="34" charset="0"/>
              </a:rPr>
              <a:t>30</a:t>
            </a:r>
          </a:p>
        </p:txBody>
      </p:sp>
      <p:sp>
        <p:nvSpPr>
          <p:cNvPr id="17" name="TextBox 16"/>
          <p:cNvSpPr txBox="1"/>
          <p:nvPr/>
        </p:nvSpPr>
        <p:spPr>
          <a:xfrm>
            <a:off x="6192200" y="5661019"/>
            <a:ext cx="372775" cy="276999"/>
          </a:xfrm>
          <a:prstGeom prst="rect">
            <a:avLst/>
          </a:prstGeom>
          <a:noFill/>
        </p:spPr>
        <p:txBody>
          <a:bodyPr wrap="square" rtlCol="0">
            <a:spAutoFit/>
          </a:bodyPr>
          <a:lstStyle/>
          <a:p>
            <a:r>
              <a:rPr lang="en-US" sz="1200" b="1" dirty="0" smtClean="0">
                <a:solidFill>
                  <a:srgbClr val="000000"/>
                </a:solidFill>
                <a:ea typeface="ＭＳ Ｐゴシック" charset="0"/>
                <a:cs typeface="Arial" panose="020B0604020202020204" pitchFamily="34" charset="0"/>
              </a:rPr>
              <a:t>20</a:t>
            </a:r>
          </a:p>
        </p:txBody>
      </p:sp>
      <p:sp>
        <p:nvSpPr>
          <p:cNvPr id="18" name="TextBox 17"/>
          <p:cNvSpPr txBox="1"/>
          <p:nvPr/>
        </p:nvSpPr>
        <p:spPr>
          <a:xfrm>
            <a:off x="6697006" y="5661019"/>
            <a:ext cx="372775" cy="276999"/>
          </a:xfrm>
          <a:prstGeom prst="rect">
            <a:avLst/>
          </a:prstGeom>
          <a:noFill/>
        </p:spPr>
        <p:txBody>
          <a:bodyPr wrap="square" rtlCol="0">
            <a:spAutoFit/>
          </a:bodyPr>
          <a:lstStyle/>
          <a:p>
            <a:r>
              <a:rPr lang="en-US" sz="1200" b="1" dirty="0" smtClean="0">
                <a:solidFill>
                  <a:srgbClr val="000000"/>
                </a:solidFill>
                <a:ea typeface="ＭＳ Ｐゴシック" charset="0"/>
                <a:cs typeface="Arial" panose="020B0604020202020204" pitchFamily="34" charset="0"/>
              </a:rPr>
              <a:t>10</a:t>
            </a:r>
          </a:p>
        </p:txBody>
      </p:sp>
      <p:sp>
        <p:nvSpPr>
          <p:cNvPr id="19" name="TextBox 18"/>
          <p:cNvSpPr txBox="1"/>
          <p:nvPr/>
        </p:nvSpPr>
        <p:spPr>
          <a:xfrm>
            <a:off x="7224209" y="5661019"/>
            <a:ext cx="250996" cy="276999"/>
          </a:xfrm>
          <a:prstGeom prst="rect">
            <a:avLst/>
          </a:prstGeom>
          <a:noFill/>
        </p:spPr>
        <p:txBody>
          <a:bodyPr wrap="square" rtlCol="0">
            <a:spAutoFit/>
          </a:bodyPr>
          <a:lstStyle/>
          <a:p>
            <a:r>
              <a:rPr lang="en-US" sz="1200" b="1" dirty="0" smtClean="0">
                <a:solidFill>
                  <a:srgbClr val="000000"/>
                </a:solidFill>
                <a:ea typeface="ＭＳ Ｐゴシック" charset="0"/>
                <a:cs typeface="Arial" panose="020B0604020202020204" pitchFamily="34" charset="0"/>
              </a:rPr>
              <a:t>0</a:t>
            </a:r>
          </a:p>
        </p:txBody>
      </p:sp>
      <p:sp>
        <p:nvSpPr>
          <p:cNvPr id="20" name="TextBox 19"/>
          <p:cNvSpPr txBox="1"/>
          <p:nvPr/>
        </p:nvSpPr>
        <p:spPr>
          <a:xfrm>
            <a:off x="7635000" y="5661019"/>
            <a:ext cx="372775" cy="276999"/>
          </a:xfrm>
          <a:prstGeom prst="rect">
            <a:avLst/>
          </a:prstGeom>
          <a:noFill/>
        </p:spPr>
        <p:txBody>
          <a:bodyPr wrap="square" rtlCol="0">
            <a:spAutoFit/>
          </a:bodyPr>
          <a:lstStyle/>
          <a:p>
            <a:r>
              <a:rPr lang="en-US" sz="1200" b="1" dirty="0" smtClean="0">
                <a:solidFill>
                  <a:srgbClr val="000000"/>
                </a:solidFill>
                <a:ea typeface="ＭＳ Ｐゴシック" charset="0"/>
                <a:cs typeface="Arial" panose="020B0604020202020204" pitchFamily="34" charset="0"/>
              </a:rPr>
              <a:t>10</a:t>
            </a:r>
          </a:p>
        </p:txBody>
      </p:sp>
      <p:sp>
        <p:nvSpPr>
          <p:cNvPr id="21" name="TextBox 20"/>
          <p:cNvSpPr txBox="1"/>
          <p:nvPr/>
        </p:nvSpPr>
        <p:spPr>
          <a:xfrm>
            <a:off x="8128400" y="5661019"/>
            <a:ext cx="372775" cy="276999"/>
          </a:xfrm>
          <a:prstGeom prst="rect">
            <a:avLst/>
          </a:prstGeom>
          <a:noFill/>
        </p:spPr>
        <p:txBody>
          <a:bodyPr wrap="square" rtlCol="0">
            <a:spAutoFit/>
          </a:bodyPr>
          <a:lstStyle/>
          <a:p>
            <a:r>
              <a:rPr lang="en-US" sz="1200" b="1" dirty="0" smtClean="0">
                <a:solidFill>
                  <a:srgbClr val="000000"/>
                </a:solidFill>
                <a:ea typeface="ＭＳ Ｐゴシック" charset="0"/>
                <a:cs typeface="Arial" panose="020B0604020202020204" pitchFamily="34" charset="0"/>
              </a:rPr>
              <a:t>20</a:t>
            </a:r>
          </a:p>
        </p:txBody>
      </p:sp>
      <p:sp>
        <p:nvSpPr>
          <p:cNvPr id="22" name="TextBox 21"/>
          <p:cNvSpPr txBox="1"/>
          <p:nvPr/>
        </p:nvSpPr>
        <p:spPr>
          <a:xfrm>
            <a:off x="4927370" y="5446022"/>
            <a:ext cx="624343" cy="276999"/>
          </a:xfrm>
          <a:prstGeom prst="rect">
            <a:avLst/>
          </a:prstGeom>
          <a:noFill/>
        </p:spPr>
        <p:txBody>
          <a:bodyPr wrap="square" rtlCol="0">
            <a:spAutoFit/>
          </a:bodyPr>
          <a:lstStyle/>
          <a:p>
            <a:r>
              <a:rPr lang="en-US" sz="1200" b="1" dirty="0" smtClean="0">
                <a:solidFill>
                  <a:srgbClr val="000000"/>
                </a:solidFill>
                <a:ea typeface="ＭＳ Ｐゴシック" charset="0"/>
                <a:cs typeface="Arial" panose="020B0604020202020204" pitchFamily="34" charset="0"/>
              </a:rPr>
              <a:t>0.01</a:t>
            </a:r>
          </a:p>
        </p:txBody>
      </p:sp>
      <p:sp>
        <p:nvSpPr>
          <p:cNvPr id="23" name="TextBox 22"/>
          <p:cNvSpPr txBox="1"/>
          <p:nvPr/>
        </p:nvSpPr>
        <p:spPr>
          <a:xfrm>
            <a:off x="5012374" y="4972805"/>
            <a:ext cx="444090" cy="276999"/>
          </a:xfrm>
          <a:prstGeom prst="rect">
            <a:avLst/>
          </a:prstGeom>
          <a:noFill/>
        </p:spPr>
        <p:txBody>
          <a:bodyPr wrap="square" rtlCol="0">
            <a:spAutoFit/>
          </a:bodyPr>
          <a:lstStyle/>
          <a:p>
            <a:r>
              <a:rPr lang="en-US" sz="1200" b="1" dirty="0" smtClean="0">
                <a:solidFill>
                  <a:srgbClr val="000000"/>
                </a:solidFill>
                <a:ea typeface="ＭＳ Ｐゴシック" charset="0"/>
                <a:cs typeface="Arial" panose="020B0604020202020204" pitchFamily="34" charset="0"/>
              </a:rPr>
              <a:t>0.1</a:t>
            </a:r>
          </a:p>
        </p:txBody>
      </p:sp>
      <p:sp>
        <p:nvSpPr>
          <p:cNvPr id="24" name="TextBox 23"/>
          <p:cNvSpPr txBox="1"/>
          <p:nvPr/>
        </p:nvSpPr>
        <p:spPr>
          <a:xfrm>
            <a:off x="5012374" y="4545604"/>
            <a:ext cx="444090" cy="276999"/>
          </a:xfrm>
          <a:prstGeom prst="rect">
            <a:avLst/>
          </a:prstGeom>
          <a:noFill/>
        </p:spPr>
        <p:txBody>
          <a:bodyPr wrap="square" rtlCol="0">
            <a:spAutoFit/>
          </a:bodyPr>
          <a:lstStyle/>
          <a:p>
            <a:r>
              <a:rPr lang="en-US" sz="1200" b="1" dirty="0" smtClean="0">
                <a:solidFill>
                  <a:srgbClr val="000000"/>
                </a:solidFill>
                <a:ea typeface="ＭＳ Ｐゴシック" charset="0"/>
                <a:cs typeface="Arial" panose="020B0604020202020204" pitchFamily="34" charset="0"/>
              </a:rPr>
              <a:t>0.5</a:t>
            </a:r>
          </a:p>
        </p:txBody>
      </p:sp>
      <p:sp>
        <p:nvSpPr>
          <p:cNvPr id="25" name="TextBox 24"/>
          <p:cNvSpPr txBox="1"/>
          <p:nvPr/>
        </p:nvSpPr>
        <p:spPr>
          <a:xfrm>
            <a:off x="5012374" y="4103404"/>
            <a:ext cx="484912" cy="276999"/>
          </a:xfrm>
          <a:prstGeom prst="rect">
            <a:avLst/>
          </a:prstGeom>
          <a:noFill/>
        </p:spPr>
        <p:txBody>
          <a:bodyPr wrap="square" rtlCol="0">
            <a:spAutoFit/>
          </a:bodyPr>
          <a:lstStyle/>
          <a:p>
            <a:r>
              <a:rPr lang="en-US" sz="1200" b="1" dirty="0" smtClean="0">
                <a:solidFill>
                  <a:srgbClr val="000000"/>
                </a:solidFill>
                <a:ea typeface="ＭＳ Ｐゴシック" charset="0"/>
                <a:cs typeface="Arial" panose="020B0604020202020204" pitchFamily="34" charset="0"/>
              </a:rPr>
              <a:t>0.9</a:t>
            </a:r>
          </a:p>
        </p:txBody>
      </p:sp>
      <p:sp>
        <p:nvSpPr>
          <p:cNvPr id="26" name="TextBox 25"/>
          <p:cNvSpPr txBox="1"/>
          <p:nvPr/>
        </p:nvSpPr>
        <p:spPr>
          <a:xfrm>
            <a:off x="4927372" y="3601205"/>
            <a:ext cx="592591" cy="276999"/>
          </a:xfrm>
          <a:prstGeom prst="rect">
            <a:avLst/>
          </a:prstGeom>
          <a:noFill/>
        </p:spPr>
        <p:txBody>
          <a:bodyPr wrap="square" rtlCol="0">
            <a:spAutoFit/>
          </a:bodyPr>
          <a:lstStyle/>
          <a:p>
            <a:r>
              <a:rPr lang="en-US" sz="1200" b="1" dirty="0" smtClean="0">
                <a:solidFill>
                  <a:srgbClr val="000000"/>
                </a:solidFill>
                <a:ea typeface="ＭＳ Ｐゴシック" charset="0"/>
                <a:cs typeface="Arial" panose="020B0604020202020204" pitchFamily="34" charset="0"/>
              </a:rPr>
              <a:t>0.99</a:t>
            </a:r>
          </a:p>
        </p:txBody>
      </p:sp>
    </p:spTree>
    <p:extLst>
      <p:ext uri="{BB962C8B-B14F-4D97-AF65-F5344CB8AC3E}">
        <p14:creationId xmlns:p14="http://schemas.microsoft.com/office/powerpoint/2010/main" val="2549938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BC594EC8-815F-4A12-BEA9-D7B7817B9097.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15984045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907E3722-898F-4298-85F3-14DCE0234A22.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2070164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idx="1"/>
          </p:nvPr>
        </p:nvSpPr>
        <p:spPr>
          <a:xfrm>
            <a:off x="420913" y="990600"/>
            <a:ext cx="8499249" cy="5073650"/>
          </a:xfrm>
        </p:spPr>
        <p:txBody>
          <a:bodyPr/>
          <a:lstStyle/>
          <a:p>
            <a:r>
              <a:rPr lang="en-US" altLang="en-US" strike="sngStrike" dirty="0"/>
              <a:t>Concept 24.1: The biological species concept emphasizes reproductive </a:t>
            </a:r>
            <a:r>
              <a:rPr lang="en-US" altLang="en-US" strike="sngStrike" dirty="0" smtClean="0"/>
              <a:t>isolation</a:t>
            </a:r>
          </a:p>
          <a:p>
            <a:r>
              <a:rPr lang="en-US" altLang="en-US" strike="sngStrike" dirty="0"/>
              <a:t>Concept 24.2: Speciation can take place with or without geographic </a:t>
            </a:r>
            <a:r>
              <a:rPr lang="en-US" altLang="en-US" strike="sngStrike" dirty="0" smtClean="0"/>
              <a:t>separation</a:t>
            </a:r>
          </a:p>
          <a:p>
            <a:r>
              <a:rPr lang="en-US" altLang="en-US" strike="sngStrike" dirty="0"/>
              <a:t>Concept 24.3: Hybrid zones reveal factors that cause reproductive </a:t>
            </a:r>
            <a:r>
              <a:rPr lang="en-US" altLang="en-US" strike="sngStrike" dirty="0" smtClean="0"/>
              <a:t>isolation</a:t>
            </a:r>
          </a:p>
          <a:p>
            <a:r>
              <a:rPr lang="en-US" altLang="en-US" sz="3200" b="1" dirty="0">
                <a:solidFill>
                  <a:srgbClr val="FF0000"/>
                </a:solidFill>
              </a:rPr>
              <a:t>Concept 24.4: Speciation can occur rapidly or slowly and can result from changes in few or many genes </a:t>
            </a:r>
            <a:endParaRPr lang="en-US" altLang="en-US" sz="3200" b="1" dirty="0" smtClean="0">
              <a:solidFill>
                <a:srgbClr val="FF0000"/>
              </a:solidFill>
            </a:endParaRPr>
          </a:p>
          <a:p>
            <a:endParaRPr lang="en-US" altLang="en-US" dirty="0" smtClean="0"/>
          </a:p>
        </p:txBody>
      </p:sp>
      <p:sp>
        <p:nvSpPr>
          <p:cNvPr id="3" name="Rectangle 2"/>
          <p:cNvSpPr>
            <a:spLocks noGrp="1" noChangeArrowheads="1"/>
          </p:cNvSpPr>
          <p:nvPr>
            <p:ph type="title"/>
          </p:nvPr>
        </p:nvSpPr>
        <p:spPr>
          <a:xfrm>
            <a:off x="182563" y="298675"/>
            <a:ext cx="8775700" cy="822325"/>
          </a:xfrm>
        </p:spPr>
        <p:txBody>
          <a:bodyPr/>
          <a:lstStyle/>
          <a:p>
            <a:r>
              <a:rPr lang="en-US" altLang="ja-JP" dirty="0" smtClean="0"/>
              <a:t>Overview</a:t>
            </a:r>
            <a:endParaRPr lang="en-US" altLang="en-US" dirty="0" smtClean="0"/>
          </a:p>
        </p:txBody>
      </p:sp>
    </p:spTree>
    <p:extLst>
      <p:ext uri="{BB962C8B-B14F-4D97-AF65-F5344CB8AC3E}">
        <p14:creationId xmlns:p14="http://schemas.microsoft.com/office/powerpoint/2010/main" val="110184347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r>
              <a:rPr lang="en-US" altLang="en-US" dirty="0" smtClean="0"/>
              <a:t>Concept 24.4: Speciation can occur rapidly or slowly and can result from changes in few or many genes </a:t>
            </a:r>
          </a:p>
        </p:txBody>
      </p:sp>
      <p:sp>
        <p:nvSpPr>
          <p:cNvPr id="137218" name="Rectangle 3"/>
          <p:cNvSpPr>
            <a:spLocks noGrp="1" noChangeArrowheads="1"/>
          </p:cNvSpPr>
          <p:nvPr>
            <p:ph idx="1"/>
          </p:nvPr>
        </p:nvSpPr>
        <p:spPr>
          <a:xfrm>
            <a:off x="420913" y="1711912"/>
            <a:ext cx="8499249" cy="4593960"/>
          </a:xfrm>
        </p:spPr>
        <p:txBody>
          <a:bodyPr/>
          <a:lstStyle/>
          <a:p>
            <a:r>
              <a:rPr lang="en-US" altLang="en-US" dirty="0" smtClean="0"/>
              <a:t>Many questions remain concerning</a:t>
            </a:r>
            <a:r>
              <a:rPr lang="mr-IN" altLang="en-US" dirty="0" smtClean="0"/>
              <a:t>…</a:t>
            </a:r>
            <a:endParaRPr lang="en-US" altLang="en-US" dirty="0" smtClean="0"/>
          </a:p>
          <a:p>
            <a:pPr lvl="1"/>
            <a:r>
              <a:rPr lang="en-US" altLang="en-US" i="1" dirty="0"/>
              <a:t>H</a:t>
            </a:r>
            <a:r>
              <a:rPr lang="en-US" altLang="en-US" i="1" dirty="0" smtClean="0"/>
              <a:t>ow long </a:t>
            </a:r>
            <a:r>
              <a:rPr lang="en-US" altLang="en-US" dirty="0" smtClean="0"/>
              <a:t>it takes for a new species to form?</a:t>
            </a:r>
          </a:p>
          <a:p>
            <a:pPr lvl="1"/>
            <a:r>
              <a:rPr lang="en-US" altLang="en-US" i="1" dirty="0"/>
              <a:t>H</a:t>
            </a:r>
            <a:r>
              <a:rPr lang="en-US" altLang="en-US" i="1" dirty="0" smtClean="0"/>
              <a:t>ow many genes </a:t>
            </a:r>
            <a:r>
              <a:rPr lang="en-US" altLang="en-US" dirty="0" smtClean="0"/>
              <a:t>need to differ between species?</a:t>
            </a:r>
          </a:p>
          <a:p>
            <a:r>
              <a:rPr lang="en-US" altLang="en-US" dirty="0"/>
              <a:t>Broad patterns in speciation can be studied using the fossil record, morphological data, or molecular data</a:t>
            </a:r>
          </a:p>
          <a:p>
            <a:endParaRPr lang="en-US" altLang="en-US" dirty="0" smtClean="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idx="1"/>
          </p:nvPr>
        </p:nvSpPr>
        <p:spPr>
          <a:xfrm>
            <a:off x="420913" y="990600"/>
            <a:ext cx="8499249" cy="5073650"/>
          </a:xfrm>
        </p:spPr>
        <p:txBody>
          <a:bodyPr/>
          <a:lstStyle/>
          <a:p>
            <a:r>
              <a:rPr lang="en-US" altLang="en-US" dirty="0"/>
              <a:t>Concept 24.1: The biological species concept emphasizes reproductive </a:t>
            </a:r>
            <a:r>
              <a:rPr lang="en-US" altLang="en-US" dirty="0" smtClean="0"/>
              <a:t>isolation</a:t>
            </a:r>
          </a:p>
          <a:p>
            <a:r>
              <a:rPr lang="en-US" altLang="en-US" dirty="0"/>
              <a:t>Concept 24.2: Speciation can take place with or without geographic </a:t>
            </a:r>
            <a:r>
              <a:rPr lang="en-US" altLang="en-US" dirty="0" smtClean="0"/>
              <a:t>separation</a:t>
            </a:r>
          </a:p>
          <a:p>
            <a:r>
              <a:rPr lang="en-US" altLang="en-US" dirty="0"/>
              <a:t>Concept 24.3: Hybrid zones reveal factors that cause reproductive </a:t>
            </a:r>
            <a:r>
              <a:rPr lang="en-US" altLang="en-US" dirty="0" smtClean="0"/>
              <a:t>isolation</a:t>
            </a:r>
          </a:p>
          <a:p>
            <a:r>
              <a:rPr lang="en-US" altLang="en-US" dirty="0"/>
              <a:t>Concept 24.4: Speciation can occur rapidly or slowly and can result from changes in few or many genes </a:t>
            </a:r>
            <a:endParaRPr lang="en-US" altLang="en-US" dirty="0" smtClean="0"/>
          </a:p>
          <a:p>
            <a:endParaRPr lang="en-US" altLang="en-US" dirty="0" smtClean="0"/>
          </a:p>
        </p:txBody>
      </p:sp>
      <p:sp>
        <p:nvSpPr>
          <p:cNvPr id="3" name="Rectangle 2"/>
          <p:cNvSpPr>
            <a:spLocks noGrp="1" noChangeArrowheads="1"/>
          </p:cNvSpPr>
          <p:nvPr>
            <p:ph type="title"/>
          </p:nvPr>
        </p:nvSpPr>
        <p:spPr>
          <a:xfrm>
            <a:off x="182563" y="298675"/>
            <a:ext cx="8775700" cy="822325"/>
          </a:xfrm>
        </p:spPr>
        <p:txBody>
          <a:bodyPr/>
          <a:lstStyle/>
          <a:p>
            <a:r>
              <a:rPr lang="en-US" altLang="ja-JP" dirty="0" smtClean="0"/>
              <a:t>Overview</a:t>
            </a:r>
            <a:endParaRPr lang="en-US" altLang="en-US" dirty="0" smtClean="0"/>
          </a:p>
        </p:txBody>
      </p:sp>
    </p:spTree>
    <p:extLst>
      <p:ext uri="{BB962C8B-B14F-4D97-AF65-F5344CB8AC3E}">
        <p14:creationId xmlns:p14="http://schemas.microsoft.com/office/powerpoint/2010/main" val="44917635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p:nvPr>
        </p:nvSpPr>
        <p:spPr/>
        <p:txBody>
          <a:bodyPr/>
          <a:lstStyle/>
          <a:p>
            <a:r>
              <a:rPr lang="en-US" altLang="en-US" dirty="0"/>
              <a:t>Concept 24.4: Speciation can occur rapidly or </a:t>
            </a:r>
            <a:r>
              <a:rPr lang="en-US" altLang="en-US" dirty="0" smtClean="0"/>
              <a:t>slowly</a:t>
            </a:r>
            <a:endParaRPr lang="en-US" altLang="en-US" i="1" dirty="0" smtClean="0"/>
          </a:p>
        </p:txBody>
      </p:sp>
      <p:sp>
        <p:nvSpPr>
          <p:cNvPr id="141314" name="Rectangle 3"/>
          <p:cNvSpPr>
            <a:spLocks noGrp="1" noChangeArrowheads="1"/>
          </p:cNvSpPr>
          <p:nvPr>
            <p:ph idx="1"/>
          </p:nvPr>
        </p:nvSpPr>
        <p:spPr>
          <a:xfrm>
            <a:off x="420913" y="1219200"/>
            <a:ext cx="8499249" cy="5127360"/>
          </a:xfrm>
        </p:spPr>
        <p:txBody>
          <a:bodyPr/>
          <a:lstStyle/>
          <a:p>
            <a:r>
              <a:rPr lang="en-US" altLang="en-US" dirty="0" smtClean="0"/>
              <a:t>The fossil record includes examples of species that appear suddenly, persist essentially unchanged for some time, and then apparently disappear</a:t>
            </a:r>
          </a:p>
          <a:p>
            <a:pPr lvl="1"/>
            <a:r>
              <a:rPr lang="en-US" altLang="en-US" dirty="0" smtClean="0"/>
              <a:t>Niles </a:t>
            </a:r>
            <a:r>
              <a:rPr lang="en-US" altLang="en-US" dirty="0" err="1" smtClean="0"/>
              <a:t>Eldredge</a:t>
            </a:r>
            <a:r>
              <a:rPr lang="en-US" altLang="en-US" dirty="0" smtClean="0"/>
              <a:t> and Stephen Jay Gould coined the term “</a:t>
            </a:r>
            <a:r>
              <a:rPr lang="en-US" altLang="en-US" b="1" dirty="0" smtClean="0"/>
              <a:t>punctuated </a:t>
            </a:r>
            <a:r>
              <a:rPr lang="en-US" altLang="en-US" b="1" dirty="0" err="1" smtClean="0"/>
              <a:t>equilibria</a:t>
            </a:r>
            <a:r>
              <a:rPr lang="en-US" altLang="en-US" b="1" dirty="0" smtClean="0"/>
              <a:t>” </a:t>
            </a:r>
            <a:r>
              <a:rPr lang="en-US" altLang="en-US" dirty="0" smtClean="0"/>
              <a:t>to describe periods of apparent stasis </a:t>
            </a:r>
            <a:r>
              <a:rPr lang="en-US" altLang="en-US" i="1" dirty="0" smtClean="0"/>
              <a:t>punctuated</a:t>
            </a:r>
            <a:r>
              <a:rPr lang="en-US" altLang="en-US" dirty="0" smtClean="0"/>
              <a:t> by sudden change</a:t>
            </a:r>
          </a:p>
          <a:p>
            <a:pPr lvl="1"/>
            <a:r>
              <a:rPr lang="en-US" altLang="en-US" dirty="0" smtClean="0"/>
              <a:t>The punctuated equilibrium model contrasts with a </a:t>
            </a:r>
            <a:r>
              <a:rPr lang="en-US" altLang="en-US" b="1" dirty="0" smtClean="0"/>
              <a:t>gradual model </a:t>
            </a:r>
            <a:r>
              <a:rPr lang="en-US" altLang="en-US" dirty="0" smtClean="0"/>
              <a:t>of change in a species over time</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4_16SpeciationTempo-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550512"/>
            <a:ext cx="8546592" cy="5663184"/>
          </a:xfrm>
          <a:prstGeom prst="rect">
            <a:avLst/>
          </a:prstGeom>
        </p:spPr>
      </p:pic>
      <p:sp>
        <p:nvSpPr>
          <p:cNvPr id="2" name="Title 1"/>
          <p:cNvSpPr>
            <a:spLocks noGrp="1"/>
          </p:cNvSpPr>
          <p:nvPr>
            <p:ph type="title"/>
          </p:nvPr>
        </p:nvSpPr>
        <p:spPr/>
        <p:txBody>
          <a:bodyPr/>
          <a:lstStyle/>
          <a:p>
            <a:r>
              <a:rPr lang="en-US" dirty="0" smtClean="0"/>
              <a:t>Figure 24.16</a:t>
            </a:r>
            <a:endParaRPr lang="en-US" dirty="0"/>
          </a:p>
        </p:txBody>
      </p:sp>
      <p:sp>
        <p:nvSpPr>
          <p:cNvPr id="4" name="TextBox 3"/>
          <p:cNvSpPr txBox="1"/>
          <p:nvPr/>
        </p:nvSpPr>
        <p:spPr>
          <a:xfrm>
            <a:off x="263077" y="510242"/>
            <a:ext cx="3247570" cy="358645"/>
          </a:xfrm>
          <a:prstGeom prst="rect">
            <a:avLst/>
          </a:prstGeom>
          <a:noFill/>
        </p:spPr>
        <p:txBody>
          <a:bodyPr wrap="square" rtlCol="0">
            <a:spAutoFit/>
          </a:bodyPr>
          <a:lstStyle/>
          <a:p>
            <a:pPr>
              <a:lnSpc>
                <a:spcPts val="2060"/>
              </a:lnSpc>
            </a:pPr>
            <a:r>
              <a:rPr lang="en-US" sz="1800" b="1" dirty="0" smtClean="0">
                <a:solidFill>
                  <a:srgbClr val="000000"/>
                </a:solidFill>
                <a:ea typeface="ＭＳ Ｐゴシック" charset="0"/>
                <a:cs typeface="Arial" panose="020B0604020202020204" pitchFamily="34" charset="0"/>
              </a:rPr>
              <a:t>(a) Punctuated model</a:t>
            </a:r>
          </a:p>
        </p:txBody>
      </p:sp>
      <p:sp>
        <p:nvSpPr>
          <p:cNvPr id="5" name="TextBox 4"/>
          <p:cNvSpPr txBox="1"/>
          <p:nvPr/>
        </p:nvSpPr>
        <p:spPr>
          <a:xfrm>
            <a:off x="263077" y="5856515"/>
            <a:ext cx="3247570" cy="358645"/>
          </a:xfrm>
          <a:prstGeom prst="rect">
            <a:avLst/>
          </a:prstGeom>
          <a:noFill/>
        </p:spPr>
        <p:txBody>
          <a:bodyPr wrap="square" rtlCol="0">
            <a:spAutoFit/>
          </a:bodyPr>
          <a:lstStyle/>
          <a:p>
            <a:pPr>
              <a:lnSpc>
                <a:spcPts val="2060"/>
              </a:lnSpc>
            </a:pPr>
            <a:r>
              <a:rPr lang="en-US" sz="1800" b="1" dirty="0" smtClean="0">
                <a:solidFill>
                  <a:srgbClr val="000000"/>
                </a:solidFill>
                <a:ea typeface="ＭＳ Ｐゴシック" charset="0"/>
                <a:cs typeface="Arial" panose="020B0604020202020204" pitchFamily="34" charset="0"/>
              </a:rPr>
              <a:t>(b) Gradual model</a:t>
            </a:r>
          </a:p>
        </p:txBody>
      </p:sp>
      <p:sp>
        <p:nvSpPr>
          <p:cNvPr id="6" name="TextBox 5"/>
          <p:cNvSpPr txBox="1"/>
          <p:nvPr/>
        </p:nvSpPr>
        <p:spPr>
          <a:xfrm>
            <a:off x="371936" y="2837543"/>
            <a:ext cx="970637" cy="358645"/>
          </a:xfrm>
          <a:prstGeom prst="rect">
            <a:avLst/>
          </a:prstGeom>
          <a:noFill/>
        </p:spPr>
        <p:txBody>
          <a:bodyPr wrap="square" rtlCol="0">
            <a:spAutoFit/>
          </a:bodyPr>
          <a:lstStyle/>
          <a:p>
            <a:pPr>
              <a:lnSpc>
                <a:spcPts val="2060"/>
              </a:lnSpc>
            </a:pPr>
            <a:r>
              <a:rPr lang="en-US" sz="1800" b="1" dirty="0" smtClean="0">
                <a:solidFill>
                  <a:srgbClr val="000000"/>
                </a:solidFill>
                <a:ea typeface="ＭＳ Ｐゴシック" charset="0"/>
                <a:cs typeface="Arial" panose="020B0604020202020204" pitchFamily="34" charset="0"/>
              </a:rPr>
              <a:t>Time</a:t>
            </a:r>
          </a:p>
        </p:txBody>
      </p:sp>
    </p:spTree>
    <p:extLst>
      <p:ext uri="{BB962C8B-B14F-4D97-AF65-F5344CB8AC3E}">
        <p14:creationId xmlns:p14="http://schemas.microsoft.com/office/powerpoint/2010/main" val="155525727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p:txBody>
          <a:bodyPr/>
          <a:lstStyle/>
          <a:p>
            <a:r>
              <a:rPr lang="en-US" altLang="en-US" dirty="0"/>
              <a:t>Concept 24.4: Speciation can occur rapidly or slowly</a:t>
            </a:r>
            <a:endParaRPr lang="en-US" altLang="en-US" i="1" dirty="0" smtClean="0"/>
          </a:p>
        </p:txBody>
      </p:sp>
      <p:sp>
        <p:nvSpPr>
          <p:cNvPr id="145410" name="Rectangle 3"/>
          <p:cNvSpPr>
            <a:spLocks noGrp="1" noChangeArrowheads="1"/>
          </p:cNvSpPr>
          <p:nvPr>
            <p:ph idx="1"/>
          </p:nvPr>
        </p:nvSpPr>
        <p:spPr/>
        <p:txBody>
          <a:bodyPr/>
          <a:lstStyle/>
          <a:p>
            <a:r>
              <a:rPr lang="en-US" altLang="en-US" dirty="0" smtClean="0"/>
              <a:t>The punctuated pattern in the fossil record and evidence from lab studies suggest that speciation can be rapid </a:t>
            </a:r>
          </a:p>
          <a:p>
            <a:pPr lvl="1"/>
            <a:r>
              <a:rPr lang="en-US" altLang="en-US" dirty="0"/>
              <a:t>E</a:t>
            </a:r>
            <a:r>
              <a:rPr lang="en-US" altLang="en-US" dirty="0" smtClean="0"/>
              <a:t>x: sympatric speciation in plants via polyploidy</a:t>
            </a:r>
          </a:p>
          <a:p>
            <a:r>
              <a:rPr lang="en-US" altLang="en-US" dirty="0" smtClean="0"/>
              <a:t>The interval between speciation events can range from 4,000 years (some cichlids) to 40 million years (some beetles), with an </a:t>
            </a:r>
            <a:r>
              <a:rPr lang="en-US" altLang="en-US" b="1" dirty="0" smtClean="0"/>
              <a:t>average of 6.5 million years </a:t>
            </a:r>
            <a:r>
              <a:rPr lang="en-US" altLang="en-US" dirty="0" smtClean="0"/>
              <a:t>(remember, </a:t>
            </a:r>
            <a:r>
              <a:rPr lang="en-US" altLang="en-US" i="1" dirty="0" smtClean="0"/>
              <a:t>change OVER TIME</a:t>
            </a:r>
            <a:r>
              <a:rPr lang="en-US" altLang="en-US" dirty="0" smtClean="0"/>
              <a:t>)</a:t>
            </a:r>
          </a:p>
          <a:p>
            <a:pPr lvl="1"/>
            <a:endParaRPr lang="en-US" altLang="en-US" dirty="0" smtClean="0"/>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6CA29844-C5D3-4632-BAA2-F836A44C31D2.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25253637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ChangeArrowheads="1"/>
          </p:cNvSpPr>
          <p:nvPr>
            <p:ph type="title"/>
          </p:nvPr>
        </p:nvSpPr>
        <p:spPr/>
        <p:txBody>
          <a:bodyPr/>
          <a:lstStyle/>
          <a:p>
            <a:r>
              <a:rPr lang="en-US" altLang="en-US" dirty="0"/>
              <a:t>Concept 24.4: Speciation </a:t>
            </a:r>
            <a:r>
              <a:rPr lang="en-US" altLang="en-US" dirty="0" smtClean="0"/>
              <a:t>can </a:t>
            </a:r>
            <a:r>
              <a:rPr lang="en-US" altLang="en-US" dirty="0"/>
              <a:t>result from changes in few or many genes </a:t>
            </a:r>
            <a:endParaRPr lang="en-US" altLang="en-US" dirty="0" smtClean="0"/>
          </a:p>
        </p:txBody>
      </p:sp>
      <p:sp>
        <p:nvSpPr>
          <p:cNvPr id="153602" name="Rectangle 3"/>
          <p:cNvSpPr>
            <a:spLocks noGrp="1" noChangeArrowheads="1"/>
          </p:cNvSpPr>
          <p:nvPr>
            <p:ph idx="1"/>
          </p:nvPr>
        </p:nvSpPr>
        <p:spPr/>
        <p:txBody>
          <a:bodyPr/>
          <a:lstStyle/>
          <a:p>
            <a:r>
              <a:rPr lang="en-US" altLang="en-US" sz="2600" dirty="0" smtClean="0"/>
              <a:t>A fundamental question of evolutionary biology persists: </a:t>
            </a:r>
            <a:r>
              <a:rPr lang="en-US" altLang="en-US" sz="2600" i="1" dirty="0" smtClean="0"/>
              <a:t>How many genes change when a new species forms?</a:t>
            </a:r>
          </a:p>
          <a:p>
            <a:r>
              <a:rPr lang="en-US" altLang="en-US" sz="2600" dirty="0" smtClean="0"/>
              <a:t>Depending on the species in question, speciation might require change in a single gene or many genes</a:t>
            </a:r>
          </a:p>
          <a:p>
            <a:pPr lvl="1"/>
            <a:r>
              <a:rPr lang="en-US" altLang="en-US" sz="2400" dirty="0" smtClean="0"/>
              <a:t>Ex: Japanese </a:t>
            </a:r>
            <a:r>
              <a:rPr lang="en-US" altLang="en-US" sz="2400" i="1" dirty="0" err="1" smtClean="0"/>
              <a:t>Euhadra</a:t>
            </a:r>
            <a:r>
              <a:rPr lang="en-US" altLang="en-US" sz="2400" dirty="0" smtClean="0"/>
              <a:t> snails (slide 20) </a:t>
            </a:r>
            <a:r>
              <a:rPr lang="en-US" altLang="en-US" sz="2400" dirty="0" smtClean="0">
                <a:sym typeface="Wingdings"/>
              </a:rPr>
              <a:t> </a:t>
            </a:r>
            <a:r>
              <a:rPr lang="en-US" altLang="en-US" sz="2400" dirty="0" smtClean="0"/>
              <a:t>direction of shell spiral (chirality) affects mating and is controlled by a SINGLE gene</a:t>
            </a:r>
          </a:p>
          <a:p>
            <a:pPr lvl="1"/>
            <a:r>
              <a:rPr lang="en-US" altLang="en-US" sz="2400" dirty="0"/>
              <a:t>In other organisms, speciation can be influenced by larger numbers of genes and gene interactions</a:t>
            </a:r>
          </a:p>
          <a:p>
            <a:pPr lvl="1"/>
            <a:endParaRPr lang="en-US" altLang="en-US" dirty="0" smtClean="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608FF46A-2C06-4198-9459-E3E48E303009.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32677969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title"/>
          </p:nvPr>
        </p:nvSpPr>
        <p:spPr/>
        <p:txBody>
          <a:bodyPr/>
          <a:lstStyle/>
          <a:p>
            <a:r>
              <a:rPr lang="en-US" altLang="ja-JP" dirty="0" smtClean="0"/>
              <a:t>Revisiting the </a:t>
            </a:r>
            <a:r>
              <a:rPr lang="ja-JP" altLang="en-US" dirty="0" smtClean="0"/>
              <a:t>“</a:t>
            </a:r>
            <a:r>
              <a:rPr lang="en-US" altLang="ja-JP" dirty="0"/>
              <a:t>Mystery of Mysteries</a:t>
            </a:r>
            <a:r>
              <a:rPr lang="ja-JP" altLang="en-US" dirty="0" smtClean="0"/>
              <a:t>”</a:t>
            </a:r>
            <a:endParaRPr lang="en-US" altLang="en-US" dirty="0" smtClean="0"/>
          </a:p>
        </p:txBody>
      </p:sp>
      <p:sp>
        <p:nvSpPr>
          <p:cNvPr id="159746" name="Rectangle 3"/>
          <p:cNvSpPr>
            <a:spLocks noGrp="1" noChangeArrowheads="1"/>
          </p:cNvSpPr>
          <p:nvPr>
            <p:ph idx="1"/>
          </p:nvPr>
        </p:nvSpPr>
        <p:spPr>
          <a:xfrm>
            <a:off x="408213" y="1121000"/>
            <a:ext cx="8499249" cy="5073650"/>
          </a:xfrm>
        </p:spPr>
        <p:txBody>
          <a:bodyPr/>
          <a:lstStyle/>
          <a:p>
            <a:r>
              <a:rPr lang="en-US" altLang="en-US" dirty="0" smtClean="0"/>
              <a:t>Macroevolution is the cumulative effect of many speciation [and extinction] events leading to the unbelievable DIVERSITY and UNITY of life we see here on planet earth, as so eloquently stated by our friend, Chuck Darwin: </a:t>
            </a:r>
          </a:p>
        </p:txBody>
      </p:sp>
      <p:sp>
        <p:nvSpPr>
          <p:cNvPr id="2" name="Rectangle 1"/>
          <p:cNvSpPr/>
          <p:nvPr/>
        </p:nvSpPr>
        <p:spPr>
          <a:xfrm>
            <a:off x="1219200" y="3733800"/>
            <a:ext cx="6887107" cy="1754327"/>
          </a:xfrm>
          <a:prstGeom prst="rect">
            <a:avLst/>
          </a:prstGeom>
          <a:noFill/>
        </p:spPr>
        <p:txBody>
          <a:bodyPr wrap="square" lIns="91440" tIns="45720" rIns="91440" bIns="45720">
            <a:spAutoFit/>
          </a:bodyPr>
          <a:lstStyle/>
          <a:p>
            <a:pPr algn="ctr"/>
            <a:r>
              <a:rPr lang="en-US" alt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chemeClr val="accent1">
                      <a:satMod val="175000"/>
                      <a:alpha val="40000"/>
                    </a:schemeClr>
                  </a:glow>
                  <a:outerShdw blurRad="50800" algn="tl" rotWithShape="0">
                    <a:srgbClr val="000000"/>
                  </a:outerShdw>
                </a:effectLst>
              </a:rPr>
              <a:t>“Endless forms most beautiful”</a:t>
            </a:r>
            <a:endPar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chemeClr val="accent1">
                    <a:satMod val="175000"/>
                    <a:alpha val="40000"/>
                  </a:schemeClr>
                </a:glow>
                <a:outerShdw blurRad="50800" algn="tl" rotWithShape="0">
                  <a:srgbClr val="000000"/>
                </a:outerShdw>
              </a:effectLs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C7E28FD3-10EC-4959-BF7A-4E7AE02D416E.pn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12442721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idx="1"/>
          </p:nvPr>
        </p:nvSpPr>
        <p:spPr>
          <a:xfrm>
            <a:off x="420913" y="990600"/>
            <a:ext cx="8499249" cy="5073650"/>
          </a:xfrm>
        </p:spPr>
        <p:txBody>
          <a:bodyPr/>
          <a:lstStyle/>
          <a:p>
            <a:r>
              <a:rPr lang="en-US" altLang="en-US" strike="sngStrike" dirty="0"/>
              <a:t>Concept 24.1: The biological species concept emphasizes reproductive </a:t>
            </a:r>
            <a:r>
              <a:rPr lang="en-US" altLang="en-US" strike="sngStrike" dirty="0" smtClean="0"/>
              <a:t>isolation</a:t>
            </a:r>
          </a:p>
          <a:p>
            <a:r>
              <a:rPr lang="en-US" altLang="en-US" strike="sngStrike" dirty="0"/>
              <a:t>Concept 24.2: Speciation can take place with or without geographic </a:t>
            </a:r>
            <a:r>
              <a:rPr lang="en-US" altLang="en-US" strike="sngStrike" dirty="0" smtClean="0"/>
              <a:t>separation</a:t>
            </a:r>
          </a:p>
          <a:p>
            <a:r>
              <a:rPr lang="en-US" altLang="en-US" strike="sngStrike" dirty="0"/>
              <a:t>Concept 24.3: Hybrid zones reveal factors that cause reproductive </a:t>
            </a:r>
            <a:r>
              <a:rPr lang="en-US" altLang="en-US" strike="sngStrike" dirty="0" smtClean="0"/>
              <a:t>isolation</a:t>
            </a:r>
          </a:p>
          <a:p>
            <a:r>
              <a:rPr lang="en-US" altLang="en-US" strike="sngStrike" dirty="0"/>
              <a:t>Concept 24.4: Speciation can occur rapidly or slowly and can result from changes in few or many genes </a:t>
            </a:r>
            <a:endParaRPr lang="en-US" altLang="en-US" strike="sngStrike" dirty="0" smtClean="0"/>
          </a:p>
          <a:p>
            <a:endParaRPr lang="en-US" altLang="en-US" dirty="0" smtClean="0"/>
          </a:p>
        </p:txBody>
      </p:sp>
      <p:sp>
        <p:nvSpPr>
          <p:cNvPr id="3" name="Rectangle 2"/>
          <p:cNvSpPr>
            <a:spLocks noGrp="1" noChangeArrowheads="1"/>
          </p:cNvSpPr>
          <p:nvPr>
            <p:ph type="title"/>
          </p:nvPr>
        </p:nvSpPr>
        <p:spPr>
          <a:xfrm>
            <a:off x="182563" y="298675"/>
            <a:ext cx="8775700" cy="822325"/>
          </a:xfrm>
        </p:spPr>
        <p:txBody>
          <a:bodyPr/>
          <a:lstStyle/>
          <a:p>
            <a:r>
              <a:rPr lang="en-US" altLang="ja-JP" dirty="0" smtClean="0"/>
              <a:t>Overview</a:t>
            </a:r>
            <a:endParaRPr lang="en-US" altLang="en-US" dirty="0" smtClean="0"/>
          </a:p>
        </p:txBody>
      </p:sp>
    </p:spTree>
    <p:extLst>
      <p:ext uri="{BB962C8B-B14F-4D97-AF65-F5344CB8AC3E}">
        <p14:creationId xmlns:p14="http://schemas.microsoft.com/office/powerpoint/2010/main" val="127403680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idx="1"/>
          </p:nvPr>
        </p:nvSpPr>
        <p:spPr>
          <a:xfrm>
            <a:off x="420913" y="990600"/>
            <a:ext cx="8499249" cy="5073650"/>
          </a:xfrm>
        </p:spPr>
        <p:txBody>
          <a:bodyPr/>
          <a:lstStyle/>
          <a:p>
            <a:r>
              <a:rPr lang="en-US" altLang="en-US" sz="3200" b="1" dirty="0">
                <a:solidFill>
                  <a:srgbClr val="FF0000"/>
                </a:solidFill>
              </a:rPr>
              <a:t>Concept 24.1: The biological species concept emphasizes reproductive </a:t>
            </a:r>
            <a:r>
              <a:rPr lang="en-US" altLang="en-US" sz="3200" b="1" dirty="0" smtClean="0">
                <a:solidFill>
                  <a:srgbClr val="FF0000"/>
                </a:solidFill>
              </a:rPr>
              <a:t>isolation</a:t>
            </a:r>
          </a:p>
          <a:p>
            <a:r>
              <a:rPr lang="en-US" altLang="en-US" dirty="0"/>
              <a:t>Concept 24.2: Speciation can take place with or without geographic </a:t>
            </a:r>
            <a:r>
              <a:rPr lang="en-US" altLang="en-US" dirty="0" smtClean="0"/>
              <a:t>separation</a:t>
            </a:r>
          </a:p>
          <a:p>
            <a:r>
              <a:rPr lang="en-US" altLang="en-US" dirty="0"/>
              <a:t>Concept 24.3: Hybrid zones reveal factors that cause reproductive </a:t>
            </a:r>
            <a:r>
              <a:rPr lang="en-US" altLang="en-US" dirty="0" smtClean="0"/>
              <a:t>isolation</a:t>
            </a:r>
          </a:p>
          <a:p>
            <a:r>
              <a:rPr lang="en-US" altLang="en-US" dirty="0"/>
              <a:t>Concept 24.4: Speciation can occur rapidly or slowly and can result from changes in few or many genes </a:t>
            </a:r>
            <a:endParaRPr lang="en-US" altLang="en-US" dirty="0" smtClean="0"/>
          </a:p>
          <a:p>
            <a:endParaRPr lang="en-US" altLang="en-US" dirty="0" smtClean="0"/>
          </a:p>
        </p:txBody>
      </p:sp>
      <p:sp>
        <p:nvSpPr>
          <p:cNvPr id="3" name="Rectangle 2"/>
          <p:cNvSpPr>
            <a:spLocks noGrp="1" noChangeArrowheads="1"/>
          </p:cNvSpPr>
          <p:nvPr>
            <p:ph type="title"/>
          </p:nvPr>
        </p:nvSpPr>
        <p:spPr>
          <a:xfrm>
            <a:off x="182563" y="298675"/>
            <a:ext cx="8775700" cy="822325"/>
          </a:xfrm>
        </p:spPr>
        <p:txBody>
          <a:bodyPr/>
          <a:lstStyle/>
          <a:p>
            <a:r>
              <a:rPr lang="en-US" altLang="ja-JP" dirty="0" smtClean="0"/>
              <a:t>Overview</a:t>
            </a:r>
            <a:endParaRPr lang="en-US" altLang="en-US" dirty="0" smtClean="0"/>
          </a:p>
        </p:txBody>
      </p:sp>
    </p:spTree>
    <p:extLst>
      <p:ext uri="{BB962C8B-B14F-4D97-AF65-F5344CB8AC3E}">
        <p14:creationId xmlns:p14="http://schemas.microsoft.com/office/powerpoint/2010/main" val="95066731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eaLnBrk="1" hangingPunct="1"/>
            <a:r>
              <a:rPr lang="en-US" altLang="en-US" dirty="0" smtClean="0"/>
              <a:t>Concept 24.1: The </a:t>
            </a:r>
            <a:r>
              <a:rPr lang="en-US" altLang="en-US" dirty="0" smtClean="0">
                <a:solidFill>
                  <a:srgbClr val="FF0000"/>
                </a:solidFill>
              </a:rPr>
              <a:t>biological species concept </a:t>
            </a:r>
            <a:r>
              <a:rPr lang="en-US" altLang="en-US" dirty="0" smtClean="0"/>
              <a:t>emphasizes reproductive isolation</a:t>
            </a:r>
          </a:p>
        </p:txBody>
      </p:sp>
      <p:sp>
        <p:nvSpPr>
          <p:cNvPr id="22530" name="Rectangle 3"/>
          <p:cNvSpPr>
            <a:spLocks noGrp="1" noChangeArrowheads="1"/>
          </p:cNvSpPr>
          <p:nvPr>
            <p:ph idx="1"/>
          </p:nvPr>
        </p:nvSpPr>
        <p:spPr/>
        <p:txBody>
          <a:bodyPr/>
          <a:lstStyle/>
          <a:p>
            <a:pPr marL="350838" indent="-350838" eaLnBrk="1" hangingPunct="1"/>
            <a:r>
              <a:rPr lang="en-US" altLang="en-US" sz="2800" i="1" dirty="0" smtClean="0"/>
              <a:t>Species</a:t>
            </a:r>
            <a:r>
              <a:rPr lang="en-US" altLang="en-US" sz="2800" dirty="0" smtClean="0"/>
              <a:t> is a Latin word meaning </a:t>
            </a:r>
            <a:r>
              <a:rPr lang="ja-JP" altLang="en-US" sz="2800" dirty="0" smtClean="0"/>
              <a:t>“</a:t>
            </a:r>
            <a:r>
              <a:rPr lang="en-US" altLang="ja-JP" sz="2800" dirty="0" smtClean="0"/>
              <a:t>kind</a:t>
            </a:r>
            <a:r>
              <a:rPr lang="ja-JP" altLang="en-US" sz="2800" dirty="0" smtClean="0"/>
              <a:t>”</a:t>
            </a:r>
            <a:r>
              <a:rPr lang="en-US" altLang="ja-JP" sz="2800" dirty="0" smtClean="0"/>
              <a:t> or </a:t>
            </a:r>
            <a:r>
              <a:rPr lang="ja-JP" altLang="en-US" sz="2800" dirty="0" smtClean="0"/>
              <a:t>“</a:t>
            </a:r>
            <a:r>
              <a:rPr lang="en-US" altLang="ja-JP" sz="2800" dirty="0" smtClean="0"/>
              <a:t>appearance</a:t>
            </a:r>
            <a:r>
              <a:rPr lang="ja-JP" altLang="en-US" sz="2800" dirty="0" smtClean="0"/>
              <a:t>”</a:t>
            </a:r>
            <a:endParaRPr lang="en-US" altLang="ja-JP" sz="2800" dirty="0" smtClean="0"/>
          </a:p>
          <a:p>
            <a:r>
              <a:rPr lang="en-US" altLang="en-US" b="1" dirty="0"/>
              <a:t>B</a:t>
            </a:r>
            <a:r>
              <a:rPr lang="en-US" altLang="en-US" b="1" dirty="0" smtClean="0"/>
              <a:t>iological </a:t>
            </a:r>
            <a:r>
              <a:rPr lang="en-US" altLang="en-US" b="1" dirty="0"/>
              <a:t>species </a:t>
            </a:r>
            <a:r>
              <a:rPr lang="en-US" altLang="en-US" b="1" dirty="0" smtClean="0"/>
              <a:t>concept </a:t>
            </a:r>
            <a:r>
              <a:rPr lang="en-US" altLang="en-US" smtClean="0"/>
              <a:t>(</a:t>
            </a:r>
            <a:r>
              <a:rPr lang="en-US" altLang="en-US" smtClean="0"/>
              <a:t>BSC)</a:t>
            </a:r>
            <a:r>
              <a:rPr lang="en-US" altLang="en-US" dirty="0" smtClean="0"/>
              <a:t>: a </a:t>
            </a:r>
            <a:r>
              <a:rPr lang="en-US" altLang="en-US" b="1" dirty="0"/>
              <a:t>species </a:t>
            </a:r>
            <a:r>
              <a:rPr lang="en-US" altLang="en-US" dirty="0" smtClean="0"/>
              <a:t>is</a:t>
            </a:r>
            <a:r>
              <a:rPr lang="en-US" altLang="en-US" dirty="0"/>
              <a:t> a</a:t>
            </a:r>
            <a:r>
              <a:rPr lang="en-US" altLang="en-US" dirty="0" smtClean="0"/>
              <a:t> group </a:t>
            </a:r>
            <a:r>
              <a:rPr lang="en-US" altLang="en-US" dirty="0"/>
              <a:t>of </a:t>
            </a:r>
            <a:r>
              <a:rPr lang="en-US" altLang="en-US" u="sng" dirty="0"/>
              <a:t>populations</a:t>
            </a:r>
            <a:r>
              <a:rPr lang="en-US" altLang="en-US" dirty="0"/>
              <a:t> whose members have the potential to </a:t>
            </a:r>
            <a:r>
              <a:rPr lang="en-US" altLang="en-US" u="sng" dirty="0"/>
              <a:t>interbreed</a:t>
            </a:r>
            <a:r>
              <a:rPr lang="en-US" altLang="en-US" dirty="0"/>
              <a:t> in nature </a:t>
            </a:r>
            <a:r>
              <a:rPr lang="en-US" altLang="en-US" dirty="0" smtClean="0"/>
              <a:t>to produce </a:t>
            </a:r>
            <a:r>
              <a:rPr lang="en-US" altLang="en-US" u="sng" dirty="0" smtClean="0"/>
              <a:t>viable</a:t>
            </a:r>
            <a:r>
              <a:rPr lang="en-US" altLang="en-US" u="sng" dirty="0"/>
              <a:t>, fertile </a:t>
            </a:r>
            <a:r>
              <a:rPr lang="en-US" altLang="en-US" u="sng" dirty="0" smtClean="0"/>
              <a:t>offspring</a:t>
            </a:r>
            <a:endParaRPr lang="en-US" altLang="en-US" dirty="0"/>
          </a:p>
          <a:p>
            <a:pPr lvl="1"/>
            <a:r>
              <a:rPr lang="en-US" altLang="en-US" dirty="0" smtClean="0"/>
              <a:t>A </a:t>
            </a:r>
            <a:r>
              <a:rPr lang="en-US" altLang="en-US" i="1" dirty="0" smtClean="0"/>
              <a:t>biological</a:t>
            </a:r>
            <a:r>
              <a:rPr lang="en-US" altLang="en-US" dirty="0" smtClean="0"/>
              <a:t> species does NOT </a:t>
            </a:r>
            <a:r>
              <a:rPr lang="en-US" altLang="en-US" u="sng" dirty="0" smtClean="0"/>
              <a:t>interbreed</a:t>
            </a:r>
            <a:r>
              <a:rPr lang="en-US" altLang="en-US" dirty="0" smtClean="0"/>
              <a:t> </a:t>
            </a:r>
            <a:r>
              <a:rPr lang="en-US" altLang="en-US" dirty="0"/>
              <a:t>successfully with members of </a:t>
            </a:r>
            <a:r>
              <a:rPr lang="en-US" altLang="en-US" i="1" dirty="0"/>
              <a:t>other</a:t>
            </a:r>
            <a:r>
              <a:rPr lang="en-US" altLang="en-US" dirty="0"/>
              <a:t> </a:t>
            </a:r>
            <a:r>
              <a:rPr lang="en-US" altLang="en-US" dirty="0" smtClean="0"/>
              <a:t>populations</a:t>
            </a:r>
          </a:p>
          <a:p>
            <a:pPr lvl="1"/>
            <a:r>
              <a:rPr lang="en-US" dirty="0"/>
              <a:t>The biological species concept is based on the potential to </a:t>
            </a:r>
            <a:r>
              <a:rPr lang="en-US" u="sng" dirty="0"/>
              <a:t>interbreed</a:t>
            </a:r>
            <a:r>
              <a:rPr lang="en-US" dirty="0"/>
              <a:t>, </a:t>
            </a:r>
            <a:r>
              <a:rPr lang="en-US" dirty="0" smtClean="0"/>
              <a:t>NOT on </a:t>
            </a:r>
            <a:r>
              <a:rPr lang="en-US" dirty="0"/>
              <a:t>physical </a:t>
            </a:r>
            <a:r>
              <a:rPr lang="en-US" dirty="0" smtClean="0"/>
              <a:t>similarity!</a:t>
            </a:r>
            <a:endParaRPr lang="en-US" altLang="en-US" dirty="0"/>
          </a:p>
          <a:p>
            <a:pPr marL="0" indent="0" eaLnBrk="1" hangingPunct="1">
              <a:buNone/>
            </a:pPr>
            <a:endParaRPr lang="en-US" altLang="ja-JP" sz="2800" dirty="0" smtClean="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4_02_BioSpeciesConcept-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3808" y="184912"/>
            <a:ext cx="4596384" cy="6437376"/>
          </a:xfrm>
          <a:prstGeom prst="rect">
            <a:avLst/>
          </a:prstGeom>
        </p:spPr>
      </p:pic>
      <p:sp>
        <p:nvSpPr>
          <p:cNvPr id="2" name="Title 1"/>
          <p:cNvSpPr>
            <a:spLocks noGrp="1"/>
          </p:cNvSpPr>
          <p:nvPr>
            <p:ph type="title"/>
          </p:nvPr>
        </p:nvSpPr>
        <p:spPr>
          <a:xfrm>
            <a:off x="0" y="0"/>
            <a:ext cx="2225242" cy="1981200"/>
          </a:xfrm>
        </p:spPr>
        <p:txBody>
          <a:bodyPr/>
          <a:lstStyle/>
          <a:p>
            <a:r>
              <a:rPr lang="en-US" sz="1800" dirty="0"/>
              <a:t>The biological species concept is based on the potential to interbreed, not on physical similarity</a:t>
            </a:r>
          </a:p>
        </p:txBody>
      </p:sp>
      <p:sp>
        <p:nvSpPr>
          <p:cNvPr id="38" name="TextBox 37"/>
          <p:cNvSpPr txBox="1"/>
          <p:nvPr/>
        </p:nvSpPr>
        <p:spPr>
          <a:xfrm>
            <a:off x="2225242" y="2193120"/>
            <a:ext cx="4458694" cy="369332"/>
          </a:xfrm>
          <a:prstGeom prst="rect">
            <a:avLst/>
          </a:prstGeom>
          <a:noFill/>
        </p:spPr>
        <p:txBody>
          <a:bodyPr wrap="square" rtlCol="0">
            <a:spAutoFit/>
          </a:bodyPr>
          <a:lstStyle/>
          <a:p>
            <a:r>
              <a:rPr lang="en-US" sz="1800" b="1" dirty="0" smtClean="0">
                <a:solidFill>
                  <a:srgbClr val="000000"/>
                </a:solidFill>
                <a:ea typeface="ＭＳ Ｐゴシック" charset="0"/>
                <a:cs typeface="Arial" panose="020B0604020202020204" pitchFamily="34" charset="0"/>
              </a:rPr>
              <a:t>(a) Similarity between different species</a:t>
            </a:r>
          </a:p>
        </p:txBody>
      </p:sp>
      <p:sp>
        <p:nvSpPr>
          <p:cNvPr id="6" name="TextBox 5"/>
          <p:cNvSpPr txBox="1"/>
          <p:nvPr/>
        </p:nvSpPr>
        <p:spPr>
          <a:xfrm>
            <a:off x="2225242" y="6260352"/>
            <a:ext cx="3713876" cy="369332"/>
          </a:xfrm>
          <a:prstGeom prst="rect">
            <a:avLst/>
          </a:prstGeom>
          <a:noFill/>
        </p:spPr>
        <p:txBody>
          <a:bodyPr wrap="square" rtlCol="0">
            <a:spAutoFit/>
          </a:bodyPr>
          <a:lstStyle/>
          <a:p>
            <a:r>
              <a:rPr lang="en-US" sz="1800" b="1" dirty="0" smtClean="0">
                <a:solidFill>
                  <a:srgbClr val="000000"/>
                </a:solidFill>
                <a:ea typeface="ＭＳ Ｐゴシック" charset="0"/>
                <a:cs typeface="Arial" panose="020B0604020202020204" pitchFamily="34" charset="0"/>
              </a:rPr>
              <a:t>(b) Diversity within a species</a:t>
            </a:r>
          </a:p>
        </p:txBody>
      </p:sp>
    </p:spTree>
    <p:extLst>
      <p:ext uri="{BB962C8B-B14F-4D97-AF65-F5344CB8AC3E}">
        <p14:creationId xmlns:p14="http://schemas.microsoft.com/office/powerpoint/2010/main" val="33239583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r>
              <a:rPr lang="en-US" altLang="en-US" dirty="0"/>
              <a:t>Concept 24.1: The biological species concept emphasizes </a:t>
            </a:r>
            <a:r>
              <a:rPr lang="en-US" altLang="en-US" dirty="0">
                <a:solidFill>
                  <a:srgbClr val="FF0000"/>
                </a:solidFill>
              </a:rPr>
              <a:t>reproductive isolation</a:t>
            </a:r>
            <a:endParaRPr lang="en-US" altLang="en-US" i="1" dirty="0" smtClean="0">
              <a:solidFill>
                <a:srgbClr val="FF0000"/>
              </a:solidFill>
            </a:endParaRPr>
          </a:p>
        </p:txBody>
      </p:sp>
      <p:sp>
        <p:nvSpPr>
          <p:cNvPr id="28674" name="Rectangle 3"/>
          <p:cNvSpPr>
            <a:spLocks noGrp="1" noChangeArrowheads="1"/>
          </p:cNvSpPr>
          <p:nvPr>
            <p:ph idx="1"/>
          </p:nvPr>
        </p:nvSpPr>
        <p:spPr/>
        <p:txBody>
          <a:bodyPr/>
          <a:lstStyle/>
          <a:p>
            <a:pPr marL="350838" indent="-350838" eaLnBrk="1" hangingPunct="1"/>
            <a:r>
              <a:rPr lang="en-US" altLang="en-US" sz="2800" b="1" dirty="0" smtClean="0"/>
              <a:t>Reproductive isolation: </a:t>
            </a:r>
            <a:r>
              <a:rPr lang="en-US" altLang="en-US" sz="2800" dirty="0" smtClean="0"/>
              <a:t>existence of biological factors (barriers) that </a:t>
            </a:r>
            <a:r>
              <a:rPr lang="en-US" altLang="en-US" sz="2800" i="1" dirty="0" smtClean="0"/>
              <a:t>impede</a:t>
            </a:r>
            <a:r>
              <a:rPr lang="en-US" altLang="en-US" sz="2800" dirty="0" smtClean="0"/>
              <a:t> two species from producing </a:t>
            </a:r>
            <a:r>
              <a:rPr lang="en-US" altLang="en-US" sz="2800" u="sng" dirty="0" smtClean="0"/>
              <a:t>viable, fertile offspring</a:t>
            </a:r>
          </a:p>
          <a:p>
            <a:pPr marL="350838" indent="-350838" eaLnBrk="1" hangingPunct="1"/>
            <a:r>
              <a:rPr lang="en-US" altLang="en-US" sz="2800" dirty="0" smtClean="0"/>
              <a:t>Reproductive isolation can be classified by whether impeding factors act BEFORE or AFTER fertilization </a:t>
            </a:r>
          </a:p>
          <a:p>
            <a:pPr marL="744030" lvl="1" indent="-350838"/>
            <a:r>
              <a:rPr lang="en-US" altLang="en-US" sz="2600" u="sng" dirty="0" smtClean="0"/>
              <a:t>Before</a:t>
            </a:r>
            <a:r>
              <a:rPr lang="en-US" altLang="en-US" sz="2600" dirty="0" smtClean="0"/>
              <a:t> fertilization </a:t>
            </a:r>
            <a:r>
              <a:rPr lang="en-US" altLang="en-US" sz="2600" dirty="0" smtClean="0">
                <a:sym typeface="Wingdings"/>
              </a:rPr>
              <a:t></a:t>
            </a:r>
            <a:r>
              <a:rPr lang="en-US" altLang="en-US" sz="2600" dirty="0" smtClean="0"/>
              <a:t> </a:t>
            </a:r>
            <a:r>
              <a:rPr lang="en-US" altLang="en-US" sz="2600" b="1" u="sng" dirty="0" err="1" smtClean="0"/>
              <a:t>Pre</a:t>
            </a:r>
            <a:r>
              <a:rPr lang="en-US" altLang="en-US" sz="2600" b="1" dirty="0" err="1" smtClean="0"/>
              <a:t>zygotic</a:t>
            </a:r>
            <a:r>
              <a:rPr lang="en-US" altLang="en-US" sz="2600" b="1" dirty="0" smtClean="0"/>
              <a:t> </a:t>
            </a:r>
            <a:r>
              <a:rPr lang="en-US" altLang="en-US" sz="2600" dirty="0" smtClean="0"/>
              <a:t>reproductive isolation barriers </a:t>
            </a:r>
          </a:p>
          <a:p>
            <a:pPr marL="744030" lvl="1" indent="-350838"/>
            <a:r>
              <a:rPr lang="en-US" altLang="en-US" u="sng" dirty="0" smtClean="0"/>
              <a:t>After</a:t>
            </a:r>
            <a:r>
              <a:rPr lang="en-US" altLang="en-US" dirty="0" smtClean="0"/>
              <a:t> fertilization </a:t>
            </a:r>
            <a:r>
              <a:rPr lang="en-US" altLang="en-US" dirty="0" smtClean="0">
                <a:sym typeface="Wingdings"/>
              </a:rPr>
              <a:t></a:t>
            </a:r>
            <a:r>
              <a:rPr lang="en-US" altLang="en-US" b="1" dirty="0" smtClean="0"/>
              <a:t> </a:t>
            </a:r>
            <a:r>
              <a:rPr lang="en-US" altLang="en-US" b="1" u="sng" dirty="0" err="1" smtClean="0"/>
              <a:t>Post</a:t>
            </a:r>
            <a:r>
              <a:rPr lang="en-US" altLang="en-US" b="1" dirty="0" err="1" smtClean="0"/>
              <a:t>zygotic</a:t>
            </a:r>
            <a:r>
              <a:rPr lang="en-US" altLang="en-US" b="1" dirty="0" smtClean="0"/>
              <a:t> </a:t>
            </a:r>
            <a:r>
              <a:rPr lang="en-US" altLang="en-US" dirty="0" smtClean="0"/>
              <a:t>reproductive isolation barriers</a:t>
            </a:r>
          </a:p>
          <a:p>
            <a:pPr marL="393192" lvl="1" indent="0">
              <a:buNone/>
            </a:pPr>
            <a:endParaRPr lang="en-US" altLang="en-US" sz="2600" dirty="0" smtClean="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ampbell_Lecture_Template">
  <a:themeElements>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1_CC4eActiveLectureQuestions">
      <a:majorFont>
        <a:latin typeface="Times New Roman"/>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1_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rtlCol="0" anchor="ctr"/>
      <a:lstStyle>
        <a:defPPr algn="ctr">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rtlCol="0" anchor="ctr"/>
      <a:lstStyle>
        <a:defPPr algn="ctr">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rtlCol="0" anchor="ctr"/>
      <a:lstStyle>
        <a:defPPr algn="ctr">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rtlCol="0" anchor="ctr"/>
      <a:lstStyle>
        <a:defPPr algn="ctr">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rtlCol="0" anchor="ctr"/>
      <a:lstStyle>
        <a:defPPr algn="ctr">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rtlCol="0" anchor="ctr"/>
      <a:lstStyle>
        <a:defPPr algn="ctr">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rtlCol="0" anchor="ctr"/>
      <a:lstStyle>
        <a:defPPr algn="ctr">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rtlCol="0" anchor="ctr"/>
      <a:lstStyle>
        <a:defPPr algn="ctr">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rtlCol="0" anchor="ctr"/>
      <a:lstStyle>
        <a:defPPr algn="ctr">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rtlCol="0" anchor="ctr"/>
      <a:lstStyle>
        <a:defPPr algn="ctr">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rtlCol="0" anchor="ctr"/>
      <a:lstStyle>
        <a:defPPr algn="ctr">
          <a:defRPr/>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Campbell_Lecture_Template</Template>
  <TotalTime>2152</TotalTime>
  <Words>2854</Words>
  <Application>Microsoft Macintosh PowerPoint</Application>
  <PresentationFormat>On-screen Show (4:3)</PresentationFormat>
  <Paragraphs>431</Paragraphs>
  <Slides>58</Slides>
  <Notes>57</Notes>
  <HiddenSlides>0</HiddenSlides>
  <MMClips>1</MMClips>
  <ScaleCrop>false</ScaleCrop>
  <HeadingPairs>
    <vt:vector size="4" baseType="variant">
      <vt:variant>
        <vt:lpstr>Theme</vt:lpstr>
      </vt:variant>
      <vt:variant>
        <vt:i4>12</vt:i4>
      </vt:variant>
      <vt:variant>
        <vt:lpstr>Slide Titles</vt:lpstr>
      </vt:variant>
      <vt:variant>
        <vt:i4>58</vt:i4>
      </vt:variant>
    </vt:vector>
  </HeadingPairs>
  <TitlesOfParts>
    <vt:vector size="70" baseType="lpstr">
      <vt:lpstr>Campbell_Lecture_Template</vt:lpstr>
      <vt:lpstr>1_Blank</vt:lpstr>
      <vt:lpstr>13_Blank</vt:lpstr>
      <vt:lpstr>14_Blank</vt:lpstr>
      <vt:lpstr>15_Blank</vt:lpstr>
      <vt:lpstr>17_Blank</vt:lpstr>
      <vt:lpstr>19_Blank</vt:lpstr>
      <vt:lpstr>23_Blank</vt:lpstr>
      <vt:lpstr>25_Blank</vt:lpstr>
      <vt:lpstr>29_Blank</vt:lpstr>
      <vt:lpstr>30_Blank</vt:lpstr>
      <vt:lpstr>73_Blank</vt:lpstr>
      <vt:lpstr>PowerPoint Presentation</vt:lpstr>
      <vt:lpstr>Figure 24.1a</vt:lpstr>
      <vt:lpstr>“Mystery of Mysteries” –Chuck Darwin</vt:lpstr>
      <vt:lpstr>Species 101</vt:lpstr>
      <vt:lpstr>Overview</vt:lpstr>
      <vt:lpstr>Overview</vt:lpstr>
      <vt:lpstr>Concept 24.1: The biological species concept emphasizes reproductive isolation</vt:lpstr>
      <vt:lpstr>The biological species concept is based on the potential to interbreed, not on physical similarity</vt:lpstr>
      <vt:lpstr>Concept 24.1: The biological species concept emphasizes reproductive isolation</vt:lpstr>
      <vt:lpstr>Figure 24.3</vt:lpstr>
      <vt:lpstr>Figure 24.3d</vt:lpstr>
      <vt:lpstr>Concept 24.1: The biological species concept emphasizes reproductive isolation – Prezygotic</vt:lpstr>
      <vt:lpstr>Figure 24.3a</vt:lpstr>
      <vt:lpstr>Concept 24.1: The biological species concept emphasizes reproductive isolation – Prezygotic</vt:lpstr>
      <vt:lpstr>Figure 24.3aa</vt:lpstr>
      <vt:lpstr>Concept 24.1: The biological species concept emphasizes reproductive isolation – Prezygotic</vt:lpstr>
      <vt:lpstr>Figure 24.3ac</vt:lpstr>
      <vt:lpstr>Concept 24.1: The biological species concept emphasizes reproductive isolation – Prezygotic</vt:lpstr>
      <vt:lpstr>Figure 24.3ae</vt:lpstr>
      <vt:lpstr>Concept 24.1: The biological species concept emphasizes reproductive isolation – Prezygotic</vt:lpstr>
      <vt:lpstr>PowerPoint Presentation</vt:lpstr>
      <vt:lpstr>PowerPoint Presentation</vt:lpstr>
      <vt:lpstr>PowerPoint Presentation</vt:lpstr>
      <vt:lpstr>PowerPoint Presentation</vt:lpstr>
      <vt:lpstr>PowerPoint Presentation</vt:lpstr>
      <vt:lpstr>Concept 24.1: The biological species concept emphasizes reproductive isolation– Postzygotic</vt:lpstr>
      <vt:lpstr>Figure 24.3c</vt:lpstr>
      <vt:lpstr>Concept 24.1: The biological species concept emphasizes reproductive isolation– Postzygotic</vt:lpstr>
      <vt:lpstr>Figure 24.3cb</vt:lpstr>
      <vt:lpstr>Concept 24.1: The biological species concept emphasizes reproductive isolation – Limitations</vt:lpstr>
      <vt:lpstr>Figure 24.4</vt:lpstr>
      <vt:lpstr>PowerPoint Presentation</vt:lpstr>
      <vt:lpstr>PowerPoint Presentation</vt:lpstr>
      <vt:lpstr>PowerPoint Presentation</vt:lpstr>
      <vt:lpstr>Overview</vt:lpstr>
      <vt:lpstr>Concept 24.2: Speciation can take place with or without geographic separation</vt:lpstr>
      <vt:lpstr>Concept 24.2: Speciation can take place with or without geographic separation – Allopatric</vt:lpstr>
      <vt:lpstr>Concept 24.2: Speciation can take place with or without geographic separation – Sympatric</vt:lpstr>
      <vt:lpstr>Concept 24.2: Speciation can take place with or without geographic separation – Review</vt:lpstr>
      <vt:lpstr>PowerPoint Presentation</vt:lpstr>
      <vt:lpstr>PowerPoint Presentation</vt:lpstr>
      <vt:lpstr>PowerPoint Presentation</vt:lpstr>
      <vt:lpstr>Overview</vt:lpstr>
      <vt:lpstr>Concept 24.3: Hybrid zones reveal factors that cause reproductive isolation</vt:lpstr>
      <vt:lpstr>PowerPoint Presentation</vt:lpstr>
      <vt:lpstr>PowerPoint Presentation</vt:lpstr>
      <vt:lpstr>PowerPoint Presentation</vt:lpstr>
      <vt:lpstr>Overview</vt:lpstr>
      <vt:lpstr>Concept 24.4: Speciation can occur rapidly or slowly and can result from changes in few or many genes </vt:lpstr>
      <vt:lpstr>Concept 24.4: Speciation can occur rapidly or slowly</vt:lpstr>
      <vt:lpstr>Figure 24.16</vt:lpstr>
      <vt:lpstr>Concept 24.4: Speciation can occur rapidly or slowly</vt:lpstr>
      <vt:lpstr>PowerPoint Presentation</vt:lpstr>
      <vt:lpstr>Concept 24.4: Speciation can result from changes in few or many genes </vt:lpstr>
      <vt:lpstr>PowerPoint Presentation</vt:lpstr>
      <vt:lpstr>Revisiting the “Mystery of Mysteries”</vt:lpstr>
      <vt:lpstr>PowerPoint Presentation</vt:lpstr>
      <vt:lpstr>Overview</vt:lpstr>
    </vt:vector>
  </TitlesOfParts>
  <Company>Jerome Burg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Jerome Burg</dc:creator>
  <cp:lastModifiedBy>HaiderAli Bhatti</cp:lastModifiedBy>
  <cp:revision>175</cp:revision>
  <cp:lastPrinted>2016-12-29T23:14:09Z</cp:lastPrinted>
  <dcterms:created xsi:type="dcterms:W3CDTF">2010-08-06T18:35:02Z</dcterms:created>
  <dcterms:modified xsi:type="dcterms:W3CDTF">2018-12-13T02:35:27Z</dcterms:modified>
</cp:coreProperties>
</file>