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2" r:id="rId1"/>
    <p:sldMasterId id="2147483804" r:id="rId2"/>
    <p:sldMasterId id="2147483824" r:id="rId3"/>
    <p:sldMasterId id="2147483870" r:id="rId4"/>
    <p:sldMasterId id="2147483874" r:id="rId5"/>
    <p:sldMasterId id="2147483876" r:id="rId6"/>
    <p:sldMasterId id="2147483878" r:id="rId7"/>
    <p:sldMasterId id="2147483880" r:id="rId8"/>
  </p:sldMasterIdLst>
  <p:notesMasterIdLst>
    <p:notesMasterId r:id="rId61"/>
  </p:notesMasterIdLst>
  <p:sldIdLst>
    <p:sldId id="537" r:id="rId9"/>
    <p:sldId id="538" r:id="rId10"/>
    <p:sldId id="261" r:id="rId11"/>
    <p:sldId id="632" r:id="rId12"/>
    <p:sldId id="633" r:id="rId13"/>
    <p:sldId id="264" r:id="rId14"/>
    <p:sldId id="265" r:id="rId15"/>
    <p:sldId id="266" r:id="rId16"/>
    <p:sldId id="653" r:id="rId17"/>
    <p:sldId id="270" r:id="rId18"/>
    <p:sldId id="271" r:id="rId19"/>
    <p:sldId id="651" r:id="rId20"/>
    <p:sldId id="276" r:id="rId21"/>
    <p:sldId id="277" r:id="rId22"/>
    <p:sldId id="652" r:id="rId23"/>
    <p:sldId id="650" r:id="rId24"/>
    <p:sldId id="634" r:id="rId25"/>
    <p:sldId id="278" r:id="rId26"/>
    <p:sldId id="548" r:id="rId27"/>
    <p:sldId id="636" r:id="rId28"/>
    <p:sldId id="307" r:id="rId29"/>
    <p:sldId id="309" r:id="rId30"/>
    <p:sldId id="639" r:id="rId31"/>
    <p:sldId id="571" r:id="rId32"/>
    <p:sldId id="313" r:id="rId33"/>
    <p:sldId id="315" r:id="rId34"/>
    <p:sldId id="573" r:id="rId35"/>
    <p:sldId id="574" r:id="rId36"/>
    <p:sldId id="575" r:id="rId37"/>
    <p:sldId id="576" r:id="rId38"/>
    <p:sldId id="320" r:id="rId39"/>
    <p:sldId id="658" r:id="rId40"/>
    <p:sldId id="321" r:id="rId41"/>
    <p:sldId id="330" r:id="rId42"/>
    <p:sldId id="641" r:id="rId43"/>
    <p:sldId id="654" r:id="rId44"/>
    <p:sldId id="655" r:id="rId45"/>
    <p:sldId id="640" r:id="rId46"/>
    <p:sldId id="332" r:id="rId47"/>
    <p:sldId id="342" r:id="rId48"/>
    <p:sldId id="352" r:id="rId49"/>
    <p:sldId id="353" r:id="rId50"/>
    <p:sldId id="659" r:id="rId51"/>
    <p:sldId id="642" r:id="rId52"/>
    <p:sldId id="657" r:id="rId53"/>
    <p:sldId id="643" r:id="rId54"/>
    <p:sldId id="644" r:id="rId55"/>
    <p:sldId id="645" r:id="rId56"/>
    <p:sldId id="646" r:id="rId57"/>
    <p:sldId id="647" r:id="rId58"/>
    <p:sldId id="648" r:id="rId59"/>
    <p:sldId id="649" r:id="rId6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pitchFamily="12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pitchFamily="12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pitchFamily="12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pitchFamily="12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pitchFamily="123"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123"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123"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123"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123" charset="-128"/>
        <a:cs typeface="+mn-cs"/>
      </a:defRPr>
    </a:lvl9pPr>
  </p:defaultTextStyle>
  <p:extLst>
    <p:ext uri="{EFAFB233-063F-42B5-8137-9DF3F51BA10A}">
      <p15:sldGuideLst xmlns="" xmlns:p15="http://schemas.microsoft.com/office/powerpoint/2012/main">
        <p15:guide id="1" orient="horz">
          <p15:clr>
            <a:srgbClr val="A4A3A4"/>
          </p15:clr>
        </p15:guide>
        <p15:guide id="2" orient="horz" pos="528" userDrawn="1">
          <p15:clr>
            <a:srgbClr val="A4A3A4"/>
          </p15:clr>
        </p15:guide>
        <p15:guide id="3" orient="horz" pos="2160">
          <p15:clr>
            <a:srgbClr val="A4A3A4"/>
          </p15:clr>
        </p15:guide>
        <p15:guide id="4"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8E3"/>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p:scale>
          <a:sx n="90" d="100"/>
          <a:sy n="90" d="100"/>
        </p:scale>
        <p:origin x="-1424" y="-568"/>
      </p:cViewPr>
      <p:guideLst>
        <p:guide orient="horz"/>
        <p:guide orient="horz" pos="528"/>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111" d="100"/>
          <a:sy n="111" d="100"/>
        </p:scale>
        <p:origin x="-30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4"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4"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fld id="{E837149F-1CCE-4A21-8A71-E8302D7F1096}" type="slidenum">
              <a:rPr lang="en-US" altLang="en-US"/>
              <a:pPr/>
              <a:t>‹#›</a:t>
            </a:fld>
            <a:endParaRPr lang="en-US" altLang="en-US"/>
          </a:p>
        </p:txBody>
      </p:sp>
    </p:spTree>
    <p:extLst>
      <p:ext uri="{BB962C8B-B14F-4D97-AF65-F5344CB8AC3E}">
        <p14:creationId xmlns:p14="http://schemas.microsoft.com/office/powerpoint/2010/main" val="2059954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ヒラギノ角ゴ Pro W3" pitchFamily="84"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1</a:t>
            </a:fld>
            <a:endParaRPr lang="en-US" altLang="en-US"/>
          </a:p>
        </p:txBody>
      </p:sp>
    </p:spTree>
    <p:extLst>
      <p:ext uri="{BB962C8B-B14F-4D97-AF65-F5344CB8AC3E}">
        <p14:creationId xmlns:p14="http://schemas.microsoft.com/office/powerpoint/2010/main" val="427610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E4EA6278-7AF9-458E-A5AB-65155B237037}" type="slidenum">
              <a:rPr lang="en-US" altLang="en-US" sz="1200"/>
              <a:pPr/>
              <a:t>10</a:t>
            </a:fld>
            <a:endParaRPr lang="en-US" altLang="en-US" sz="1200"/>
          </a:p>
        </p:txBody>
      </p:sp>
      <p:sp>
        <p:nvSpPr>
          <p:cNvPr id="37890" name="Rectangle 2"/>
          <p:cNvSpPr>
            <a:spLocks noGrp="1" noRot="1" noChangeAspect="1" noChangeArrowheads="1" noTextEdit="1"/>
          </p:cNvSpPr>
          <p:nvPr>
            <p:ph type="sldImg"/>
          </p:nvPr>
        </p:nvSpPr>
        <p:spPr>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3911702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DDF2B89F-B9C5-494F-8A4B-BE501EA3CE41}" type="slidenum">
              <a:rPr lang="en-US" altLang="en-US" sz="1200"/>
              <a:pPr/>
              <a:t>11</a:t>
            </a:fld>
            <a:endParaRPr lang="en-US" altLang="en-US" sz="1200"/>
          </a:p>
        </p:txBody>
      </p:sp>
      <p:sp>
        <p:nvSpPr>
          <p:cNvPr id="39938" name="Rectangle 2"/>
          <p:cNvSpPr>
            <a:spLocks noGrp="1" noRot="1" noChangeAspect="1" noChangeArrowheads="1" noTextEdit="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408721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is a defining characteristic that all protocells had in common?</a:t>
            </a:r>
          </a:p>
          <a:p>
            <a:r>
              <a:rPr lang="en-US" smtClean="0"/>
              <a:t>https://www.polleverywhere.com/multiple_choice_polls/42rQYy3MkuChCWa</a:t>
            </a:r>
            <a:endParaRPr lang="en-US"/>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12</a:t>
            </a:fld>
            <a:endParaRPr lang="en-US" altLang="en-US"/>
          </a:p>
        </p:txBody>
      </p:sp>
    </p:spTree>
    <p:extLst>
      <p:ext uri="{BB962C8B-B14F-4D97-AF65-F5344CB8AC3E}">
        <p14:creationId xmlns:p14="http://schemas.microsoft.com/office/powerpoint/2010/main" val="153125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E06F8B59-98D8-4AF3-8BA1-71B389F4ED3E}" type="slidenum">
              <a:rPr lang="en-US" altLang="en-US" sz="1200"/>
              <a:pPr/>
              <a:t>13</a:t>
            </a:fld>
            <a:endParaRPr lang="en-US" altLang="en-US" sz="1200"/>
          </a:p>
        </p:txBody>
      </p:sp>
      <p:sp>
        <p:nvSpPr>
          <p:cNvPr id="46082" name="Rectangle 2"/>
          <p:cNvSpPr>
            <a:spLocks noGrp="1" noRot="1" noChangeAspect="1" noChangeArrowheads="1" noTextEdit="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909079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74D66B77-B0F2-4ABD-8A8C-966759E803AE}" type="slidenum">
              <a:rPr lang="en-US" altLang="en-US" sz="1200"/>
              <a:pPr/>
              <a:t>14</a:t>
            </a:fld>
            <a:endParaRPr lang="en-US" altLang="en-US" sz="1200"/>
          </a:p>
        </p:txBody>
      </p:sp>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1540962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first genetic material on Earth was probably _____.</a:t>
            </a:r>
          </a:p>
          <a:p>
            <a:r>
              <a:rPr lang="en-US" smtClean="0"/>
              <a:t>https://www.polleverywhere.com/multiple_choice_polls/NK87YcUGGe4nbzb</a:t>
            </a:r>
            <a:endParaRPr lang="en-US"/>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15</a:t>
            </a:fld>
            <a:endParaRPr lang="en-US" altLang="en-US"/>
          </a:p>
        </p:txBody>
      </p:sp>
    </p:spTree>
    <p:extLst>
      <p:ext uri="{BB962C8B-B14F-4D97-AF65-F5344CB8AC3E}">
        <p14:creationId xmlns:p14="http://schemas.microsoft.com/office/powerpoint/2010/main" val="3107713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is the correct sequence of events in the origin of life? I. formation of protobionts II. synthesis of organic monomers III. synthesis of organic polymers IV. formation of DNA-based genetic systems</a:t>
            </a:r>
          </a:p>
          <a:p>
            <a:r>
              <a:rPr lang="en-US" smtClean="0"/>
              <a:t>https://www.polleverywhere.com/multiple_choice_polls/LDDsKgACkB7czNN</a:t>
            </a:r>
            <a:endParaRPr lang="en-US"/>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16</a:t>
            </a:fld>
            <a:endParaRPr lang="en-US" altLang="en-US"/>
          </a:p>
        </p:txBody>
      </p:sp>
    </p:spTree>
    <p:extLst>
      <p:ext uri="{BB962C8B-B14F-4D97-AF65-F5344CB8AC3E}">
        <p14:creationId xmlns:p14="http://schemas.microsoft.com/office/powerpoint/2010/main" val="353033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17</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808A901B-40FC-4C66-AA14-2B064DD4AF3B}" type="slidenum">
              <a:rPr lang="en-US" altLang="en-US" sz="1200"/>
              <a:pPr/>
              <a:t>18</a:t>
            </a:fld>
            <a:endParaRPr lang="en-US" altLang="en-US" sz="1200"/>
          </a:p>
        </p:txBody>
      </p:sp>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3855793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en-US" dirty="0"/>
              <a:t>25.5 Documenting the history of life</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25.1 </a:t>
            </a:r>
            <a:r>
              <a:rPr lang="en-US" dirty="0"/>
              <a:t>On what continent did these dinosaurs roam?</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2894089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20</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A7FA8857-F365-4869-9CFD-8D111C0F7DDF}" type="slidenum">
              <a:rPr lang="en-US" altLang="en-US" sz="1200"/>
              <a:pPr/>
              <a:t>21</a:t>
            </a:fld>
            <a:endParaRPr lang="en-US" altLang="en-US" sz="1200"/>
          </a:p>
        </p:txBody>
      </p:sp>
      <p:sp>
        <p:nvSpPr>
          <p:cNvPr id="80898" name="Rectangle 2"/>
          <p:cNvSpPr>
            <a:spLocks noGrp="1" noRot="1" noChangeAspect="1" noChangeArrowheads="1" noTextEdit="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234742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566C2B98-4BF1-4702-A5DA-C80C1CD0AD93}" type="slidenum">
              <a:rPr lang="en-US" altLang="en-US" sz="1200"/>
              <a:pPr/>
              <a:t>22</a:t>
            </a:fld>
            <a:endParaRPr lang="en-US" altLang="en-US" sz="120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1024752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566C2B98-4BF1-4702-A5DA-C80C1CD0AD93}" type="slidenum">
              <a:rPr lang="en-US" altLang="en-US" sz="1200"/>
              <a:pPr/>
              <a:t>23</a:t>
            </a:fld>
            <a:endParaRPr lang="en-US" altLang="en-US" sz="120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1024752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en-US" dirty="0"/>
              <a:t>25.9 The rise of atmospheric oxygen</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E42AB619-09D4-4862-8219-D0D5A07E41BF}" type="slidenum">
              <a:rPr lang="en-US" altLang="en-US" sz="1200"/>
              <a:pPr/>
              <a:t>25</a:t>
            </a:fld>
            <a:endParaRPr lang="en-US" altLang="en-US" sz="1200"/>
          </a:p>
        </p:txBody>
      </p:sp>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1022645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E56AF3BB-BF41-4546-B58D-505F295A9E45}" type="slidenum">
              <a:rPr lang="en-US" altLang="en-US" sz="1200"/>
              <a:pPr/>
              <a:t>26</a:t>
            </a:fld>
            <a:endParaRPr lang="en-US" altLang="en-US" sz="1200"/>
          </a:p>
        </p:txBody>
      </p:sp>
      <p:sp>
        <p:nvSpPr>
          <p:cNvPr id="95234"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4263861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25.10-</a:t>
            </a:r>
            <a:r>
              <a:rPr lang="en-US" dirty="0"/>
              <a:t>1 A hypothesis for the origin of eukaryotes through serial endosymbiosis (step 1)</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25.10-</a:t>
            </a:r>
            <a:r>
              <a:rPr lang="en-US" dirty="0"/>
              <a:t>2 A hypothesis for the origin of eukaryotes through serial endosymbiosis (step 2)</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25.10-</a:t>
            </a:r>
            <a:r>
              <a:rPr lang="en-US" dirty="0"/>
              <a:t>3 A hypothesis for the origin of eukaryotes through serial endosymbiosis (step 3)</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762FC45-4195-4EB9-A302-8A8CB166AC11}" type="slidenum">
              <a:rPr lang="en-US" altLang="en-US" sz="1200"/>
              <a:pPr/>
              <a:t>3</a:t>
            </a:fld>
            <a:endParaRPr lang="en-US" altLang="en-US" sz="1200"/>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2662192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25.10-</a:t>
            </a:r>
            <a:r>
              <a:rPr lang="en-US" dirty="0"/>
              <a:t>4 A hypothesis for the origin of eukaryotes through serial endosymbiosis (step 4)</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131AD6DB-583C-460E-86EA-2483576AC0A6}" type="slidenum">
              <a:rPr lang="en-US" altLang="en-US" sz="1200"/>
              <a:pPr/>
              <a:t>31</a:t>
            </a:fld>
            <a:endParaRPr lang="en-US" altLang="en-US" sz="1200"/>
          </a:p>
        </p:txBody>
      </p:sp>
      <p:sp>
        <p:nvSpPr>
          <p:cNvPr id="99330" name="Rectangle 2"/>
          <p:cNvSpPr>
            <a:spLocks noGrp="1" noRot="1" noChangeAspect="1" noChangeArrowheads="1" noTextEdit="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1735909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B242B132-E960-40E6-BEF5-8986F0879B0C}" type="slidenum">
              <a:rPr lang="en-US" altLang="en-US" sz="1200"/>
              <a:pPr/>
              <a:t>33</a:t>
            </a:fld>
            <a:endParaRPr lang="en-US" altLang="en-US" sz="1200"/>
          </a:p>
        </p:txBody>
      </p:sp>
      <p:sp>
        <p:nvSpPr>
          <p:cNvPr id="101378" name="Rectangle 2"/>
          <p:cNvSpPr>
            <a:spLocks noGrp="1" noRot="1" noChangeAspect="1" noChangeArrowheads="1" noTextEdit="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1376967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EE8F0376-2B97-4354-8FFA-7877A824632D}" type="slidenum">
              <a:rPr lang="en-US" altLang="en-US" sz="1200"/>
              <a:pPr/>
              <a:t>34</a:t>
            </a:fld>
            <a:endParaRPr lang="en-US" altLang="en-US" sz="1200"/>
          </a:p>
        </p:txBody>
      </p:sp>
      <p:sp>
        <p:nvSpPr>
          <p:cNvPr id="117762" name="Rectangle 2"/>
          <p:cNvSpPr>
            <a:spLocks noGrp="1" noRot="1" noChangeAspect="1" noChangeArrowheads="1" noTextEdit="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2956618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25.8-</a:t>
            </a:r>
            <a:r>
              <a:rPr lang="en-US" dirty="0"/>
              <a:t>3 Clock analogy for some key events in Earth’s history (step 3)</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is thought to be the correct sequence of these events, from earliest to most recent, in the evolution of life on Earth? 1. origin of mitochondria 2. origin of multicellular eukaryotes 3. origin of chloroplasts 4. origin of cyanobacteria 5. origin of fungal-plant symbioses</a:t>
            </a:r>
          </a:p>
          <a:p>
            <a:r>
              <a:rPr lang="en-US" smtClean="0"/>
              <a:t>https://www.polleverywhere.com/multiple_choice_polls/R0167L11SyFgleB</a:t>
            </a:r>
            <a:endParaRPr lang="en-US"/>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36</a:t>
            </a:fld>
            <a:endParaRPr lang="en-US" altLang="en-US"/>
          </a:p>
        </p:txBody>
      </p:sp>
    </p:spTree>
    <p:extLst>
      <p:ext uri="{BB962C8B-B14F-4D97-AF65-F5344CB8AC3E}">
        <p14:creationId xmlns:p14="http://schemas.microsoft.com/office/powerpoint/2010/main" val="4224858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these observations gives the most support to the endosymbiotic theory for the origin of eukaryotic cells?</a:t>
            </a:r>
          </a:p>
          <a:p>
            <a:r>
              <a:rPr lang="en-US" smtClean="0"/>
              <a:t>https://www.polleverywhere.com/multiple_choice_polls/i4c3yjvWOIIjWcS</a:t>
            </a:r>
            <a:endParaRPr lang="en-US"/>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37</a:t>
            </a:fld>
            <a:endParaRPr lang="en-US" altLang="en-US"/>
          </a:p>
        </p:txBody>
      </p:sp>
    </p:spTree>
    <p:extLst>
      <p:ext uri="{BB962C8B-B14F-4D97-AF65-F5344CB8AC3E}">
        <p14:creationId xmlns:p14="http://schemas.microsoft.com/office/powerpoint/2010/main" val="795778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38</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03F8EA2A-C6B7-4F37-AD4F-D37810818185}" type="slidenum">
              <a:rPr lang="en-US" altLang="en-US" sz="1200"/>
              <a:pPr/>
              <a:t>39</a:t>
            </a:fld>
            <a:endParaRPr lang="en-US" altLang="en-US" sz="1200"/>
          </a:p>
        </p:txBody>
      </p:sp>
      <p:sp>
        <p:nvSpPr>
          <p:cNvPr id="125954" name="Rectangle 2"/>
          <p:cNvSpPr>
            <a:spLocks noGrp="1" noRot="1" noChangeAspect="1" noChangeArrowheads="1" noTextEdit="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3543241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79F40750-AF58-4B86-B6E7-1ED2F872B7A7}" type="slidenum">
              <a:rPr lang="en-US" altLang="en-US" sz="1200"/>
              <a:pPr/>
              <a:t>40</a:t>
            </a:fld>
            <a:endParaRPr lang="en-US" altLang="en-US" sz="1200"/>
          </a:p>
        </p:txBody>
      </p:sp>
      <p:sp>
        <p:nvSpPr>
          <p:cNvPr id="146434" name="Rectangle 2"/>
          <p:cNvSpPr>
            <a:spLocks noGrp="1" noRot="1" noChangeAspect="1" noChangeArrowheads="1" noTextEdit="1"/>
          </p:cNvSpPr>
          <p:nvPr>
            <p:ph type="sldImg"/>
          </p:nvPr>
        </p:nvSpPr>
        <p:spPr>
          <a:solidFill>
            <a:srgbClr val="FFFFFF"/>
          </a:solidFill>
          <a:ln/>
        </p:spPr>
      </p:sp>
      <p:sp>
        <p:nvSpPr>
          <p:cNvPr id="1464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154340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4</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6C62EAD8-73BF-46F9-8BBD-39AF6421E507}" type="slidenum">
              <a:rPr lang="en-US" altLang="en-US" sz="1200"/>
              <a:pPr/>
              <a:t>41</a:t>
            </a:fld>
            <a:endParaRPr lang="en-US" altLang="en-US" sz="1200"/>
          </a:p>
        </p:txBody>
      </p:sp>
      <p:sp>
        <p:nvSpPr>
          <p:cNvPr id="173058" name="Rectangle 2"/>
          <p:cNvSpPr>
            <a:spLocks noGrp="1" noRot="1" noChangeAspect="1" noChangeArrowheads="1" noTextEdit="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1169314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D6DD2F46-F987-4FC2-933A-9005D81ACE27}" type="slidenum">
              <a:rPr lang="en-US" altLang="en-US" sz="1200"/>
              <a:pPr/>
              <a:t>42</a:t>
            </a:fld>
            <a:endParaRPr lang="en-US" altLang="en-US" sz="1200"/>
          </a:p>
        </p:txBody>
      </p:sp>
      <p:sp>
        <p:nvSpPr>
          <p:cNvPr id="175106" name="Rectangle 2"/>
          <p:cNvSpPr>
            <a:spLocks noGrp="1" noRot="1" noChangeAspect="1" noChangeArrowheads="1" noTextEdit="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637437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43</a:t>
            </a:fld>
            <a:endParaRPr lang="en-US" altLang="en-US"/>
          </a:p>
        </p:txBody>
      </p:sp>
    </p:spTree>
    <p:extLst>
      <p:ext uri="{BB962C8B-B14F-4D97-AF65-F5344CB8AC3E}">
        <p14:creationId xmlns:p14="http://schemas.microsoft.com/office/powerpoint/2010/main" val="3502826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44</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46</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47</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48</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49</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50</a:t>
            </a:fld>
            <a:endParaRPr lang="en-US" altLang="en-US"/>
          </a:p>
        </p:txBody>
      </p:sp>
    </p:spTree>
    <p:extLst>
      <p:ext uri="{BB962C8B-B14F-4D97-AF65-F5344CB8AC3E}">
        <p14:creationId xmlns:p14="http://schemas.microsoft.com/office/powerpoint/2010/main" val="26978681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51</a:t>
            </a:fld>
            <a:endParaRPr lang="en-US" altLang="en-US"/>
          </a:p>
        </p:txBody>
      </p:sp>
    </p:spTree>
    <p:extLst>
      <p:ext uri="{BB962C8B-B14F-4D97-AF65-F5344CB8AC3E}">
        <p14:creationId xmlns:p14="http://schemas.microsoft.com/office/powerpoint/2010/main" val="171093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5</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52</a:t>
            </a:fld>
            <a:endParaRPr lang="en-US" altLang="en-US"/>
          </a:p>
        </p:txBody>
      </p:sp>
    </p:spTree>
    <p:extLst>
      <p:ext uri="{BB962C8B-B14F-4D97-AF65-F5344CB8AC3E}">
        <p14:creationId xmlns:p14="http://schemas.microsoft.com/office/powerpoint/2010/main" val="315623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9F4E4BD2-9DCE-43FA-BB3D-08E3CF7250F2}" type="slidenum">
              <a:rPr lang="en-US" altLang="en-US" sz="1200"/>
              <a:pPr/>
              <a:t>6</a:t>
            </a:fld>
            <a:endParaRPr lang="en-US" alt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8866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DCC76675-405B-4930-81DB-B7CFA627C6E4}" type="slidenum">
              <a:rPr lang="en-US" altLang="en-US" sz="1200"/>
              <a:pPr/>
              <a:t>7</a:t>
            </a:fld>
            <a:endParaRPr lang="en-US" altLang="en-US" sz="1200"/>
          </a:p>
        </p:txBody>
      </p:sp>
      <p:sp>
        <p:nvSpPr>
          <p:cNvPr id="25602" name="Rectangle 2"/>
          <p:cNvSpPr>
            <a:spLocks noGrp="1" noRot="1" noChangeAspect="1" noChangeArrowheads="1" noTextEdit="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68211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23" charset="-128"/>
              </a:defRPr>
            </a:lvl1pPr>
            <a:lvl2pPr marL="742950" indent="-285750">
              <a:defRPr sz="2400">
                <a:solidFill>
                  <a:schemeClr val="tx1"/>
                </a:solidFill>
                <a:latin typeface="Arial" pitchFamily="34" charset="0"/>
                <a:ea typeface="ヒラギノ角ゴ Pro W3" pitchFamily="123" charset="-128"/>
              </a:defRPr>
            </a:lvl2pPr>
            <a:lvl3pPr marL="1143000" indent="-228600">
              <a:defRPr sz="2400">
                <a:solidFill>
                  <a:schemeClr val="tx1"/>
                </a:solidFill>
                <a:latin typeface="Arial" pitchFamily="34" charset="0"/>
                <a:ea typeface="ヒラギノ角ゴ Pro W3" pitchFamily="123" charset="-128"/>
              </a:defRPr>
            </a:lvl3pPr>
            <a:lvl4pPr marL="1600200" indent="-228600">
              <a:defRPr sz="2400">
                <a:solidFill>
                  <a:schemeClr val="tx1"/>
                </a:solidFill>
                <a:latin typeface="Arial" pitchFamily="34" charset="0"/>
                <a:ea typeface="ヒラギノ角ゴ Pro W3" pitchFamily="123" charset="-128"/>
              </a:defRPr>
            </a:lvl4pPr>
            <a:lvl5pPr marL="2057400" indent="-228600">
              <a:defRPr sz="2400">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fld id="{2B785E35-D223-4A67-81B5-90E02549E2DE}" type="slidenum">
              <a:rPr lang="en-US" altLang="en-US" sz="1200"/>
              <a:pPr/>
              <a:t>8</a:t>
            </a:fld>
            <a:endParaRPr lang="en-US" altLang="en-US" sz="1200"/>
          </a:p>
        </p:txBody>
      </p:sp>
      <p:sp>
        <p:nvSpPr>
          <p:cNvPr id="27650" name="Rectangle 2"/>
          <p:cNvSpPr>
            <a:spLocks noGrp="1" noRot="1" noChangeAspect="1" noChangeArrowheads="1" noTextEdit="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ea typeface="ヒラギノ角ゴ Pro W3" pitchFamily="123" charset="-128"/>
            </a:endParaRPr>
          </a:p>
        </p:txBody>
      </p:sp>
    </p:spTree>
    <p:extLst>
      <p:ext uri="{BB962C8B-B14F-4D97-AF65-F5344CB8AC3E}">
        <p14:creationId xmlns:p14="http://schemas.microsoft.com/office/powerpoint/2010/main" val="345665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How were conditions on the early Earth of more than three billion years ago different from those on today's Earth? Unlike Earth today, early Earth _____.</a:t>
            </a:r>
          </a:p>
          <a:p>
            <a:r>
              <a:rPr lang="en-US" smtClean="0"/>
              <a:t>https://www.polleverywhere.com/multiple_choice_polls/vt42AFk1O8S1Of1</a:t>
            </a:r>
            <a:endParaRPr lang="en-US"/>
          </a:p>
        </p:txBody>
      </p:sp>
      <p:sp>
        <p:nvSpPr>
          <p:cNvPr id="4" name="Slide Number Placeholder 3"/>
          <p:cNvSpPr>
            <a:spLocks noGrp="1"/>
          </p:cNvSpPr>
          <p:nvPr>
            <p:ph type="sldNum" sz="quarter" idx="10"/>
          </p:nvPr>
        </p:nvSpPr>
        <p:spPr/>
        <p:txBody>
          <a:bodyPr/>
          <a:lstStyle/>
          <a:p>
            <a:fld id="{E837149F-1CCE-4A21-8A71-E8302D7F1096}" type="slidenum">
              <a:rPr lang="en-US" altLang="en-US" smtClean="0"/>
              <a:pPr/>
              <a:t>9</a:t>
            </a:fld>
            <a:endParaRPr lang="en-US" altLang="en-US"/>
          </a:p>
        </p:txBody>
      </p:sp>
    </p:spTree>
    <p:extLst>
      <p:ext uri="{BB962C8B-B14F-4D97-AF65-F5344CB8AC3E}">
        <p14:creationId xmlns:p14="http://schemas.microsoft.com/office/powerpoint/2010/main" val="983390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a:spLocks noChangeArrowheads="1"/>
          </p:cNvSpPr>
          <p:nvPr/>
        </p:nvSpPr>
        <p:spPr bwMode="auto">
          <a:xfrm>
            <a:off x="7938" y="162990"/>
            <a:ext cx="9144000" cy="1003352"/>
          </a:xfrm>
          <a:prstGeom prst="rect">
            <a:avLst/>
          </a:prstGeom>
          <a:noFill/>
          <a:ln>
            <a:noFill/>
          </a:ln>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lnSpc>
                <a:spcPct val="70000"/>
              </a:lnSpc>
              <a:spcBef>
                <a:spcPct val="20000"/>
              </a:spcBef>
              <a:spcAft>
                <a:spcPct val="20000"/>
              </a:spcAft>
              <a:defRPr/>
            </a:pPr>
            <a:r>
              <a:rPr lang="en-US" sz="2400" dirty="0" smtClean="0">
                <a:solidFill>
                  <a:srgbClr val="FFFFFF"/>
                </a:solidFill>
                <a:latin typeface="+mj-lt"/>
                <a:ea typeface="+mn-ea"/>
                <a:cs typeface="Times New Roman" pitchFamily="84" charset="0"/>
              </a:rPr>
              <a:t>CAMPBELL</a:t>
            </a:r>
          </a:p>
          <a:p>
            <a:pPr algn="ctr" eaLnBrk="1" hangingPunct="1">
              <a:lnSpc>
                <a:spcPct val="50000"/>
              </a:lnSpc>
              <a:spcBef>
                <a:spcPct val="20000"/>
              </a:spcBef>
              <a:spcAft>
                <a:spcPct val="20000"/>
              </a:spcAft>
              <a:defRPr/>
            </a:pPr>
            <a:r>
              <a:rPr lang="en-US" sz="4800" dirty="0" smtClean="0">
                <a:solidFill>
                  <a:srgbClr val="D2B239"/>
                </a:solidFill>
                <a:latin typeface="+mj-lt"/>
                <a:ea typeface="+mn-ea"/>
                <a:cs typeface="Times New Roman" pitchFamily="84" charset="0"/>
              </a:rPr>
              <a:t>BIOLOGY</a:t>
            </a:r>
          </a:p>
        </p:txBody>
      </p:sp>
      <p:sp>
        <p:nvSpPr>
          <p:cNvPr id="5" name="Text Box 31"/>
          <p:cNvSpPr txBox="1">
            <a:spLocks noChangeArrowheads="1"/>
          </p:cNvSpPr>
          <p:nvPr/>
        </p:nvSpPr>
        <p:spPr bwMode="auto">
          <a:xfrm>
            <a:off x="0" y="1131066"/>
            <a:ext cx="9144000" cy="338554"/>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20000"/>
              </a:spcBef>
              <a:spcAft>
                <a:spcPct val="20000"/>
              </a:spcAft>
            </a:pPr>
            <a:r>
              <a:rPr lang="en-US" sz="1600" dirty="0" smtClean="0">
                <a:solidFill>
                  <a:srgbClr val="FFFFFF"/>
                </a:solidFill>
                <a:latin typeface="Times New Roman" charset="0"/>
                <a:cs typeface="Times New Roman" charset="0"/>
              </a:rPr>
              <a:t>Reece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Urry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Cain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Wasserman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Minorsky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Jackson</a:t>
            </a:r>
            <a:endParaRPr lang="en-US" sz="1600" dirty="0">
              <a:solidFill>
                <a:srgbClr val="FFFFFF"/>
              </a:solidFill>
              <a:latin typeface="Times New Roman" charset="0"/>
              <a:cs typeface="Times New Roman" charset="0"/>
            </a:endParaRPr>
          </a:p>
        </p:txBody>
      </p:sp>
      <p:sp>
        <p:nvSpPr>
          <p:cNvPr id="6" name="Text Box 14"/>
          <p:cNvSpPr txBox="1">
            <a:spLocks noChangeArrowheads="1"/>
          </p:cNvSpPr>
          <p:nvPr/>
        </p:nvSpPr>
        <p:spPr bwMode="auto">
          <a:xfrm>
            <a:off x="0" y="6592888"/>
            <a:ext cx="6880225" cy="200025"/>
          </a:xfrm>
          <a:prstGeom prst="rect">
            <a:avLst/>
          </a:prstGeom>
          <a:noFill/>
          <a:ln>
            <a:noFill/>
          </a:ln>
          <a:extLst>
            <a:ext uri="{909E8E84-426E-40dd-AFC4-6F175D3DCCD1}">
              <a14:hiddenFill xmlns:a14="http://schemas.microsoft.com/office/drawing/2010/main">
                <a:gradFill rotWithShape="0">
                  <a:gsLst>
                    <a:gs pos="0">
                      <a:srgbClr val="6CAA3C"/>
                    </a:gs>
                    <a:gs pos="100000">
                      <a:srgbClr val="5EBDBE"/>
                    </a:gs>
                  </a:gsLst>
                  <a:lin ang="0" scaled="1"/>
                </a:gra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900" dirty="0">
                <a:solidFill>
                  <a:srgbClr val="FFFFFF"/>
                </a:solidFill>
              </a:rPr>
              <a:t>     © 2014 Pearson Education, Inc.</a:t>
            </a:r>
            <a:endParaRPr lang="en-US" dirty="0">
              <a:solidFill>
                <a:srgbClr val="FFFFFF"/>
              </a:solidFill>
            </a:endParaRPr>
          </a:p>
        </p:txBody>
      </p:sp>
      <p:sp>
        <p:nvSpPr>
          <p:cNvPr id="9" name="Text Box 50"/>
          <p:cNvSpPr txBox="1">
            <a:spLocks noChangeArrowheads="1"/>
          </p:cNvSpPr>
          <p:nvPr/>
        </p:nvSpPr>
        <p:spPr bwMode="auto">
          <a:xfrm>
            <a:off x="6023428" y="715674"/>
            <a:ext cx="869610" cy="348813"/>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TENTH</a:t>
            </a:r>
          </a:p>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EDITION</a:t>
            </a:r>
            <a:endParaRPr lang="en-US" sz="1000" b="1" i="0" dirty="0">
              <a:solidFill>
                <a:schemeClr val="accent3">
                  <a:lumMod val="75000"/>
                </a:schemeClr>
              </a:solidFill>
              <a:latin typeface="Times New Roman"/>
              <a:cs typeface="Times New Roman"/>
            </a:endParaRPr>
          </a:p>
        </p:txBody>
      </p:sp>
      <p:sp>
        <p:nvSpPr>
          <p:cNvPr id="508945" name="Rectangle 17"/>
          <p:cNvSpPr>
            <a:spLocks noGrp="1" noChangeArrowheads="1"/>
          </p:cNvSpPr>
          <p:nvPr>
            <p:ph type="ctrTitle" sz="quarter"/>
          </p:nvPr>
        </p:nvSpPr>
        <p:spPr>
          <a:xfrm>
            <a:off x="182563" y="190500"/>
            <a:ext cx="3089275" cy="1096963"/>
          </a:xfrm>
        </p:spPr>
        <p:txBody>
          <a:bodyPr anchor="ctr"/>
          <a:lstStyle>
            <a:lvl1pPr marL="0" indent="0">
              <a:defRPr sz="5000">
                <a:solidFill>
                  <a:srgbClr val="FFFFFF"/>
                </a:solidFill>
                <a:latin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7320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806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182563"/>
            <a:ext cx="2203450"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463" y="182563"/>
            <a:ext cx="6457950"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89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52896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458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2518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9727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8952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4363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22974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825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FF6600"/>
              </a:buClr>
              <a:defRPr/>
            </a:lvl1pPr>
            <a:lvl2pPr marL="740664" indent="-283464">
              <a:buClr>
                <a:srgbClr val="FF6600"/>
              </a:buClr>
              <a:defRPr/>
            </a:lvl2pPr>
            <a:lvl3pPr marL="1143000" indent="-228600">
              <a:buClr>
                <a:srgbClr val="FF6600"/>
              </a:buClr>
              <a:defRPr/>
            </a:lvl3pPr>
            <a:lvl4pPr marL="1600200" indent="-228600">
              <a:buClr>
                <a:srgbClr val="FF6600"/>
              </a:buClr>
              <a:defRPr/>
            </a:lvl4pPr>
            <a:lvl5pPr marL="2057400" indent="-228600">
              <a:buClr>
                <a:srgbClr val="FF66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22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824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4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168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27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73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46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804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2501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420913" y="1272910"/>
            <a:ext cx="8499249"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1"/>
          <p:cNvSpPr/>
          <p:nvPr/>
        </p:nvSpPr>
        <p:spPr bwMode="auto">
          <a:xfrm>
            <a:off x="0" y="1"/>
            <a:ext cx="9144000" cy="290286"/>
          </a:xfrm>
          <a:prstGeom prst="rect">
            <a:avLst/>
          </a:prstGeom>
          <a:gradFill flip="none" rotWithShape="1">
            <a:gsLst>
              <a:gs pos="0">
                <a:srgbClr val="FF6600"/>
              </a:gs>
              <a:gs pos="100000">
                <a:srgbClr val="FFFFFF"/>
              </a:gs>
              <a:gs pos="25000">
                <a:srgbClr val="FF6600">
                  <a:alpha val="75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26" name="Rectangle 7"/>
          <p:cNvSpPr>
            <a:spLocks noGrp="1" noChangeArrowheads="1"/>
          </p:cNvSpPr>
          <p:nvPr>
            <p:ph type="title"/>
          </p:nvPr>
        </p:nvSpPr>
        <p:spPr bwMode="auto">
          <a:xfrm>
            <a:off x="182563" y="2986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6"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2014 Pearson Education, Inc.</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82" r:id="rId12"/>
  </p:sldLayoutIdLst>
  <p:timing>
    <p:tnLst>
      <p:par>
        <p:cTn xmlns:p14="http://schemas.microsoft.com/office/powerpoint/2010/main" id="1" dur="indefinite" restart="never" nodeType="tmRoot"/>
      </p:par>
    </p:tnLst>
  </p:timing>
  <p:txStyles>
    <p:title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1161945374"/>
      </p:ext>
    </p:extLst>
  </p:cSld>
  <p:clrMap bg1="lt1" tx1="dk1" bg2="lt2" tx2="dk2" accent1="accent1" accent2="accent2" accent3="accent3" accent4="accent4" accent5="accent5" accent6="accent6" hlink="hlink" folHlink="folHlink"/>
  <p:sldLayoutIdLst>
    <p:sldLayoutId id="214748380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4221616127"/>
      </p:ext>
    </p:extLst>
  </p:cSld>
  <p:clrMap bg1="lt1" tx1="dk1" bg2="lt2" tx2="dk2" accent1="accent1" accent2="accent2" accent3="accent3" accent4="accent4" accent5="accent5" accent6="accent6" hlink="hlink" folHlink="folHlink"/>
  <p:sldLayoutIdLst>
    <p:sldLayoutId id="214748382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2016820333"/>
      </p:ext>
    </p:extLst>
  </p:cSld>
  <p:clrMap bg1="lt1" tx1="dk1" bg2="lt2" tx2="dk2" accent1="accent1" accent2="accent2" accent3="accent3" accent4="accent4" accent5="accent5" accent6="accent6" hlink="hlink" folHlink="folHlink"/>
  <p:sldLayoutIdLst>
    <p:sldLayoutId id="214748387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78326566"/>
      </p:ext>
    </p:extLst>
  </p:cSld>
  <p:clrMap bg1="lt1" tx1="dk1" bg2="lt2" tx2="dk2" accent1="accent1" accent2="accent2" accent3="accent3" accent4="accent4" accent5="accent5" accent6="accent6" hlink="hlink" folHlink="folHlink"/>
  <p:sldLayoutIdLst>
    <p:sldLayoutId id="214748387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846968486"/>
      </p:ext>
    </p:extLst>
  </p:cSld>
  <p:clrMap bg1="lt1" tx1="dk1" bg2="lt2" tx2="dk2" accent1="accent1" accent2="accent2" accent3="accent3" accent4="accent4" accent5="accent5" accent6="accent6" hlink="hlink" folHlink="folHlink"/>
  <p:sldLayoutIdLst>
    <p:sldLayoutId id="21474838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1174290803"/>
      </p:ext>
    </p:extLst>
  </p:cSld>
  <p:clrMap bg1="lt1" tx1="dk1" bg2="lt2" tx2="dk2" accent1="accent1" accent2="accent2" accent3="accent3" accent4="accent4" accent5="accent5" accent6="accent6" hlink="hlink" folHlink="folHlink"/>
  <p:sldLayoutIdLst>
    <p:sldLayoutId id="214748387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526558164"/>
      </p:ext>
    </p:extLst>
  </p:cSld>
  <p:clrMap bg1="lt1" tx1="dk1" bg2="lt2" tx2="dk2" accent1="accent1" accent2="accent2" accent3="accent3" accent4="accent4" accent5="accent5" accent6="accent6" hlink="hlink" folHlink="folHlink"/>
  <p:sldLayoutIdLst>
    <p:sldLayoutId id="214748388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sjE-Pkjp3u4" TargetMode="External"/><Relationship Id="rId4" Type="http://schemas.openxmlformats.org/officeDocument/2006/relationships/hyperlink" Target="https://www.youtube.com/watch?v=VYQQD0KNOis" TargetMode="External"/><Relationship Id="rId5" Type="http://schemas.openxmlformats.org/officeDocument/2006/relationships/hyperlink" Target="https://www.youtube.com/watch?v=9i7kAt97XYU" TargetMode="External"/><Relationship Id="rId6" Type="http://schemas.openxmlformats.org/officeDocument/2006/relationships/hyperlink" Target="https://www.youtube.com/watch?v=dO2xx-aeZ4w" TargetMode="External"/><Relationship Id="rId1" Type="http://schemas.openxmlformats.org/officeDocument/2006/relationships/slideLayout" Target="../slideLayouts/slideLayout2.xml"/><Relationship Id="rId2" Type="http://schemas.openxmlformats.org/officeDocument/2006/relationships/hyperlink" Target="https://www.youtube.com/watch?v=xuCn8ux2gb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3373" y="1633538"/>
            <a:ext cx="1586510" cy="1569660"/>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EFC33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600" dirty="0" smtClean="0">
                <a:solidFill>
                  <a:srgbClr val="D2B239"/>
                </a:solidFill>
              </a:rPr>
              <a:t>25</a:t>
            </a:r>
            <a:endParaRPr lang="en-US" sz="9600" dirty="0">
              <a:solidFill>
                <a:srgbClr val="D2B239"/>
              </a:solidFill>
            </a:endParaRPr>
          </a:p>
        </p:txBody>
      </p:sp>
      <p:sp>
        <p:nvSpPr>
          <p:cNvPr id="4" name="Rectangle 3"/>
          <p:cNvSpPr txBox="1">
            <a:spLocks noChangeArrowheads="1"/>
          </p:cNvSpPr>
          <p:nvPr/>
        </p:nvSpPr>
        <p:spPr bwMode="auto">
          <a:xfrm>
            <a:off x="-1" y="3048000"/>
            <a:ext cx="3605213" cy="1600200"/>
          </a:xfrm>
          <a:prstGeom prst="rect">
            <a:avLst/>
          </a:prstGeom>
          <a:noFill/>
          <a:ln>
            <a:noFill/>
          </a:ln>
          <a:extLst>
            <a:ext uri="{909E8E84-426E-40dd-AFC4-6F175D3DCCD1}">
              <a14:hiddenFill xmlns:a14="http://schemas.microsoft.com/office/drawing/2010/main">
                <a:solidFill>
                  <a:srgbClr val="9D0016">
                    <a:alpha val="25098"/>
                  </a:srgbClr>
                </a:solidFill>
              </a14:hiddenFill>
            </a:ext>
            <a:ext uri="{91240B29-F687-4f45-9708-019B960494DF}">
              <a14:hiddenLine xmlns:a14="http://schemas.microsoft.com/office/drawing/2010/main" w="9525">
                <a:solidFill>
                  <a:srgbClr val="5FAF8E"/>
                </a:solidFill>
                <a:miter lim="800000"/>
                <a:headEnd/>
                <a:tailEnd/>
              </a14:hiddenLine>
            </a:ext>
          </a:extLst>
        </p:spPr>
        <p:txBody>
          <a:bodyPr vert="horz" wrap="square" lIns="0" tIns="0" rIns="0" bIns="0" numCol="1" anchor="ctr" anchorCtr="0" compatLnSpc="1">
            <a:prstTxWarp prst="textNoShape">
              <a:avLst/>
            </a:prstTxWarp>
          </a:bodyPr>
          <a:lst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152400" indent="0">
              <a:buClr>
                <a:schemeClr val="tx2"/>
              </a:buClr>
              <a:buFont typeface="Wingdings" charset="0"/>
              <a:buNone/>
            </a:pPr>
            <a:r>
              <a:rPr lang="en-US" sz="3600" b="1" kern="0" dirty="0" smtClean="0">
                <a:solidFill>
                  <a:schemeClr val="bg1"/>
                </a:solidFill>
                <a:latin typeface="Arial"/>
                <a:cs typeface="Arial"/>
              </a:rPr>
              <a:t>The History of Life on Earth</a:t>
            </a:r>
            <a:endParaRPr lang="en-US" sz="3600" b="1" kern="0" dirty="0">
              <a:solidFill>
                <a:schemeClr val="bg1"/>
              </a:solidFill>
              <a:latin typeface="Arial"/>
              <a:cs typeface="Arial"/>
            </a:endParaRPr>
          </a:p>
        </p:txBody>
      </p:sp>
      <p:cxnSp>
        <p:nvCxnSpPr>
          <p:cNvPr id="6" name="Straight Connector 5"/>
          <p:cNvCxnSpPr/>
          <p:nvPr/>
        </p:nvCxnSpPr>
        <p:spPr bwMode="auto">
          <a:xfrm flipV="1">
            <a:off x="127000" y="3054060"/>
            <a:ext cx="1314380" cy="2421"/>
          </a:xfrm>
          <a:prstGeom prst="line">
            <a:avLst/>
          </a:prstGeom>
          <a:solidFill>
            <a:schemeClr val="accent1"/>
          </a:solidFill>
          <a:ln w="38100" cap="flat" cmpd="sng" algn="ctr">
            <a:solidFill>
              <a:srgbClr val="D2B239"/>
            </a:solidFill>
            <a:prstDash val="solid"/>
            <a:round/>
            <a:headEnd type="none" w="med" len="med"/>
            <a:tailEnd type="none" w="med" len="med"/>
          </a:ln>
          <a:effectLst/>
        </p:spPr>
      </p:cxnSp>
    </p:spTree>
    <p:extLst>
      <p:ext uri="{BB962C8B-B14F-4D97-AF65-F5344CB8AC3E}">
        <p14:creationId xmlns:p14="http://schemas.microsoft.com/office/powerpoint/2010/main" val="40051756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marL="0" indent="0">
              <a:buNone/>
            </a:pPr>
            <a:r>
              <a:rPr lang="en-US" altLang="en-US" u="sng" dirty="0" smtClean="0"/>
              <a:t>2. Abiotic </a:t>
            </a:r>
            <a:r>
              <a:rPr lang="en-US" altLang="en-US" u="sng" dirty="0"/>
              <a:t>Synthesis of Macromolecules</a:t>
            </a:r>
          </a:p>
          <a:p>
            <a:r>
              <a:rPr lang="en-US" altLang="en-US" dirty="0" smtClean="0"/>
              <a:t>RNA monomers have been produced SPONTANEOUSLY from simple molecules suggesting a similar origination on early earth</a:t>
            </a:r>
          </a:p>
          <a:p>
            <a:r>
              <a:rPr lang="en-US" altLang="en-US" dirty="0" smtClean="0"/>
              <a:t>Small organic molecules </a:t>
            </a:r>
            <a:r>
              <a:rPr lang="en-US" altLang="en-US" b="1" dirty="0" smtClean="0"/>
              <a:t>polymerize </a:t>
            </a:r>
            <a:r>
              <a:rPr lang="en-US" altLang="en-US" dirty="0" smtClean="0"/>
              <a:t>(fuse/bond together)</a:t>
            </a:r>
            <a:r>
              <a:rPr lang="en-US" altLang="en-US" b="1" dirty="0" smtClean="0"/>
              <a:t> </a:t>
            </a:r>
            <a:r>
              <a:rPr lang="en-US" altLang="en-US" dirty="0" smtClean="0"/>
              <a:t>when they are concentrated on hot sand, clay, or rock</a:t>
            </a:r>
            <a:endParaRPr lang="en-US" altLang="en-US" dirty="0"/>
          </a:p>
          <a:p>
            <a:pPr lvl="1"/>
            <a:r>
              <a:rPr lang="en-US" altLang="en-US" dirty="0"/>
              <a:t>T</a:t>
            </a:r>
            <a:r>
              <a:rPr lang="en-US" altLang="en-US" dirty="0" smtClean="0"/>
              <a:t>his is most likely how </a:t>
            </a:r>
            <a:r>
              <a:rPr lang="en-US" altLang="en-US" b="1" dirty="0" err="1" smtClean="0"/>
              <a:t>MACRO</a:t>
            </a:r>
            <a:r>
              <a:rPr lang="en-US" altLang="en-US" dirty="0" err="1" smtClean="0"/>
              <a:t>molecules</a:t>
            </a:r>
            <a:r>
              <a:rPr lang="en-US" altLang="en-US" dirty="0" smtClean="0"/>
              <a:t> were first “built” or synthesized on early earth</a:t>
            </a:r>
          </a:p>
        </p:txBody>
      </p:sp>
      <p:sp>
        <p:nvSpPr>
          <p:cNvPr id="6" name="Rectangle 2"/>
          <p:cNvSpPr>
            <a:spLocks noGrp="1" noChangeArrowheads="1"/>
          </p:cNvSpPr>
          <p:nvPr>
            <p:ph type="title"/>
          </p:nvPr>
        </p:nvSpPr>
        <p:spPr>
          <a:xfrm>
            <a:off x="182563" y="298675"/>
            <a:ext cx="8775700" cy="822325"/>
          </a:xfrm>
        </p:spPr>
        <p:txBody>
          <a:bodyPr/>
          <a:lstStyle/>
          <a:p>
            <a:r>
              <a:rPr lang="en-US" altLang="en-US" dirty="0"/>
              <a:t>Concept 25.1: Conditions on early Earth made the origin of life </a:t>
            </a:r>
            <a:r>
              <a:rPr lang="en-US" altLang="en-US" dirty="0" smtClean="0"/>
              <a:t>possible </a:t>
            </a:r>
            <a:r>
              <a:rPr lang="mr-IN" altLang="en-US" dirty="0" smtClean="0"/>
              <a:t>–</a:t>
            </a:r>
            <a:r>
              <a:rPr lang="en-US" altLang="en-US" dirty="0" smtClean="0"/>
              <a:t> </a:t>
            </a:r>
            <a:r>
              <a:rPr lang="en-US" altLang="en-US" dirty="0" smtClean="0">
                <a:solidFill>
                  <a:srgbClr val="FF0000"/>
                </a:solidFill>
              </a:rPr>
              <a:t>2. Macromolecules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pPr marL="0" indent="0">
              <a:buNone/>
            </a:pPr>
            <a:r>
              <a:rPr lang="en-US" altLang="en-US" u="sng" dirty="0" smtClean="0"/>
              <a:t>3. </a:t>
            </a:r>
            <a:r>
              <a:rPr lang="en-US" altLang="en-US" u="sng" dirty="0" err="1" smtClean="0"/>
              <a:t>Protocells</a:t>
            </a:r>
            <a:endParaRPr lang="en-US" altLang="en-US" u="sng" dirty="0" smtClean="0"/>
          </a:p>
          <a:p>
            <a:r>
              <a:rPr lang="en-US" altLang="en-US" dirty="0" smtClean="0"/>
              <a:t>Replication and metabolism are key properties of life and may have appeared together in </a:t>
            </a:r>
            <a:r>
              <a:rPr lang="en-US" altLang="en-US" b="1" dirty="0" err="1" smtClean="0"/>
              <a:t>protocells</a:t>
            </a:r>
            <a:endParaRPr lang="en-US" altLang="en-US" b="1" dirty="0" smtClean="0"/>
          </a:p>
          <a:p>
            <a:r>
              <a:rPr lang="en-US" altLang="en-US" dirty="0" err="1" smtClean="0"/>
              <a:t>Protocells</a:t>
            </a:r>
            <a:r>
              <a:rPr lang="en-US" altLang="en-US" dirty="0" smtClean="0"/>
              <a:t> may have formed from fluid-filled vesicles with a membrane-like structure</a:t>
            </a:r>
          </a:p>
          <a:p>
            <a:r>
              <a:rPr lang="en-US" altLang="en-US" dirty="0" smtClean="0"/>
              <a:t>In water, lipids and other organic molecules can SPONTANEOUSLY form vesicles with a lipid bilayer</a:t>
            </a:r>
          </a:p>
        </p:txBody>
      </p:sp>
      <p:sp>
        <p:nvSpPr>
          <p:cNvPr id="5" name="Rectangle 2"/>
          <p:cNvSpPr>
            <a:spLocks noGrp="1" noChangeArrowheads="1"/>
          </p:cNvSpPr>
          <p:nvPr>
            <p:ph type="title"/>
          </p:nvPr>
        </p:nvSpPr>
        <p:spPr>
          <a:xfrm>
            <a:off x="182563" y="298675"/>
            <a:ext cx="8775700" cy="822325"/>
          </a:xfrm>
        </p:spPr>
        <p:txBody>
          <a:bodyPr/>
          <a:lstStyle/>
          <a:p>
            <a:r>
              <a:rPr lang="en-US" altLang="en-US" dirty="0"/>
              <a:t>Concept 25.1: Conditions on early Earth made the origin of life </a:t>
            </a:r>
            <a:r>
              <a:rPr lang="en-US" altLang="en-US" dirty="0" smtClean="0"/>
              <a:t>possible </a:t>
            </a:r>
            <a:r>
              <a:rPr lang="mr-IN" altLang="en-US" dirty="0" smtClean="0"/>
              <a:t>–</a:t>
            </a:r>
            <a:r>
              <a:rPr lang="en-US" altLang="en-US" dirty="0" smtClean="0"/>
              <a:t> </a:t>
            </a:r>
            <a:r>
              <a:rPr lang="en-US" altLang="en-US" dirty="0" smtClean="0">
                <a:solidFill>
                  <a:srgbClr val="FF0000"/>
                </a:solidFill>
              </a:rPr>
              <a:t>3. </a:t>
            </a:r>
            <a:r>
              <a:rPr lang="en-US" altLang="en-US" dirty="0" err="1" smtClean="0">
                <a:solidFill>
                  <a:srgbClr val="FF0000"/>
                </a:solidFill>
              </a:rPr>
              <a:t>Protocells</a:t>
            </a:r>
            <a:endParaRPr lang="en-US" altLang="en-US"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42rQYy3MkuChCWa" descr="E7A15859-8362-4402-89AD-7CABFDECF986.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7498380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p:txBody>
          <a:bodyPr/>
          <a:lstStyle/>
          <a:p>
            <a:pPr marL="0" indent="0">
              <a:buNone/>
            </a:pPr>
            <a:r>
              <a:rPr lang="en-US" altLang="en-US" u="sng" dirty="0" smtClean="0"/>
              <a:t>4. The Origin of Self-Replicating RNA</a:t>
            </a:r>
          </a:p>
          <a:p>
            <a:r>
              <a:rPr lang="en-US" altLang="en-US" dirty="0" smtClean="0"/>
              <a:t>The first genetic material was </a:t>
            </a:r>
            <a:r>
              <a:rPr lang="en-US" altLang="en-US" i="1" dirty="0" smtClean="0"/>
              <a:t>probably</a:t>
            </a:r>
            <a:r>
              <a:rPr lang="en-US" altLang="en-US" dirty="0" smtClean="0"/>
              <a:t> RNA, NOT DNA</a:t>
            </a:r>
          </a:p>
          <a:p>
            <a:r>
              <a:rPr lang="en-US" altLang="en-US" dirty="0" smtClean="0"/>
              <a:t>RNA molecules called </a:t>
            </a:r>
            <a:r>
              <a:rPr lang="en-US" altLang="en-US" b="1" dirty="0" smtClean="0"/>
              <a:t>ribozymes</a:t>
            </a:r>
            <a:r>
              <a:rPr lang="en-US" altLang="en-US" dirty="0" smtClean="0"/>
              <a:t> have been found to catalyze (speed up, lower E</a:t>
            </a:r>
            <a:r>
              <a:rPr lang="en-US" altLang="en-US" baseline="-25000" dirty="0" smtClean="0"/>
              <a:t>A</a:t>
            </a:r>
            <a:r>
              <a:rPr lang="en-US" altLang="en-US" dirty="0" smtClean="0"/>
              <a:t>) many different reactions</a:t>
            </a:r>
          </a:p>
          <a:p>
            <a:pPr lvl="1"/>
            <a:r>
              <a:rPr lang="en-US" altLang="en-US" dirty="0" smtClean="0"/>
              <a:t>For example, ribozymes can make complementary copies of short stretches of RNA (aka they are </a:t>
            </a:r>
            <a:r>
              <a:rPr lang="en-US" altLang="en-US" b="1" dirty="0" smtClean="0"/>
              <a:t>self-replicating</a:t>
            </a:r>
            <a:r>
              <a:rPr lang="en-US" altLang="en-US" dirty="0" smtClean="0"/>
              <a:t>)</a:t>
            </a:r>
          </a:p>
          <a:p>
            <a:pPr lvl="1"/>
            <a:endParaRPr lang="en-US" altLang="en-US" dirty="0" smtClean="0"/>
          </a:p>
        </p:txBody>
      </p:sp>
      <p:sp>
        <p:nvSpPr>
          <p:cNvPr id="5" name="Rectangle 2"/>
          <p:cNvSpPr>
            <a:spLocks noGrp="1" noChangeArrowheads="1"/>
          </p:cNvSpPr>
          <p:nvPr>
            <p:ph type="title"/>
          </p:nvPr>
        </p:nvSpPr>
        <p:spPr>
          <a:xfrm>
            <a:off x="182563" y="298675"/>
            <a:ext cx="8775700" cy="822325"/>
          </a:xfrm>
        </p:spPr>
        <p:txBody>
          <a:bodyPr/>
          <a:lstStyle/>
          <a:p>
            <a:r>
              <a:rPr lang="en-US" altLang="en-US" dirty="0"/>
              <a:t>Concept 25.1: Conditions on early Earth made the origin of life </a:t>
            </a:r>
            <a:r>
              <a:rPr lang="en-US" altLang="en-US" dirty="0" smtClean="0"/>
              <a:t>possible </a:t>
            </a:r>
            <a:r>
              <a:rPr lang="mr-IN" altLang="en-US" dirty="0" smtClean="0"/>
              <a:t>–</a:t>
            </a:r>
            <a:r>
              <a:rPr lang="en-US" altLang="en-US" dirty="0" smtClean="0"/>
              <a:t> </a:t>
            </a:r>
            <a:r>
              <a:rPr lang="en-US" altLang="en-US" dirty="0" smtClean="0">
                <a:solidFill>
                  <a:srgbClr val="FF0000"/>
                </a:solidFill>
              </a:rPr>
              <a:t>4. RNA</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idx="1"/>
          </p:nvPr>
        </p:nvSpPr>
        <p:spPr/>
        <p:txBody>
          <a:bodyPr/>
          <a:lstStyle/>
          <a:p>
            <a:pPr marL="0" indent="0">
              <a:buNone/>
            </a:pPr>
            <a:r>
              <a:rPr lang="en-US" altLang="en-US" u="sng" dirty="0"/>
              <a:t>4. The Origin of Self-Replicating </a:t>
            </a:r>
            <a:r>
              <a:rPr lang="en-US" altLang="en-US" u="sng" dirty="0" smtClean="0"/>
              <a:t>RNA</a:t>
            </a:r>
            <a:endParaRPr lang="en-US" altLang="en-US" dirty="0" smtClean="0"/>
          </a:p>
          <a:p>
            <a:r>
              <a:rPr lang="en-US" altLang="en-US" sz="2700" dirty="0" smtClean="0"/>
              <a:t>RNA molecules that were more stable or replicated more quickly would have left the most descendant RNA molecules (quasi-</a:t>
            </a:r>
            <a:r>
              <a:rPr lang="en-US" altLang="en-US" sz="2700" dirty="0" err="1" smtClean="0"/>
              <a:t>evo</a:t>
            </a:r>
            <a:r>
              <a:rPr lang="en-US" altLang="en-US" sz="2700" dirty="0" smtClean="0"/>
              <a:t>?)</a:t>
            </a:r>
          </a:p>
          <a:p>
            <a:r>
              <a:rPr lang="en-US" altLang="en-US" sz="2700" dirty="0" smtClean="0"/>
              <a:t>The early genetic material might have formed an </a:t>
            </a:r>
            <a:r>
              <a:rPr lang="ja-JP" altLang="en-US" sz="2700" dirty="0" smtClean="0"/>
              <a:t>“</a:t>
            </a:r>
            <a:r>
              <a:rPr lang="en-US" altLang="ja-JP" sz="2700" b="1" dirty="0" smtClean="0"/>
              <a:t>RNA world</a:t>
            </a:r>
            <a:r>
              <a:rPr lang="ja-JP" altLang="en-US" sz="2700" dirty="0" smtClean="0"/>
              <a:t>”</a:t>
            </a:r>
            <a:endParaRPr lang="en-US" altLang="ja-JP" sz="2700" dirty="0" smtClean="0"/>
          </a:p>
          <a:p>
            <a:pPr lvl="1"/>
            <a:r>
              <a:rPr lang="en-US" altLang="en-US" sz="2500" dirty="0"/>
              <a:t>Vesicles containing RNA capable of replication would have been </a:t>
            </a:r>
            <a:r>
              <a:rPr lang="en-US" altLang="en-US" sz="2500" dirty="0" err="1"/>
              <a:t>protocells</a:t>
            </a:r>
            <a:endParaRPr lang="en-US" altLang="en-US" sz="2500" dirty="0"/>
          </a:p>
          <a:p>
            <a:pPr lvl="1"/>
            <a:r>
              <a:rPr lang="en-US" altLang="en-US" sz="2500" dirty="0"/>
              <a:t>RNA could have provided the </a:t>
            </a:r>
            <a:r>
              <a:rPr lang="en-US" altLang="en-US" sz="2500" i="1" dirty="0"/>
              <a:t>template</a:t>
            </a:r>
            <a:r>
              <a:rPr lang="en-US" altLang="en-US" sz="2500" dirty="0"/>
              <a:t> for DNA, a more stable genetic material</a:t>
            </a:r>
          </a:p>
          <a:p>
            <a:pPr lvl="1"/>
            <a:endParaRPr lang="en-US" altLang="en-US" dirty="0" smtClean="0"/>
          </a:p>
        </p:txBody>
      </p:sp>
      <p:sp>
        <p:nvSpPr>
          <p:cNvPr id="3" name="Rectangle 2"/>
          <p:cNvSpPr>
            <a:spLocks noGrp="1" noChangeArrowheads="1"/>
          </p:cNvSpPr>
          <p:nvPr>
            <p:ph type="title"/>
          </p:nvPr>
        </p:nvSpPr>
        <p:spPr>
          <a:xfrm>
            <a:off x="182563" y="298675"/>
            <a:ext cx="8775700" cy="822325"/>
          </a:xfrm>
        </p:spPr>
        <p:txBody>
          <a:bodyPr/>
          <a:lstStyle/>
          <a:p>
            <a:r>
              <a:rPr lang="en-US" altLang="en-US" dirty="0"/>
              <a:t>Concept 25.1: Conditions on early Earth made the origin of life </a:t>
            </a:r>
            <a:r>
              <a:rPr lang="en-US" altLang="en-US" dirty="0" smtClean="0"/>
              <a:t>possible </a:t>
            </a:r>
            <a:r>
              <a:rPr lang="mr-IN" altLang="en-US" dirty="0" smtClean="0"/>
              <a:t>–</a:t>
            </a:r>
            <a:r>
              <a:rPr lang="en-US" altLang="en-US" dirty="0" smtClean="0"/>
              <a:t> </a:t>
            </a:r>
            <a:r>
              <a:rPr lang="en-US" altLang="en-US" dirty="0" smtClean="0">
                <a:solidFill>
                  <a:srgbClr val="FF0000"/>
                </a:solidFill>
              </a:rPr>
              <a:t>4. RNA</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NK87YcUGGe4nbzb" descr="8A42B9C4-E73A-428B-86F4-2348F5C2C505.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8955133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LDDsKgACkB7czNN" descr="F58DF027-139C-4479-B469-8C96601A8AA9.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2118796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dirty="0" smtClean="0"/>
              <a:t>Overview</a:t>
            </a:r>
          </a:p>
        </p:txBody>
      </p:sp>
      <p:sp>
        <p:nvSpPr>
          <p:cNvPr id="22530" name="Rectangle 3"/>
          <p:cNvSpPr>
            <a:spLocks noGrp="1" noChangeArrowheads="1"/>
          </p:cNvSpPr>
          <p:nvPr>
            <p:ph idx="1"/>
          </p:nvPr>
        </p:nvSpPr>
        <p:spPr/>
        <p:txBody>
          <a:bodyPr/>
          <a:lstStyle/>
          <a:p>
            <a:r>
              <a:rPr lang="en-US" altLang="en-US" sz="2600" strike="sngStrike" dirty="0"/>
              <a:t>Concept 25.1: Conditions on early Earth made the origin of life </a:t>
            </a:r>
            <a:r>
              <a:rPr lang="en-US" altLang="en-US" sz="2600" strike="sngStrike" dirty="0" smtClean="0"/>
              <a:t>possible</a:t>
            </a:r>
          </a:p>
          <a:p>
            <a:r>
              <a:rPr lang="en-US" altLang="en-US" b="1" dirty="0">
                <a:solidFill>
                  <a:srgbClr val="FF0000"/>
                </a:solidFill>
              </a:rPr>
              <a:t>Concept 25.2: The fossil record documents the history of </a:t>
            </a:r>
            <a:r>
              <a:rPr lang="en-US" altLang="en-US" b="1" dirty="0" smtClean="0">
                <a:solidFill>
                  <a:srgbClr val="FF0000"/>
                </a:solidFill>
              </a:rPr>
              <a:t>life</a:t>
            </a:r>
          </a:p>
          <a:p>
            <a:r>
              <a:rPr lang="en-US" altLang="en-US" sz="2600" dirty="0"/>
              <a:t>Concept 25.3: Key events in life</a:t>
            </a:r>
            <a:r>
              <a:rPr lang="ja-JP" altLang="en-US" sz="2600" dirty="0"/>
              <a:t>’</a:t>
            </a:r>
            <a:r>
              <a:rPr lang="en-US" altLang="ja-JP" sz="2600" dirty="0"/>
              <a:t>s history include the origins of unicellular and multicellular organisms and the colonization of </a:t>
            </a:r>
            <a:r>
              <a:rPr lang="en-US" altLang="ja-JP" sz="2600" dirty="0" smtClean="0"/>
              <a:t>land</a:t>
            </a:r>
          </a:p>
          <a:p>
            <a:r>
              <a:rPr lang="en-US" altLang="en-US" sz="2600" dirty="0"/>
              <a:t>Concept 25.4: The rise and fall of groups of organisms reflect differences in speciation and extinction </a:t>
            </a:r>
            <a:r>
              <a:rPr lang="en-US" altLang="en-US" sz="2600" dirty="0" smtClean="0"/>
              <a:t>rates</a:t>
            </a:r>
          </a:p>
        </p:txBody>
      </p:sp>
    </p:spTree>
    <p:extLst>
      <p:ext uri="{BB962C8B-B14F-4D97-AF65-F5344CB8AC3E}">
        <p14:creationId xmlns:p14="http://schemas.microsoft.com/office/powerpoint/2010/main" val="27593424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altLang="en-US" dirty="0" smtClean="0"/>
              <a:t>Concept 25.2: The fossil record documents the history of life</a:t>
            </a:r>
          </a:p>
        </p:txBody>
      </p:sp>
      <p:sp>
        <p:nvSpPr>
          <p:cNvPr id="51202" name="Rectangle 3"/>
          <p:cNvSpPr>
            <a:spLocks noGrp="1" noChangeArrowheads="1"/>
          </p:cNvSpPr>
          <p:nvPr>
            <p:ph idx="1"/>
          </p:nvPr>
        </p:nvSpPr>
        <p:spPr/>
        <p:txBody>
          <a:bodyPr/>
          <a:lstStyle/>
          <a:p>
            <a:r>
              <a:rPr lang="en-US" altLang="en-US" dirty="0" smtClean="0"/>
              <a:t>The fossil record reveals CHANGES in the history of life on Earth (this heavily supports Darwin’s theory of evolution)</a:t>
            </a:r>
          </a:p>
          <a:p>
            <a:pPr lvl="1"/>
            <a:r>
              <a:rPr lang="en-US" altLang="en-US" dirty="0"/>
              <a:t>Sedimentary rocks are deposited into layers called </a:t>
            </a:r>
            <a:r>
              <a:rPr lang="en-US" altLang="en-US" b="1" dirty="0"/>
              <a:t>strata</a:t>
            </a:r>
            <a:r>
              <a:rPr lang="en-US" altLang="en-US" dirty="0"/>
              <a:t> and are the richest source of fossils</a:t>
            </a:r>
          </a:p>
          <a:p>
            <a:pPr lvl="1"/>
            <a:r>
              <a:rPr lang="en-US" altLang="en-US" dirty="0"/>
              <a:t>The fossil record shows changes in kinds of organisms on Earth over time</a:t>
            </a:r>
          </a:p>
          <a:p>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_05_FossilTimelin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056" y="137744"/>
            <a:ext cx="6723888" cy="6437376"/>
          </a:xfrm>
          <a:prstGeom prst="rect">
            <a:avLst/>
          </a:prstGeom>
        </p:spPr>
      </p:pic>
      <p:sp>
        <p:nvSpPr>
          <p:cNvPr id="2" name="Title 1"/>
          <p:cNvSpPr>
            <a:spLocks noGrp="1"/>
          </p:cNvSpPr>
          <p:nvPr>
            <p:ph type="title"/>
          </p:nvPr>
        </p:nvSpPr>
        <p:spPr/>
        <p:txBody>
          <a:bodyPr/>
          <a:lstStyle/>
          <a:p>
            <a:r>
              <a:rPr lang="en-US" dirty="0" smtClean="0"/>
              <a:t>Figure 25.5</a:t>
            </a:r>
            <a:endParaRPr lang="en-US" dirty="0"/>
          </a:p>
        </p:txBody>
      </p:sp>
      <p:sp>
        <p:nvSpPr>
          <p:cNvPr id="4" name="TextBox 3"/>
          <p:cNvSpPr txBox="1"/>
          <p:nvPr/>
        </p:nvSpPr>
        <p:spPr>
          <a:xfrm>
            <a:off x="6146065" y="945951"/>
            <a:ext cx="1845865" cy="561265"/>
          </a:xfrm>
          <a:prstGeom prst="rect">
            <a:avLst/>
          </a:prstGeom>
          <a:noFill/>
        </p:spPr>
        <p:txBody>
          <a:bodyPr wrap="square" rtlCol="0">
            <a:spAutoFit/>
          </a:bodyPr>
          <a:lstStyle/>
          <a:p>
            <a:pPr>
              <a:lnSpc>
                <a:spcPts val="1820"/>
              </a:lnSpc>
            </a:pPr>
            <a:r>
              <a:rPr lang="en-US" sz="1600" b="1" i="1" dirty="0" err="1" smtClean="0">
                <a:solidFill>
                  <a:srgbClr val="000000"/>
                </a:solidFill>
                <a:ea typeface="ＭＳ Ｐゴシック" charset="0"/>
                <a:cs typeface="Arial" panose="020B0604020202020204" pitchFamily="34" charset="0"/>
              </a:rPr>
              <a:t>Rhomaleosaurus</a:t>
            </a:r>
            <a:endParaRPr lang="en-US" sz="1600" b="1" i="1" dirty="0" smtClean="0">
              <a:solidFill>
                <a:srgbClr val="000000"/>
              </a:solidFill>
              <a:ea typeface="ＭＳ Ｐゴシック" charset="0"/>
              <a:cs typeface="Arial" panose="020B0604020202020204" pitchFamily="34" charset="0"/>
            </a:endParaRPr>
          </a:p>
          <a:p>
            <a:pPr>
              <a:lnSpc>
                <a:spcPts val="1820"/>
              </a:lnSpc>
            </a:pPr>
            <a:r>
              <a:rPr lang="en-US" sz="1600" b="1" i="1" dirty="0" smtClean="0">
                <a:solidFill>
                  <a:srgbClr val="000000"/>
                </a:solidFill>
                <a:ea typeface="ＭＳ Ｐゴシック" charset="0"/>
                <a:cs typeface="Arial" panose="020B0604020202020204" pitchFamily="34" charset="0"/>
              </a:rPr>
              <a:t>victor</a:t>
            </a:r>
          </a:p>
        </p:txBody>
      </p:sp>
      <p:sp>
        <p:nvSpPr>
          <p:cNvPr id="5" name="TextBox 4"/>
          <p:cNvSpPr txBox="1"/>
          <p:nvPr/>
        </p:nvSpPr>
        <p:spPr>
          <a:xfrm>
            <a:off x="5991856" y="2530931"/>
            <a:ext cx="1111078" cy="327868"/>
          </a:xfrm>
          <a:prstGeom prst="rect">
            <a:avLst/>
          </a:prstGeom>
          <a:noFill/>
        </p:spPr>
        <p:txBody>
          <a:bodyPr wrap="square" rtlCol="0">
            <a:spAutoFit/>
          </a:bodyPr>
          <a:lstStyle/>
          <a:p>
            <a:pPr>
              <a:lnSpc>
                <a:spcPts val="1820"/>
              </a:lnSpc>
            </a:pPr>
            <a:r>
              <a:rPr lang="en-US" sz="1600" b="1" i="1" dirty="0" err="1" smtClean="0">
                <a:solidFill>
                  <a:srgbClr val="000000"/>
                </a:solidFill>
                <a:ea typeface="ＭＳ Ｐゴシック" charset="0"/>
                <a:cs typeface="Arial" panose="020B0604020202020204" pitchFamily="34" charset="0"/>
              </a:rPr>
              <a:t>Tiktaalik</a:t>
            </a:r>
            <a:endParaRPr lang="en-US" sz="1600" b="1" i="1" dirty="0" smtClean="0">
              <a:solidFill>
                <a:srgbClr val="000000"/>
              </a:solidFill>
              <a:ea typeface="ＭＳ Ｐゴシック" charset="0"/>
              <a:cs typeface="Arial" panose="020B0604020202020204" pitchFamily="34" charset="0"/>
            </a:endParaRPr>
          </a:p>
        </p:txBody>
      </p:sp>
      <p:sp>
        <p:nvSpPr>
          <p:cNvPr id="6" name="TextBox 5"/>
          <p:cNvSpPr txBox="1"/>
          <p:nvPr/>
        </p:nvSpPr>
        <p:spPr>
          <a:xfrm>
            <a:off x="5946503" y="4708076"/>
            <a:ext cx="1709787" cy="561265"/>
          </a:xfrm>
          <a:prstGeom prst="rect">
            <a:avLst/>
          </a:prstGeom>
          <a:noFill/>
        </p:spPr>
        <p:txBody>
          <a:bodyPr wrap="square" rtlCol="0">
            <a:spAutoFit/>
          </a:bodyPr>
          <a:lstStyle/>
          <a:p>
            <a:pPr>
              <a:lnSpc>
                <a:spcPts val="1820"/>
              </a:lnSpc>
            </a:pPr>
            <a:r>
              <a:rPr lang="en-US" sz="1600" b="1" i="1" dirty="0" err="1" smtClean="0">
                <a:solidFill>
                  <a:srgbClr val="000000"/>
                </a:solidFill>
                <a:ea typeface="ＭＳ Ｐゴシック" charset="0"/>
                <a:cs typeface="Arial" panose="020B0604020202020204" pitchFamily="34" charset="0"/>
              </a:rPr>
              <a:t>Dickinsonia</a:t>
            </a:r>
            <a:endParaRPr lang="en-US" sz="1600" b="1" i="1" dirty="0" smtClean="0">
              <a:solidFill>
                <a:srgbClr val="000000"/>
              </a:solidFill>
              <a:ea typeface="ＭＳ Ｐゴシック" charset="0"/>
              <a:cs typeface="Arial" panose="020B0604020202020204" pitchFamily="34" charset="0"/>
            </a:endParaRPr>
          </a:p>
          <a:p>
            <a:pPr>
              <a:lnSpc>
                <a:spcPts val="1820"/>
              </a:lnSpc>
            </a:pPr>
            <a:r>
              <a:rPr lang="en-US" sz="1600" b="1" i="1" dirty="0" err="1" smtClean="0">
                <a:solidFill>
                  <a:srgbClr val="000000"/>
                </a:solidFill>
                <a:ea typeface="ＭＳ Ｐゴシック" charset="0"/>
                <a:cs typeface="Arial" panose="020B0604020202020204" pitchFamily="34" charset="0"/>
              </a:rPr>
              <a:t>costata</a:t>
            </a:r>
            <a:endParaRPr lang="en-US" sz="1600" b="1" i="1" dirty="0" smtClean="0">
              <a:solidFill>
                <a:srgbClr val="000000"/>
              </a:solidFill>
              <a:ea typeface="ＭＳ Ｐゴシック" charset="0"/>
              <a:cs typeface="Arial" panose="020B0604020202020204" pitchFamily="34" charset="0"/>
            </a:endParaRPr>
          </a:p>
        </p:txBody>
      </p:sp>
      <p:sp>
        <p:nvSpPr>
          <p:cNvPr id="8" name="TextBox 7"/>
          <p:cNvSpPr txBox="1"/>
          <p:nvPr/>
        </p:nvSpPr>
        <p:spPr>
          <a:xfrm>
            <a:off x="5057501" y="3973290"/>
            <a:ext cx="1637216" cy="327868"/>
          </a:xfrm>
          <a:prstGeom prst="rect">
            <a:avLst/>
          </a:prstGeom>
          <a:noFill/>
        </p:spPr>
        <p:txBody>
          <a:bodyPr wrap="square" rtlCol="0">
            <a:spAutoFit/>
          </a:bodyPr>
          <a:lstStyle/>
          <a:p>
            <a:pPr>
              <a:lnSpc>
                <a:spcPts val="1820"/>
              </a:lnSpc>
            </a:pPr>
            <a:r>
              <a:rPr lang="en-US" sz="1600" b="1" i="1" dirty="0" err="1" smtClean="0">
                <a:solidFill>
                  <a:srgbClr val="000000"/>
                </a:solidFill>
                <a:ea typeface="ＭＳ Ｐゴシック" charset="0"/>
                <a:cs typeface="Arial" panose="020B0604020202020204" pitchFamily="34" charset="0"/>
              </a:rPr>
              <a:t>Hallucigenia</a:t>
            </a:r>
            <a:endParaRPr lang="en-US" sz="1600" b="1" i="1" dirty="0" smtClean="0">
              <a:solidFill>
                <a:srgbClr val="000000"/>
              </a:solidFill>
              <a:ea typeface="ＭＳ Ｐゴシック" charset="0"/>
              <a:cs typeface="Arial" panose="020B0604020202020204" pitchFamily="34" charset="0"/>
            </a:endParaRPr>
          </a:p>
        </p:txBody>
      </p:sp>
      <p:sp>
        <p:nvSpPr>
          <p:cNvPr id="9" name="TextBox 8"/>
          <p:cNvSpPr txBox="1"/>
          <p:nvPr/>
        </p:nvSpPr>
        <p:spPr>
          <a:xfrm>
            <a:off x="6354720" y="6195790"/>
            <a:ext cx="1637216" cy="327868"/>
          </a:xfrm>
          <a:prstGeom prst="rect">
            <a:avLst/>
          </a:prstGeom>
          <a:noFill/>
        </p:spPr>
        <p:txBody>
          <a:bodyPr wrap="square" rtlCol="0">
            <a:spAutoFit/>
          </a:bodyPr>
          <a:lstStyle/>
          <a:p>
            <a:pPr>
              <a:lnSpc>
                <a:spcPts val="1820"/>
              </a:lnSpc>
            </a:pPr>
            <a:r>
              <a:rPr lang="en-US" sz="1600" b="1" i="1" dirty="0" err="1" smtClean="0">
                <a:solidFill>
                  <a:srgbClr val="000000"/>
                </a:solidFill>
                <a:ea typeface="ＭＳ Ｐゴシック" charset="0"/>
                <a:cs typeface="Arial" panose="020B0604020202020204" pitchFamily="34" charset="0"/>
              </a:rPr>
              <a:t>Tappania</a:t>
            </a:r>
            <a:endParaRPr lang="en-US" sz="1600" b="1" i="1" dirty="0" smtClean="0">
              <a:solidFill>
                <a:srgbClr val="000000"/>
              </a:solidFill>
              <a:ea typeface="ＭＳ Ｐゴシック" charset="0"/>
              <a:cs typeface="Arial" panose="020B0604020202020204" pitchFamily="34" charset="0"/>
            </a:endParaRPr>
          </a:p>
        </p:txBody>
      </p:sp>
      <p:sp>
        <p:nvSpPr>
          <p:cNvPr id="10" name="TextBox 9"/>
          <p:cNvSpPr txBox="1"/>
          <p:nvPr/>
        </p:nvSpPr>
        <p:spPr>
          <a:xfrm>
            <a:off x="3660508" y="90718"/>
            <a:ext cx="1056637"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Present</a:t>
            </a:r>
          </a:p>
        </p:txBody>
      </p:sp>
      <p:sp>
        <p:nvSpPr>
          <p:cNvPr id="11" name="TextBox 10"/>
          <p:cNvSpPr txBox="1"/>
          <p:nvPr/>
        </p:nvSpPr>
        <p:spPr>
          <a:xfrm>
            <a:off x="4159440" y="1043220"/>
            <a:ext cx="793564" cy="561265"/>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100</a:t>
            </a:r>
          </a:p>
          <a:p>
            <a:pPr>
              <a:lnSpc>
                <a:spcPts val="1820"/>
              </a:lnSpc>
            </a:pPr>
            <a:r>
              <a:rPr lang="en-US" sz="1600" b="1" dirty="0" err="1" smtClean="0">
                <a:solidFill>
                  <a:srgbClr val="000000"/>
                </a:solidFill>
                <a:ea typeface="ＭＳ Ｐゴシック" charset="0"/>
                <a:cs typeface="Arial" panose="020B0604020202020204" pitchFamily="34" charset="0"/>
              </a:rPr>
              <a:t>mya</a:t>
            </a:r>
            <a:endParaRPr lang="en-US" sz="1600" b="1" dirty="0" smtClean="0">
              <a:solidFill>
                <a:srgbClr val="000000"/>
              </a:solidFill>
              <a:ea typeface="ＭＳ Ｐゴシック" charset="0"/>
              <a:cs typeface="Arial" panose="020B0604020202020204" pitchFamily="34" charset="0"/>
            </a:endParaRPr>
          </a:p>
        </p:txBody>
      </p:sp>
      <p:sp>
        <p:nvSpPr>
          <p:cNvPr id="12" name="TextBox 11"/>
          <p:cNvSpPr txBox="1"/>
          <p:nvPr/>
        </p:nvSpPr>
        <p:spPr>
          <a:xfrm>
            <a:off x="4172816" y="1692532"/>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175</a:t>
            </a:r>
          </a:p>
        </p:txBody>
      </p:sp>
      <p:sp>
        <p:nvSpPr>
          <p:cNvPr id="13" name="TextBox 12"/>
          <p:cNvSpPr txBox="1"/>
          <p:nvPr/>
        </p:nvSpPr>
        <p:spPr>
          <a:xfrm>
            <a:off x="4177582" y="1975758"/>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200</a:t>
            </a:r>
          </a:p>
        </p:txBody>
      </p:sp>
      <p:sp>
        <p:nvSpPr>
          <p:cNvPr id="14" name="TextBox 13"/>
          <p:cNvSpPr txBox="1"/>
          <p:nvPr/>
        </p:nvSpPr>
        <p:spPr>
          <a:xfrm>
            <a:off x="4177582" y="2661557"/>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270</a:t>
            </a:r>
          </a:p>
        </p:txBody>
      </p:sp>
      <p:sp>
        <p:nvSpPr>
          <p:cNvPr id="15" name="TextBox 14"/>
          <p:cNvSpPr txBox="1"/>
          <p:nvPr/>
        </p:nvSpPr>
        <p:spPr>
          <a:xfrm>
            <a:off x="4177582" y="2875643"/>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300</a:t>
            </a:r>
          </a:p>
        </p:txBody>
      </p:sp>
      <p:sp>
        <p:nvSpPr>
          <p:cNvPr id="16" name="TextBox 15"/>
          <p:cNvSpPr txBox="1"/>
          <p:nvPr/>
        </p:nvSpPr>
        <p:spPr>
          <a:xfrm>
            <a:off x="4177582" y="3516083"/>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375</a:t>
            </a:r>
          </a:p>
        </p:txBody>
      </p:sp>
      <p:sp>
        <p:nvSpPr>
          <p:cNvPr id="17" name="TextBox 16"/>
          <p:cNvSpPr txBox="1"/>
          <p:nvPr/>
        </p:nvSpPr>
        <p:spPr>
          <a:xfrm>
            <a:off x="4177582" y="3762829"/>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400</a:t>
            </a:r>
          </a:p>
        </p:txBody>
      </p:sp>
      <p:sp>
        <p:nvSpPr>
          <p:cNvPr id="18" name="TextBox 17"/>
          <p:cNvSpPr txBox="1"/>
          <p:nvPr/>
        </p:nvSpPr>
        <p:spPr>
          <a:xfrm>
            <a:off x="4177582" y="4617356"/>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500</a:t>
            </a:r>
          </a:p>
        </p:txBody>
      </p:sp>
      <p:sp>
        <p:nvSpPr>
          <p:cNvPr id="19" name="TextBox 18"/>
          <p:cNvSpPr txBox="1"/>
          <p:nvPr/>
        </p:nvSpPr>
        <p:spPr>
          <a:xfrm>
            <a:off x="4186653" y="4807859"/>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510</a:t>
            </a:r>
          </a:p>
        </p:txBody>
      </p:sp>
      <p:sp>
        <p:nvSpPr>
          <p:cNvPr id="20" name="TextBox 19"/>
          <p:cNvSpPr txBox="1"/>
          <p:nvPr/>
        </p:nvSpPr>
        <p:spPr>
          <a:xfrm>
            <a:off x="4177582" y="5170716"/>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560</a:t>
            </a:r>
          </a:p>
        </p:txBody>
      </p:sp>
      <p:sp>
        <p:nvSpPr>
          <p:cNvPr id="21" name="TextBox 20"/>
          <p:cNvSpPr txBox="1"/>
          <p:nvPr/>
        </p:nvSpPr>
        <p:spPr>
          <a:xfrm>
            <a:off x="4177582" y="5531755"/>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600</a:t>
            </a:r>
          </a:p>
        </p:txBody>
      </p:sp>
      <p:sp>
        <p:nvSpPr>
          <p:cNvPr id="22" name="TextBox 21"/>
          <p:cNvSpPr txBox="1"/>
          <p:nvPr/>
        </p:nvSpPr>
        <p:spPr>
          <a:xfrm>
            <a:off x="4168511" y="5878285"/>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1,500</a:t>
            </a:r>
          </a:p>
        </p:txBody>
      </p:sp>
      <p:sp>
        <p:nvSpPr>
          <p:cNvPr id="23" name="TextBox 22"/>
          <p:cNvSpPr txBox="1"/>
          <p:nvPr/>
        </p:nvSpPr>
        <p:spPr>
          <a:xfrm>
            <a:off x="4177582" y="6244771"/>
            <a:ext cx="793564" cy="327868"/>
          </a:xfrm>
          <a:prstGeom prst="rect">
            <a:avLst/>
          </a:prstGeom>
          <a:noFill/>
        </p:spPr>
        <p:txBody>
          <a:bodyPr wrap="square" rtlCol="0">
            <a:spAutoFit/>
          </a:bodyPr>
          <a:lstStyle/>
          <a:p>
            <a:pPr>
              <a:lnSpc>
                <a:spcPts val="1820"/>
              </a:lnSpc>
            </a:pPr>
            <a:r>
              <a:rPr lang="en-US" sz="1600" b="1" dirty="0" smtClean="0">
                <a:solidFill>
                  <a:srgbClr val="000000"/>
                </a:solidFill>
                <a:ea typeface="ＭＳ Ｐゴシック" charset="0"/>
                <a:cs typeface="Arial" panose="020B0604020202020204" pitchFamily="34" charset="0"/>
              </a:rPr>
              <a:t>3,500</a:t>
            </a:r>
          </a:p>
        </p:txBody>
      </p:sp>
      <p:sp>
        <p:nvSpPr>
          <p:cNvPr id="24" name="TextBox 23"/>
          <p:cNvSpPr txBox="1"/>
          <p:nvPr/>
        </p:nvSpPr>
        <p:spPr>
          <a:xfrm>
            <a:off x="1156786" y="2476501"/>
            <a:ext cx="1437644" cy="327868"/>
          </a:xfrm>
          <a:prstGeom prst="rect">
            <a:avLst/>
          </a:prstGeom>
          <a:noFill/>
        </p:spPr>
        <p:txBody>
          <a:bodyPr wrap="square" rtlCol="0">
            <a:spAutoFit/>
          </a:bodyPr>
          <a:lstStyle/>
          <a:p>
            <a:pPr>
              <a:lnSpc>
                <a:spcPts val="1820"/>
              </a:lnSpc>
            </a:pPr>
            <a:r>
              <a:rPr lang="en-US" sz="1600" b="1" i="1" dirty="0" err="1" smtClean="0">
                <a:solidFill>
                  <a:srgbClr val="000000"/>
                </a:solidFill>
                <a:ea typeface="ＭＳ Ｐゴシック" charset="0"/>
                <a:cs typeface="Arial" panose="020B0604020202020204" pitchFamily="34" charset="0"/>
              </a:rPr>
              <a:t>Dimetrodon</a:t>
            </a:r>
            <a:endParaRPr lang="en-US" sz="1600" b="1" i="1" dirty="0" smtClean="0">
              <a:solidFill>
                <a:srgbClr val="000000"/>
              </a:solidFill>
              <a:ea typeface="ＭＳ Ｐゴシック" charset="0"/>
              <a:cs typeface="Arial" panose="020B0604020202020204" pitchFamily="34" charset="0"/>
            </a:endParaRPr>
          </a:p>
        </p:txBody>
      </p:sp>
      <p:sp>
        <p:nvSpPr>
          <p:cNvPr id="25" name="TextBox 24"/>
          <p:cNvSpPr txBox="1"/>
          <p:nvPr/>
        </p:nvSpPr>
        <p:spPr>
          <a:xfrm>
            <a:off x="1501496" y="3692072"/>
            <a:ext cx="2662286" cy="327868"/>
          </a:xfrm>
          <a:prstGeom prst="rect">
            <a:avLst/>
          </a:prstGeom>
          <a:noFill/>
        </p:spPr>
        <p:txBody>
          <a:bodyPr wrap="square" rtlCol="0">
            <a:spAutoFit/>
          </a:bodyPr>
          <a:lstStyle/>
          <a:p>
            <a:pPr>
              <a:lnSpc>
                <a:spcPts val="1820"/>
              </a:lnSpc>
            </a:pPr>
            <a:r>
              <a:rPr lang="en-US" sz="1600" b="1" i="1" dirty="0" err="1" smtClean="0">
                <a:solidFill>
                  <a:srgbClr val="000000"/>
                </a:solidFill>
                <a:ea typeface="ＭＳ Ｐゴシック" charset="0"/>
                <a:cs typeface="Arial" panose="020B0604020202020204" pitchFamily="34" charset="0"/>
              </a:rPr>
              <a:t>Coccosteus</a:t>
            </a:r>
            <a:r>
              <a:rPr lang="en-US" sz="1600" b="1" i="1" dirty="0" smtClean="0">
                <a:solidFill>
                  <a:srgbClr val="000000"/>
                </a:solidFill>
                <a:ea typeface="ＭＳ Ｐゴシック" charset="0"/>
                <a:cs typeface="Arial" panose="020B0604020202020204" pitchFamily="34" charset="0"/>
              </a:rPr>
              <a:t> </a:t>
            </a:r>
            <a:r>
              <a:rPr lang="en-US" sz="1600" b="1" i="1" dirty="0" err="1" smtClean="0">
                <a:solidFill>
                  <a:srgbClr val="000000"/>
                </a:solidFill>
                <a:ea typeface="ＭＳ Ｐゴシック" charset="0"/>
                <a:cs typeface="Arial" panose="020B0604020202020204" pitchFamily="34" charset="0"/>
              </a:rPr>
              <a:t>cuspidatus</a:t>
            </a:r>
            <a:endParaRPr lang="en-US" sz="1600" b="1" i="1" dirty="0" smtClean="0">
              <a:solidFill>
                <a:srgbClr val="000000"/>
              </a:solidFill>
              <a:ea typeface="ＭＳ Ｐゴシック" charset="0"/>
              <a:cs typeface="Arial" panose="020B0604020202020204" pitchFamily="34" charset="0"/>
            </a:endParaRPr>
          </a:p>
        </p:txBody>
      </p:sp>
      <p:sp>
        <p:nvSpPr>
          <p:cNvPr id="26" name="TextBox 25"/>
          <p:cNvSpPr txBox="1"/>
          <p:nvPr/>
        </p:nvSpPr>
        <p:spPr>
          <a:xfrm>
            <a:off x="1156787" y="5442858"/>
            <a:ext cx="1809571" cy="327868"/>
          </a:xfrm>
          <a:prstGeom prst="rect">
            <a:avLst/>
          </a:prstGeom>
          <a:noFill/>
        </p:spPr>
        <p:txBody>
          <a:bodyPr wrap="square" rtlCol="0">
            <a:spAutoFit/>
          </a:bodyPr>
          <a:lstStyle/>
          <a:p>
            <a:pPr>
              <a:lnSpc>
                <a:spcPts val="1820"/>
              </a:lnSpc>
            </a:pPr>
            <a:r>
              <a:rPr lang="en-US" sz="1600" b="1" dirty="0" err="1" smtClean="0">
                <a:solidFill>
                  <a:srgbClr val="000000"/>
                </a:solidFill>
                <a:ea typeface="ＭＳ Ｐゴシック" charset="0"/>
                <a:cs typeface="Arial" panose="020B0604020202020204" pitchFamily="34" charset="0"/>
              </a:rPr>
              <a:t>Stromatolites</a:t>
            </a:r>
            <a:endParaRPr lang="en-US" sz="1600" b="1" dirty="0" smtClean="0">
              <a:solidFill>
                <a:srgbClr val="000000"/>
              </a:solidFill>
              <a:ea typeface="ＭＳ Ｐゴシック" charset="0"/>
              <a:cs typeface="Arial" panose="020B0604020202020204" pitchFamily="34" charset="0"/>
            </a:endParaRPr>
          </a:p>
        </p:txBody>
      </p:sp>
      <p:sp>
        <p:nvSpPr>
          <p:cNvPr id="27" name="TextBox 26"/>
          <p:cNvSpPr txBox="1"/>
          <p:nvPr/>
        </p:nvSpPr>
        <p:spPr>
          <a:xfrm>
            <a:off x="5747394" y="695331"/>
            <a:ext cx="326381" cy="225275"/>
          </a:xfrm>
          <a:prstGeom prst="rect">
            <a:avLst/>
          </a:prstGeom>
          <a:noFill/>
        </p:spPr>
        <p:txBody>
          <a:bodyPr wrap="square" lIns="0" tIns="0" rIns="0" bIns="0" rtlCol="0">
            <a:spAutoFit/>
          </a:bodyPr>
          <a:lstStyle/>
          <a:p>
            <a:pPr>
              <a:lnSpc>
                <a:spcPts val="1820"/>
              </a:lnSpc>
            </a:pPr>
            <a:r>
              <a:rPr lang="en-US" sz="1200" b="1" dirty="0" smtClean="0">
                <a:solidFill>
                  <a:srgbClr val="000000"/>
                </a:solidFill>
                <a:ea typeface="ＭＳ Ｐゴシック" charset="0"/>
                <a:cs typeface="Arial" panose="020B0604020202020204" pitchFamily="34" charset="0"/>
              </a:rPr>
              <a:t>1 m</a:t>
            </a:r>
          </a:p>
        </p:txBody>
      </p:sp>
      <p:grpSp>
        <p:nvGrpSpPr>
          <p:cNvPr id="32" name="Group 31"/>
          <p:cNvGrpSpPr/>
          <p:nvPr/>
        </p:nvGrpSpPr>
        <p:grpSpPr>
          <a:xfrm>
            <a:off x="5737225" y="708025"/>
            <a:ext cx="279400" cy="69850"/>
            <a:chOff x="5737225" y="708025"/>
            <a:chExt cx="279400" cy="69850"/>
          </a:xfrm>
        </p:grpSpPr>
        <p:cxnSp>
          <p:nvCxnSpPr>
            <p:cNvPr id="28" name="Straight Connector 27"/>
            <p:cNvCxnSpPr/>
            <p:nvPr/>
          </p:nvCxnSpPr>
          <p:spPr bwMode="auto">
            <a:xfrm>
              <a:off x="5740400" y="708025"/>
              <a:ext cx="0" cy="698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016625" y="708025"/>
              <a:ext cx="0" cy="698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5737225" y="739775"/>
              <a:ext cx="27622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 name="TextBox 32"/>
          <p:cNvSpPr txBox="1"/>
          <p:nvPr/>
        </p:nvSpPr>
        <p:spPr>
          <a:xfrm rot="5400000">
            <a:off x="4685585" y="4772736"/>
            <a:ext cx="527190" cy="225275"/>
          </a:xfrm>
          <a:prstGeom prst="rect">
            <a:avLst/>
          </a:prstGeom>
          <a:noFill/>
        </p:spPr>
        <p:txBody>
          <a:bodyPr wrap="square" lIns="0" tIns="0" rIns="0" bIns="0" rtlCol="0">
            <a:spAutoFit/>
          </a:bodyPr>
          <a:lstStyle/>
          <a:p>
            <a:pPr>
              <a:lnSpc>
                <a:spcPts val="1820"/>
              </a:lnSpc>
            </a:pPr>
            <a:r>
              <a:rPr lang="en-US" sz="1200" b="1" dirty="0" smtClean="0">
                <a:solidFill>
                  <a:srgbClr val="000000"/>
                </a:solidFill>
                <a:ea typeface="ＭＳ Ｐゴシック" charset="0"/>
                <a:cs typeface="Arial" panose="020B0604020202020204" pitchFamily="34" charset="0"/>
              </a:rPr>
              <a:t>2.5 cm</a:t>
            </a:r>
          </a:p>
        </p:txBody>
      </p:sp>
      <p:grpSp>
        <p:nvGrpSpPr>
          <p:cNvPr id="40" name="Group 39"/>
          <p:cNvGrpSpPr/>
          <p:nvPr/>
        </p:nvGrpSpPr>
        <p:grpSpPr>
          <a:xfrm>
            <a:off x="4993780" y="4743532"/>
            <a:ext cx="69850" cy="236312"/>
            <a:chOff x="4993780" y="4743532"/>
            <a:chExt cx="69850" cy="236312"/>
          </a:xfrm>
        </p:grpSpPr>
        <p:cxnSp>
          <p:nvCxnSpPr>
            <p:cNvPr id="35" name="Straight Connector 34"/>
            <p:cNvCxnSpPr/>
            <p:nvPr/>
          </p:nvCxnSpPr>
          <p:spPr bwMode="auto">
            <a:xfrm rot="5400000">
              <a:off x="5028705" y="4711577"/>
              <a:ext cx="0" cy="698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rot="5400000">
              <a:off x="5028705" y="4944919"/>
              <a:ext cx="0" cy="698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5031881" y="4743532"/>
              <a:ext cx="0" cy="23313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TextBox 40"/>
          <p:cNvSpPr txBox="1"/>
          <p:nvPr/>
        </p:nvSpPr>
        <p:spPr>
          <a:xfrm>
            <a:off x="6255571" y="3782066"/>
            <a:ext cx="459324" cy="225275"/>
          </a:xfrm>
          <a:prstGeom prst="rect">
            <a:avLst/>
          </a:prstGeom>
          <a:noFill/>
        </p:spPr>
        <p:txBody>
          <a:bodyPr wrap="square" lIns="0" tIns="0" rIns="0" bIns="0" rtlCol="0">
            <a:spAutoFit/>
          </a:bodyPr>
          <a:lstStyle/>
          <a:p>
            <a:pPr>
              <a:lnSpc>
                <a:spcPts val="1820"/>
              </a:lnSpc>
            </a:pPr>
            <a:r>
              <a:rPr lang="en-US" sz="1200" b="1" dirty="0" smtClean="0">
                <a:solidFill>
                  <a:srgbClr val="FFFFFF"/>
                </a:solidFill>
                <a:ea typeface="ＭＳ Ｐゴシック" charset="0"/>
                <a:cs typeface="Arial" panose="020B0604020202020204" pitchFamily="34" charset="0"/>
              </a:rPr>
              <a:t>1 cm</a:t>
            </a:r>
          </a:p>
        </p:txBody>
      </p:sp>
      <p:grpSp>
        <p:nvGrpSpPr>
          <p:cNvPr id="47" name="Group 46"/>
          <p:cNvGrpSpPr/>
          <p:nvPr/>
        </p:nvGrpSpPr>
        <p:grpSpPr>
          <a:xfrm>
            <a:off x="6248987" y="3798332"/>
            <a:ext cx="355013" cy="69850"/>
            <a:chOff x="6248987" y="3798332"/>
            <a:chExt cx="355013" cy="69850"/>
          </a:xfrm>
        </p:grpSpPr>
        <p:cxnSp>
          <p:nvCxnSpPr>
            <p:cNvPr id="43" name="Straight Connector 42"/>
            <p:cNvCxnSpPr/>
            <p:nvPr/>
          </p:nvCxnSpPr>
          <p:spPr bwMode="auto">
            <a:xfrm>
              <a:off x="6252162" y="3798332"/>
              <a:ext cx="0" cy="6985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6603514" y="3798332"/>
              <a:ext cx="0" cy="6985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6248987" y="3830082"/>
              <a:ext cx="355013"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 name="TextBox 47"/>
          <p:cNvSpPr txBox="1"/>
          <p:nvPr/>
        </p:nvSpPr>
        <p:spPr>
          <a:xfrm>
            <a:off x="3357431" y="3503936"/>
            <a:ext cx="535119" cy="225275"/>
          </a:xfrm>
          <a:prstGeom prst="rect">
            <a:avLst/>
          </a:prstGeom>
          <a:noFill/>
        </p:spPr>
        <p:txBody>
          <a:bodyPr wrap="square" lIns="0" tIns="0" rIns="0" bIns="0" rtlCol="0">
            <a:spAutoFit/>
          </a:bodyPr>
          <a:lstStyle/>
          <a:p>
            <a:pPr>
              <a:lnSpc>
                <a:spcPts val="1820"/>
              </a:lnSpc>
            </a:pPr>
            <a:r>
              <a:rPr lang="en-US" sz="1200" b="1" dirty="0" smtClean="0">
                <a:solidFill>
                  <a:srgbClr val="FFFFFF"/>
                </a:solidFill>
                <a:ea typeface="ＭＳ Ｐゴシック" charset="0"/>
                <a:cs typeface="Arial" panose="020B0604020202020204" pitchFamily="34" charset="0"/>
              </a:rPr>
              <a:t>4.5 cm</a:t>
            </a:r>
          </a:p>
        </p:txBody>
      </p:sp>
      <p:grpSp>
        <p:nvGrpSpPr>
          <p:cNvPr id="56" name="Group 55"/>
          <p:cNvGrpSpPr/>
          <p:nvPr/>
        </p:nvGrpSpPr>
        <p:grpSpPr>
          <a:xfrm>
            <a:off x="3493722" y="3494802"/>
            <a:ext cx="195777" cy="69850"/>
            <a:chOff x="3493722" y="3494802"/>
            <a:chExt cx="195777" cy="69850"/>
          </a:xfrm>
        </p:grpSpPr>
        <p:cxnSp>
          <p:nvCxnSpPr>
            <p:cNvPr id="50" name="Straight Connector 49"/>
            <p:cNvCxnSpPr/>
            <p:nvPr/>
          </p:nvCxnSpPr>
          <p:spPr bwMode="auto">
            <a:xfrm>
              <a:off x="3496897" y="3494802"/>
              <a:ext cx="0" cy="6985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3689499" y="3494802"/>
              <a:ext cx="0" cy="6985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3493722" y="3529727"/>
              <a:ext cx="195628"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7" name="TextBox 56"/>
          <p:cNvSpPr txBox="1"/>
          <p:nvPr/>
        </p:nvSpPr>
        <p:spPr>
          <a:xfrm>
            <a:off x="3382831" y="2281561"/>
            <a:ext cx="535119" cy="225275"/>
          </a:xfrm>
          <a:prstGeom prst="rect">
            <a:avLst/>
          </a:prstGeom>
          <a:noFill/>
        </p:spPr>
        <p:txBody>
          <a:bodyPr wrap="square" lIns="0" tIns="0" rIns="0" bIns="0" rtlCol="0">
            <a:spAutoFit/>
          </a:bodyPr>
          <a:lstStyle/>
          <a:p>
            <a:pPr>
              <a:lnSpc>
                <a:spcPts val="1820"/>
              </a:lnSpc>
            </a:pPr>
            <a:r>
              <a:rPr lang="en-US" sz="1200" b="1" dirty="0" smtClean="0">
                <a:solidFill>
                  <a:srgbClr val="FFFFFF"/>
                </a:solidFill>
                <a:ea typeface="ＭＳ Ｐゴシック" charset="0"/>
                <a:cs typeface="Arial" panose="020B0604020202020204" pitchFamily="34" charset="0"/>
              </a:rPr>
              <a:t>0.5 m</a:t>
            </a:r>
          </a:p>
        </p:txBody>
      </p:sp>
      <p:grpSp>
        <p:nvGrpSpPr>
          <p:cNvPr id="64" name="Group 63"/>
          <p:cNvGrpSpPr/>
          <p:nvPr/>
        </p:nvGrpSpPr>
        <p:grpSpPr>
          <a:xfrm>
            <a:off x="3366722" y="2294652"/>
            <a:ext cx="405327" cy="69850"/>
            <a:chOff x="3366722" y="2224802"/>
            <a:chExt cx="405327" cy="69850"/>
          </a:xfrm>
        </p:grpSpPr>
        <p:cxnSp>
          <p:nvCxnSpPr>
            <p:cNvPr id="59" name="Straight Connector 58"/>
            <p:cNvCxnSpPr/>
            <p:nvPr/>
          </p:nvCxnSpPr>
          <p:spPr bwMode="auto">
            <a:xfrm>
              <a:off x="3369897" y="2224802"/>
              <a:ext cx="0" cy="6985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3772049" y="2224802"/>
              <a:ext cx="0" cy="6985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3366722" y="2259727"/>
              <a:ext cx="405178"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7898587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5_01_Cryolophosauru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621792"/>
            <a:ext cx="8546592" cy="5462016"/>
          </a:xfrm>
          <a:prstGeom prst="rect">
            <a:avLst/>
          </a:prstGeom>
        </p:spPr>
      </p:pic>
      <p:sp>
        <p:nvSpPr>
          <p:cNvPr id="2" name="Title 1"/>
          <p:cNvSpPr>
            <a:spLocks noGrp="1"/>
          </p:cNvSpPr>
          <p:nvPr>
            <p:ph type="title"/>
          </p:nvPr>
        </p:nvSpPr>
        <p:spPr/>
        <p:txBody>
          <a:bodyPr/>
          <a:lstStyle/>
          <a:p>
            <a:r>
              <a:rPr lang="en-US" sz="2000" b="1" dirty="0" smtClean="0"/>
              <a:t>Where </a:t>
            </a:r>
            <a:r>
              <a:rPr lang="en-US" sz="2000" b="1" dirty="0" err="1" smtClean="0"/>
              <a:t>dey</a:t>
            </a:r>
            <a:r>
              <a:rPr lang="en-US" sz="2000" b="1" dirty="0" smtClean="0"/>
              <a:t> at?</a:t>
            </a:r>
            <a:endParaRPr lang="en-US" sz="2000" b="1" dirty="0"/>
          </a:p>
        </p:txBody>
      </p:sp>
    </p:spTree>
    <p:extLst>
      <p:ext uri="{BB962C8B-B14F-4D97-AF65-F5344CB8AC3E}">
        <p14:creationId xmlns:p14="http://schemas.microsoft.com/office/powerpoint/2010/main" val="40579283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dirty="0" smtClean="0"/>
              <a:t>Overview</a:t>
            </a:r>
          </a:p>
        </p:txBody>
      </p:sp>
      <p:sp>
        <p:nvSpPr>
          <p:cNvPr id="22530" name="Rectangle 3"/>
          <p:cNvSpPr>
            <a:spLocks noGrp="1" noChangeArrowheads="1"/>
          </p:cNvSpPr>
          <p:nvPr>
            <p:ph idx="1"/>
          </p:nvPr>
        </p:nvSpPr>
        <p:spPr/>
        <p:txBody>
          <a:bodyPr/>
          <a:lstStyle/>
          <a:p>
            <a:r>
              <a:rPr lang="en-US" altLang="en-US" sz="2600" strike="sngStrike" dirty="0"/>
              <a:t>Concept 25.1: Conditions on early Earth made the origin of life </a:t>
            </a:r>
            <a:r>
              <a:rPr lang="en-US" altLang="en-US" sz="2600" strike="sngStrike" dirty="0" smtClean="0"/>
              <a:t>possible</a:t>
            </a:r>
          </a:p>
          <a:p>
            <a:r>
              <a:rPr lang="en-US" altLang="en-US" sz="2600" strike="sngStrike" dirty="0"/>
              <a:t>Concept 25.2: The fossil record documents the history of </a:t>
            </a:r>
            <a:r>
              <a:rPr lang="en-US" altLang="en-US" sz="2600" strike="sngStrike" dirty="0" smtClean="0"/>
              <a:t>life</a:t>
            </a:r>
          </a:p>
          <a:p>
            <a:r>
              <a:rPr lang="en-US" altLang="en-US" b="1" dirty="0">
                <a:solidFill>
                  <a:srgbClr val="FF0000"/>
                </a:solidFill>
              </a:rPr>
              <a:t>Concept 25.3: Key events in life</a:t>
            </a:r>
            <a:r>
              <a:rPr lang="ja-JP" altLang="en-US" b="1" dirty="0">
                <a:solidFill>
                  <a:srgbClr val="FF0000"/>
                </a:solidFill>
              </a:rPr>
              <a:t>’</a:t>
            </a:r>
            <a:r>
              <a:rPr lang="en-US" altLang="ja-JP" b="1" dirty="0">
                <a:solidFill>
                  <a:srgbClr val="FF0000"/>
                </a:solidFill>
              </a:rPr>
              <a:t>s history include the origins of unicellular and multicellular organisms and the colonization of </a:t>
            </a:r>
            <a:r>
              <a:rPr lang="en-US" altLang="ja-JP" b="1" dirty="0" smtClean="0">
                <a:solidFill>
                  <a:srgbClr val="FF0000"/>
                </a:solidFill>
              </a:rPr>
              <a:t>land</a:t>
            </a:r>
          </a:p>
          <a:p>
            <a:r>
              <a:rPr lang="en-US" altLang="en-US" sz="2600" dirty="0"/>
              <a:t>Concept 25.4: The rise and fall of groups of organisms reflect differences in speciation and extinction </a:t>
            </a:r>
            <a:r>
              <a:rPr lang="en-US" altLang="en-US" sz="2600" dirty="0" smtClean="0"/>
              <a:t>rates</a:t>
            </a:r>
          </a:p>
        </p:txBody>
      </p:sp>
    </p:spTree>
    <p:extLst>
      <p:ext uri="{BB962C8B-B14F-4D97-AF65-F5344CB8AC3E}">
        <p14:creationId xmlns:p14="http://schemas.microsoft.com/office/powerpoint/2010/main" val="35924515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altLang="en-US" sz="3200" dirty="0"/>
              <a:t>Concept 25.3: Key events in life</a:t>
            </a:r>
            <a:r>
              <a:rPr lang="ja-JP" altLang="en-US" sz="3200" dirty="0"/>
              <a:t>’</a:t>
            </a:r>
            <a:r>
              <a:rPr lang="en-US" altLang="ja-JP" sz="3200" dirty="0"/>
              <a:t>s history include the origins of </a:t>
            </a:r>
            <a:r>
              <a:rPr lang="en-US" altLang="ja-JP" sz="3200" dirty="0" smtClean="0">
                <a:solidFill>
                  <a:srgbClr val="FF0000"/>
                </a:solidFill>
              </a:rPr>
              <a:t>unicellular organisms</a:t>
            </a:r>
            <a:endParaRPr lang="en-US" altLang="ja-JP" sz="3200" dirty="0">
              <a:solidFill>
                <a:srgbClr val="FF0000"/>
              </a:solidFill>
            </a:endParaRPr>
          </a:p>
        </p:txBody>
      </p:sp>
      <p:sp>
        <p:nvSpPr>
          <p:cNvPr id="79874" name="Rectangle 3"/>
          <p:cNvSpPr>
            <a:spLocks noGrp="1" noChangeArrowheads="1"/>
          </p:cNvSpPr>
          <p:nvPr>
            <p:ph idx="1"/>
          </p:nvPr>
        </p:nvSpPr>
        <p:spPr/>
        <p:txBody>
          <a:bodyPr/>
          <a:lstStyle/>
          <a:p>
            <a:pPr marL="0" indent="0">
              <a:buNone/>
            </a:pPr>
            <a:r>
              <a:rPr lang="en-US" altLang="en-US" u="sng" dirty="0"/>
              <a:t>The First Single-Celled Organisms</a:t>
            </a:r>
            <a:endParaRPr lang="en-US" altLang="en-US" u="sng" dirty="0" smtClean="0"/>
          </a:p>
          <a:p>
            <a:r>
              <a:rPr lang="en-US" altLang="en-US" dirty="0" smtClean="0"/>
              <a:t>The oldest known fossils are </a:t>
            </a:r>
            <a:r>
              <a:rPr lang="en-US" altLang="en-US" b="1" dirty="0" err="1" smtClean="0"/>
              <a:t>stromatolites</a:t>
            </a:r>
            <a:r>
              <a:rPr lang="en-US" altLang="en-US" dirty="0" smtClean="0"/>
              <a:t>, rocks formed by the accumulation of sedimentary layers on bacterial mats</a:t>
            </a:r>
          </a:p>
          <a:p>
            <a:pPr lvl="1"/>
            <a:r>
              <a:rPr lang="en-US" altLang="en-US" dirty="0" err="1" smtClean="0"/>
              <a:t>Stromatolites</a:t>
            </a:r>
            <a:r>
              <a:rPr lang="en-US" altLang="en-US" dirty="0" smtClean="0"/>
              <a:t> date back </a:t>
            </a:r>
            <a:r>
              <a:rPr lang="en-US" altLang="en-US" b="1" dirty="0" smtClean="0"/>
              <a:t>3.5 billion years ago</a:t>
            </a:r>
            <a:r>
              <a:rPr lang="en-US" altLang="en-US" dirty="0" smtClean="0"/>
              <a:t> (this is best estimate for the true origin of life)</a:t>
            </a:r>
            <a:endParaRPr lang="en-US" altLang="en-US" b="1" dirty="0" smtClean="0"/>
          </a:p>
          <a:p>
            <a:pPr lvl="1"/>
            <a:r>
              <a:rPr lang="en-US" altLang="en-US" b="1" dirty="0" smtClean="0"/>
              <a:t>Prokaryotes</a:t>
            </a:r>
            <a:r>
              <a:rPr lang="en-US" altLang="en-US" dirty="0" smtClean="0"/>
              <a:t> were Earth</a:t>
            </a:r>
            <a:r>
              <a:rPr lang="ja-JP" altLang="en-US" dirty="0" smtClean="0"/>
              <a:t>’</a:t>
            </a:r>
            <a:r>
              <a:rPr lang="en-US" altLang="ja-JP" dirty="0" smtClean="0"/>
              <a:t>s first and sole living inhabitants for more than 1.5 billion years</a:t>
            </a: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p:txBody>
          <a:bodyPr/>
          <a:lstStyle/>
          <a:p>
            <a:pPr marL="0" indent="0">
              <a:buNone/>
            </a:pPr>
            <a:r>
              <a:rPr lang="en-US" altLang="en-US" u="sng" dirty="0"/>
              <a:t>Photosynthesis and the Oxygen Revolution</a:t>
            </a:r>
            <a:endParaRPr lang="en-US" altLang="en-US" sz="2800" u="sng" dirty="0" smtClean="0"/>
          </a:p>
          <a:p>
            <a:pPr eaLnBrk="1" hangingPunct="1"/>
            <a:r>
              <a:rPr lang="en-US" altLang="en-US" sz="2800" dirty="0" smtClean="0"/>
              <a:t>Most atmospheric oxygen (O</a:t>
            </a:r>
            <a:r>
              <a:rPr lang="en-US" altLang="en-US" sz="2800" baseline="-25000" dirty="0" smtClean="0"/>
              <a:t>2</a:t>
            </a:r>
            <a:r>
              <a:rPr lang="en-US" altLang="en-US" sz="2800" dirty="0" smtClean="0"/>
              <a:t>) is of biological (living/biotic) origin</a:t>
            </a:r>
          </a:p>
          <a:p>
            <a:pPr lvl="1"/>
            <a:r>
              <a:rPr lang="en-US" altLang="en-US" dirty="0" smtClean="0"/>
              <a:t>O</a:t>
            </a:r>
            <a:r>
              <a:rPr lang="en-US" altLang="en-US" baseline="-25000" dirty="0" smtClean="0"/>
              <a:t>2</a:t>
            </a:r>
            <a:r>
              <a:rPr lang="en-US" altLang="en-US" dirty="0" smtClean="0"/>
              <a:t> produced by </a:t>
            </a:r>
            <a:r>
              <a:rPr lang="en-US" altLang="en-US" b="1" dirty="0" smtClean="0"/>
              <a:t>oxygenic photosynthesis </a:t>
            </a:r>
            <a:r>
              <a:rPr lang="en-US" altLang="en-US" dirty="0" smtClean="0"/>
              <a:t>reacted with dissolved iron and precipitated out to form banded iron formations</a:t>
            </a:r>
          </a:p>
          <a:p>
            <a:pPr marL="744030" lvl="1" indent="-350838"/>
            <a:r>
              <a:rPr lang="en-US" altLang="en-US" dirty="0"/>
              <a:t>By about 2.7 billion years ago, O</a:t>
            </a:r>
            <a:r>
              <a:rPr lang="en-US" altLang="en-US" baseline="-25000" dirty="0"/>
              <a:t>2</a:t>
            </a:r>
            <a:r>
              <a:rPr lang="en-US" altLang="en-US" dirty="0"/>
              <a:t> began accumulating in the atmosphere and rusting iron-rich terrestrial rocks</a:t>
            </a:r>
          </a:p>
          <a:p>
            <a:pPr marL="0" indent="0" eaLnBrk="1" hangingPunct="1">
              <a:buNone/>
            </a:pPr>
            <a:endParaRPr lang="en-US" altLang="en-US" sz="2800" dirty="0" smtClean="0"/>
          </a:p>
        </p:txBody>
      </p:sp>
      <p:sp>
        <p:nvSpPr>
          <p:cNvPr id="5" name="Rectangle 2"/>
          <p:cNvSpPr>
            <a:spLocks noGrp="1" noChangeArrowheads="1"/>
          </p:cNvSpPr>
          <p:nvPr>
            <p:ph type="title"/>
          </p:nvPr>
        </p:nvSpPr>
        <p:spPr>
          <a:xfrm>
            <a:off x="182563" y="298675"/>
            <a:ext cx="8775700" cy="822325"/>
          </a:xfrm>
        </p:spPr>
        <p:txBody>
          <a:bodyPr/>
          <a:lstStyle/>
          <a:p>
            <a:r>
              <a:rPr lang="en-US" altLang="en-US" sz="3200" dirty="0"/>
              <a:t>Concept 25.3: Key events in life</a:t>
            </a:r>
            <a:r>
              <a:rPr lang="ja-JP" altLang="en-US" sz="3200" dirty="0"/>
              <a:t>’</a:t>
            </a:r>
            <a:r>
              <a:rPr lang="en-US" altLang="ja-JP" sz="3200" dirty="0"/>
              <a:t>s history include the origins of </a:t>
            </a:r>
            <a:r>
              <a:rPr lang="en-US" altLang="ja-JP" sz="3200" dirty="0" smtClean="0">
                <a:solidFill>
                  <a:srgbClr val="FF0000"/>
                </a:solidFill>
              </a:rPr>
              <a:t>unicellular organisms</a:t>
            </a:r>
            <a:endParaRPr lang="en-US" altLang="ja-JP" sz="32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p:txBody>
          <a:bodyPr/>
          <a:lstStyle/>
          <a:p>
            <a:pPr marL="0" indent="0">
              <a:buNone/>
            </a:pPr>
            <a:r>
              <a:rPr lang="en-US" altLang="en-US" u="sng" dirty="0"/>
              <a:t>Photosynthesis and the Oxygen Revolution</a:t>
            </a:r>
            <a:endParaRPr lang="en-US" altLang="en-US" sz="2800" u="sng" dirty="0" smtClean="0"/>
          </a:p>
          <a:p>
            <a:pPr marL="350838" indent="-350838"/>
            <a:r>
              <a:rPr lang="en-US" altLang="en-US" sz="2600" dirty="0" smtClean="0"/>
              <a:t>This all caused the </a:t>
            </a:r>
            <a:r>
              <a:rPr lang="ja-JP" altLang="en-US" sz="2600" dirty="0"/>
              <a:t>“</a:t>
            </a:r>
            <a:r>
              <a:rPr lang="en-US" altLang="ja-JP" sz="2600" b="1" dirty="0"/>
              <a:t>oxygen revolution</a:t>
            </a:r>
            <a:r>
              <a:rPr lang="ja-JP" altLang="en-US" sz="2600" dirty="0" smtClean="0"/>
              <a:t>”</a:t>
            </a:r>
            <a:r>
              <a:rPr lang="en-US" altLang="ja-JP" sz="2600" dirty="0" smtClean="0"/>
              <a:t> (great band name btw) </a:t>
            </a:r>
            <a:r>
              <a:rPr lang="en-US" altLang="ja-JP" sz="2600" dirty="0"/>
              <a:t>from 2.7 to 2.3 billion years ago </a:t>
            </a:r>
            <a:endParaRPr lang="en-US" altLang="ja-JP" sz="2600" dirty="0" smtClean="0"/>
          </a:p>
          <a:p>
            <a:pPr marL="744030" lvl="1" indent="-350838"/>
            <a:r>
              <a:rPr lang="en-US" altLang="ja-JP" sz="2400" dirty="0"/>
              <a:t>E</a:t>
            </a:r>
            <a:r>
              <a:rPr lang="en-US" altLang="ja-JP" sz="2400" dirty="0" smtClean="0"/>
              <a:t>xtinction </a:t>
            </a:r>
            <a:r>
              <a:rPr lang="en-US" altLang="ja-JP" sz="2400" dirty="0"/>
              <a:t>of </a:t>
            </a:r>
            <a:r>
              <a:rPr lang="en-US" altLang="ja-JP" sz="2400" dirty="0" smtClean="0"/>
              <a:t>MANY prokaryotes that could NOT adapt to increased atmospheric </a:t>
            </a:r>
            <a:r>
              <a:rPr lang="en-US" altLang="en-US" sz="2400" dirty="0" smtClean="0"/>
              <a:t>O</a:t>
            </a:r>
            <a:r>
              <a:rPr lang="en-US" altLang="en-US" sz="2400" baseline="-25000" dirty="0" smtClean="0"/>
              <a:t>2 </a:t>
            </a:r>
            <a:r>
              <a:rPr lang="en-US" altLang="en-US" sz="2400" dirty="0" smtClean="0"/>
              <a:t>levels</a:t>
            </a:r>
            <a:r>
              <a:rPr lang="en-US" altLang="ja-JP" sz="2400" dirty="0" smtClean="0"/>
              <a:t>  (evolutionary Losers!)</a:t>
            </a:r>
            <a:endParaRPr lang="en-US" altLang="ja-JP" sz="2400" dirty="0"/>
          </a:p>
          <a:p>
            <a:pPr marL="744030" lvl="1" indent="-350838"/>
            <a:r>
              <a:rPr lang="en-US" altLang="en-US" sz="2400" dirty="0"/>
              <a:t>Some groups </a:t>
            </a:r>
            <a:r>
              <a:rPr lang="en-US" altLang="en-US" sz="2400" dirty="0" smtClean="0"/>
              <a:t>survived, thrived </a:t>
            </a:r>
            <a:r>
              <a:rPr lang="en-US" altLang="en-US" sz="2400" dirty="0"/>
              <a:t>and </a:t>
            </a:r>
            <a:r>
              <a:rPr lang="en-US" altLang="en-US" sz="2400" dirty="0" smtClean="0"/>
              <a:t>ADAPTED using </a:t>
            </a:r>
            <a:r>
              <a:rPr lang="en-US" altLang="en-US" sz="2400" b="1" dirty="0"/>
              <a:t>cellular respiration</a:t>
            </a:r>
            <a:r>
              <a:rPr lang="en-US" altLang="en-US" sz="2400" dirty="0"/>
              <a:t> to harvest </a:t>
            </a:r>
            <a:r>
              <a:rPr lang="en-US" altLang="en-US" sz="2400" dirty="0" smtClean="0"/>
              <a:t>energy (evolutionary winners!)</a:t>
            </a:r>
          </a:p>
          <a:p>
            <a:pPr marL="744030" lvl="1" indent="-350838"/>
            <a:r>
              <a:rPr lang="en-US" altLang="en-US" sz="3000" b="1" dirty="0" smtClean="0">
                <a:solidFill>
                  <a:srgbClr val="FF0000"/>
                </a:solidFill>
                <a:latin typeface="American Typewriter"/>
                <a:cs typeface="American Typewriter"/>
              </a:rPr>
              <a:t>Many biologists consider this the biggest “moment” in the history of life! </a:t>
            </a:r>
            <a:endParaRPr lang="en-US" altLang="en-US" sz="3000" b="1" dirty="0">
              <a:solidFill>
                <a:srgbClr val="FF0000"/>
              </a:solidFill>
              <a:latin typeface="American Typewriter"/>
              <a:cs typeface="American Typewriter"/>
            </a:endParaRPr>
          </a:p>
          <a:p>
            <a:pPr eaLnBrk="1" hangingPunct="1"/>
            <a:endParaRPr lang="en-US" altLang="en-US" sz="2800" dirty="0" smtClean="0"/>
          </a:p>
        </p:txBody>
      </p:sp>
      <p:sp>
        <p:nvSpPr>
          <p:cNvPr id="5" name="Rectangle 2"/>
          <p:cNvSpPr>
            <a:spLocks noGrp="1" noChangeArrowheads="1"/>
          </p:cNvSpPr>
          <p:nvPr>
            <p:ph type="title"/>
          </p:nvPr>
        </p:nvSpPr>
        <p:spPr>
          <a:xfrm>
            <a:off x="182563" y="298675"/>
            <a:ext cx="8775700" cy="822325"/>
          </a:xfrm>
        </p:spPr>
        <p:txBody>
          <a:bodyPr/>
          <a:lstStyle/>
          <a:p>
            <a:r>
              <a:rPr lang="en-US" altLang="en-US" sz="3200" dirty="0"/>
              <a:t>Concept 25.3: Key events in life</a:t>
            </a:r>
            <a:r>
              <a:rPr lang="ja-JP" altLang="en-US" sz="3200" dirty="0"/>
              <a:t>’</a:t>
            </a:r>
            <a:r>
              <a:rPr lang="en-US" altLang="ja-JP" sz="3200" dirty="0"/>
              <a:t>s history include the origins of </a:t>
            </a:r>
            <a:r>
              <a:rPr lang="en-US" altLang="ja-JP" sz="3200" dirty="0" smtClean="0">
                <a:solidFill>
                  <a:srgbClr val="FF0000"/>
                </a:solidFill>
              </a:rPr>
              <a:t>unicellular organisms</a:t>
            </a:r>
            <a:endParaRPr lang="en-US" altLang="ja-JP" sz="3200" dirty="0">
              <a:solidFill>
                <a:srgbClr val="FF0000"/>
              </a:solidFill>
            </a:endParaRPr>
          </a:p>
        </p:txBody>
      </p:sp>
    </p:spTree>
    <p:extLst>
      <p:ext uri="{BB962C8B-B14F-4D97-AF65-F5344CB8AC3E}">
        <p14:creationId xmlns:p14="http://schemas.microsoft.com/office/powerpoint/2010/main" val="26323411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5_09AtmosphericO2-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411553"/>
            <a:ext cx="8546592" cy="6016752"/>
          </a:xfrm>
          <a:prstGeom prst="rect">
            <a:avLst/>
          </a:prstGeom>
        </p:spPr>
      </p:pic>
      <p:sp>
        <p:nvSpPr>
          <p:cNvPr id="2" name="Title 1"/>
          <p:cNvSpPr>
            <a:spLocks noGrp="1"/>
          </p:cNvSpPr>
          <p:nvPr>
            <p:ph type="title"/>
          </p:nvPr>
        </p:nvSpPr>
        <p:spPr/>
        <p:txBody>
          <a:bodyPr/>
          <a:lstStyle/>
          <a:p>
            <a:r>
              <a:rPr lang="en-US" dirty="0" smtClean="0"/>
              <a:t>Figure 25.9</a:t>
            </a:r>
            <a:endParaRPr lang="en-US" dirty="0"/>
          </a:p>
        </p:txBody>
      </p:sp>
      <p:sp>
        <p:nvSpPr>
          <p:cNvPr id="4" name="TextBox 3"/>
          <p:cNvSpPr txBox="1"/>
          <p:nvPr/>
        </p:nvSpPr>
        <p:spPr>
          <a:xfrm>
            <a:off x="1444602" y="613815"/>
            <a:ext cx="1059744" cy="351806"/>
          </a:xfrm>
          <a:prstGeom prst="rect">
            <a:avLst/>
          </a:prstGeom>
          <a:noFill/>
        </p:spPr>
        <p:txBody>
          <a:bodyPr wrap="square" rtlCol="0">
            <a:spAutoFit/>
          </a:bodyPr>
          <a:lstStyle/>
          <a:p>
            <a:pPr>
              <a:lnSpc>
                <a:spcPts val="1900"/>
              </a:lnSpc>
            </a:pPr>
            <a:r>
              <a:rPr lang="en-US" sz="2200" b="1" dirty="0" smtClean="0">
                <a:solidFill>
                  <a:srgbClr val="000000"/>
                </a:solidFill>
                <a:ea typeface="ＭＳ Ｐゴシック" charset="0"/>
                <a:cs typeface="Arial" panose="020B0604020202020204" pitchFamily="34" charset="0"/>
              </a:rPr>
              <a:t>1,000</a:t>
            </a:r>
          </a:p>
        </p:txBody>
      </p:sp>
      <p:sp>
        <p:nvSpPr>
          <p:cNvPr id="5" name="TextBox 4"/>
          <p:cNvSpPr txBox="1"/>
          <p:nvPr/>
        </p:nvSpPr>
        <p:spPr>
          <a:xfrm>
            <a:off x="1675513" y="1266533"/>
            <a:ext cx="656671" cy="351806"/>
          </a:xfrm>
          <a:prstGeom prst="rect">
            <a:avLst/>
          </a:prstGeom>
          <a:noFill/>
        </p:spPr>
        <p:txBody>
          <a:bodyPr wrap="square" rtlCol="0">
            <a:spAutoFit/>
          </a:bodyPr>
          <a:lstStyle/>
          <a:p>
            <a:pPr>
              <a:lnSpc>
                <a:spcPts val="1900"/>
              </a:lnSpc>
            </a:pPr>
            <a:r>
              <a:rPr lang="en-US" sz="2200" b="1" dirty="0" smtClean="0">
                <a:solidFill>
                  <a:srgbClr val="000000"/>
                </a:solidFill>
                <a:ea typeface="ＭＳ Ｐゴシック" charset="0"/>
                <a:cs typeface="Arial" panose="020B0604020202020204" pitchFamily="34" charset="0"/>
              </a:rPr>
              <a:t>100</a:t>
            </a:r>
          </a:p>
        </p:txBody>
      </p:sp>
      <p:sp>
        <p:nvSpPr>
          <p:cNvPr id="6" name="TextBox 5"/>
          <p:cNvSpPr txBox="1"/>
          <p:nvPr/>
        </p:nvSpPr>
        <p:spPr>
          <a:xfrm>
            <a:off x="1825604" y="1910770"/>
            <a:ext cx="518123" cy="351806"/>
          </a:xfrm>
          <a:prstGeom prst="rect">
            <a:avLst/>
          </a:prstGeom>
          <a:noFill/>
        </p:spPr>
        <p:txBody>
          <a:bodyPr wrap="square" rtlCol="0">
            <a:spAutoFit/>
          </a:bodyPr>
          <a:lstStyle/>
          <a:p>
            <a:pPr>
              <a:lnSpc>
                <a:spcPts val="1900"/>
              </a:lnSpc>
            </a:pPr>
            <a:r>
              <a:rPr lang="en-US" sz="2200" b="1" dirty="0" smtClean="0">
                <a:solidFill>
                  <a:srgbClr val="000000"/>
                </a:solidFill>
                <a:ea typeface="ＭＳ Ｐゴシック" charset="0"/>
                <a:cs typeface="Arial" panose="020B0604020202020204" pitchFamily="34" charset="0"/>
              </a:rPr>
              <a:t>10</a:t>
            </a:r>
          </a:p>
        </p:txBody>
      </p:sp>
      <p:sp>
        <p:nvSpPr>
          <p:cNvPr id="8" name="TextBox 7"/>
          <p:cNvSpPr txBox="1"/>
          <p:nvPr/>
        </p:nvSpPr>
        <p:spPr>
          <a:xfrm>
            <a:off x="1975697" y="2561933"/>
            <a:ext cx="414214" cy="351806"/>
          </a:xfrm>
          <a:prstGeom prst="rect">
            <a:avLst/>
          </a:prstGeom>
          <a:noFill/>
        </p:spPr>
        <p:txBody>
          <a:bodyPr wrap="square" rtlCol="0">
            <a:spAutoFit/>
          </a:bodyPr>
          <a:lstStyle/>
          <a:p>
            <a:pPr>
              <a:lnSpc>
                <a:spcPts val="1900"/>
              </a:lnSpc>
            </a:pPr>
            <a:r>
              <a:rPr lang="en-US" sz="2200" b="1" dirty="0" smtClean="0">
                <a:solidFill>
                  <a:srgbClr val="000000"/>
                </a:solidFill>
                <a:ea typeface="ＭＳ Ｐゴシック" charset="0"/>
                <a:cs typeface="Arial" panose="020B0604020202020204" pitchFamily="34" charset="0"/>
              </a:rPr>
              <a:t>1</a:t>
            </a:r>
          </a:p>
        </p:txBody>
      </p:sp>
      <p:sp>
        <p:nvSpPr>
          <p:cNvPr id="9" name="TextBox 8"/>
          <p:cNvSpPr txBox="1"/>
          <p:nvPr/>
        </p:nvSpPr>
        <p:spPr>
          <a:xfrm>
            <a:off x="1744786" y="3208477"/>
            <a:ext cx="575849" cy="351806"/>
          </a:xfrm>
          <a:prstGeom prst="rect">
            <a:avLst/>
          </a:prstGeom>
          <a:noFill/>
        </p:spPr>
        <p:txBody>
          <a:bodyPr wrap="square" rtlCol="0">
            <a:spAutoFit/>
          </a:bodyPr>
          <a:lstStyle/>
          <a:p>
            <a:pPr>
              <a:lnSpc>
                <a:spcPts val="1900"/>
              </a:lnSpc>
            </a:pPr>
            <a:r>
              <a:rPr lang="en-US" sz="2200" b="1" dirty="0" smtClean="0">
                <a:solidFill>
                  <a:srgbClr val="000000"/>
                </a:solidFill>
                <a:ea typeface="ＭＳ Ｐゴシック" charset="0"/>
                <a:cs typeface="Arial" panose="020B0604020202020204" pitchFamily="34" charset="0"/>
              </a:rPr>
              <a:t>0.1</a:t>
            </a:r>
          </a:p>
        </p:txBody>
      </p:sp>
      <p:sp>
        <p:nvSpPr>
          <p:cNvPr id="10" name="TextBox 9"/>
          <p:cNvSpPr txBox="1"/>
          <p:nvPr/>
        </p:nvSpPr>
        <p:spPr>
          <a:xfrm>
            <a:off x="1583147" y="3855020"/>
            <a:ext cx="829850" cy="351806"/>
          </a:xfrm>
          <a:prstGeom prst="rect">
            <a:avLst/>
          </a:prstGeom>
          <a:noFill/>
        </p:spPr>
        <p:txBody>
          <a:bodyPr wrap="square" rtlCol="0">
            <a:spAutoFit/>
          </a:bodyPr>
          <a:lstStyle/>
          <a:p>
            <a:pPr>
              <a:lnSpc>
                <a:spcPts val="1900"/>
              </a:lnSpc>
            </a:pPr>
            <a:r>
              <a:rPr lang="en-US" sz="2200" b="1" dirty="0" smtClean="0">
                <a:solidFill>
                  <a:srgbClr val="000000"/>
                </a:solidFill>
                <a:ea typeface="ＭＳ Ｐゴシック" charset="0"/>
                <a:cs typeface="Arial" panose="020B0604020202020204" pitchFamily="34" charset="0"/>
              </a:rPr>
              <a:t>0.01</a:t>
            </a:r>
          </a:p>
        </p:txBody>
      </p:sp>
      <p:sp>
        <p:nvSpPr>
          <p:cNvPr id="11" name="TextBox 10"/>
          <p:cNvSpPr txBox="1"/>
          <p:nvPr/>
        </p:nvSpPr>
        <p:spPr>
          <a:xfrm>
            <a:off x="1443182" y="4490025"/>
            <a:ext cx="969815" cy="351806"/>
          </a:xfrm>
          <a:prstGeom prst="rect">
            <a:avLst/>
          </a:prstGeom>
          <a:noFill/>
        </p:spPr>
        <p:txBody>
          <a:bodyPr wrap="square" rtlCol="0">
            <a:spAutoFit/>
          </a:bodyPr>
          <a:lstStyle/>
          <a:p>
            <a:pPr>
              <a:lnSpc>
                <a:spcPts val="1900"/>
              </a:lnSpc>
            </a:pPr>
            <a:r>
              <a:rPr lang="en-US" sz="2200" b="1" dirty="0" smtClean="0">
                <a:solidFill>
                  <a:srgbClr val="000000"/>
                </a:solidFill>
                <a:ea typeface="ＭＳ Ｐゴシック" charset="0"/>
                <a:cs typeface="Arial" panose="020B0604020202020204" pitchFamily="34" charset="0"/>
              </a:rPr>
              <a:t>0.001</a:t>
            </a:r>
          </a:p>
        </p:txBody>
      </p:sp>
      <p:sp>
        <p:nvSpPr>
          <p:cNvPr id="12" name="TextBox 11"/>
          <p:cNvSpPr txBox="1"/>
          <p:nvPr/>
        </p:nvSpPr>
        <p:spPr>
          <a:xfrm>
            <a:off x="1281546" y="5141187"/>
            <a:ext cx="1085273" cy="351806"/>
          </a:xfrm>
          <a:prstGeom prst="rect">
            <a:avLst/>
          </a:prstGeom>
          <a:noFill/>
        </p:spPr>
        <p:txBody>
          <a:bodyPr wrap="square" rtlCol="0">
            <a:spAutoFit/>
          </a:bodyPr>
          <a:lstStyle/>
          <a:p>
            <a:pPr>
              <a:lnSpc>
                <a:spcPts val="1900"/>
              </a:lnSpc>
            </a:pPr>
            <a:r>
              <a:rPr lang="en-US" sz="2200" b="1" dirty="0" smtClean="0">
                <a:solidFill>
                  <a:srgbClr val="000000"/>
                </a:solidFill>
                <a:ea typeface="ＭＳ Ｐゴシック" charset="0"/>
                <a:cs typeface="Arial" panose="020B0604020202020204" pitchFamily="34" charset="0"/>
              </a:rPr>
              <a:t>0.0001</a:t>
            </a:r>
          </a:p>
        </p:txBody>
      </p:sp>
      <p:sp>
        <p:nvSpPr>
          <p:cNvPr id="13" name="TextBox 12"/>
          <p:cNvSpPr txBox="1"/>
          <p:nvPr/>
        </p:nvSpPr>
        <p:spPr>
          <a:xfrm>
            <a:off x="3557422" y="5913175"/>
            <a:ext cx="3831668" cy="351806"/>
          </a:xfrm>
          <a:prstGeom prst="rect">
            <a:avLst/>
          </a:prstGeom>
          <a:noFill/>
        </p:spPr>
        <p:txBody>
          <a:bodyPr wrap="square" rtlCol="0">
            <a:spAutoFit/>
          </a:bodyPr>
          <a:lstStyle/>
          <a:p>
            <a:pPr>
              <a:lnSpc>
                <a:spcPts val="1900"/>
              </a:lnSpc>
            </a:pPr>
            <a:r>
              <a:rPr lang="en-US" sz="2130" b="1" dirty="0" smtClean="0">
                <a:solidFill>
                  <a:srgbClr val="000000"/>
                </a:solidFill>
                <a:ea typeface="ＭＳ Ｐゴシック" charset="0"/>
                <a:cs typeface="Arial" panose="020B0604020202020204" pitchFamily="34" charset="0"/>
              </a:rPr>
              <a:t>Time (billions of years ago)</a:t>
            </a:r>
          </a:p>
        </p:txBody>
      </p:sp>
      <p:sp>
        <p:nvSpPr>
          <p:cNvPr id="14" name="TextBox 13"/>
          <p:cNvSpPr txBox="1"/>
          <p:nvPr/>
        </p:nvSpPr>
        <p:spPr>
          <a:xfrm>
            <a:off x="6039696" y="3546359"/>
            <a:ext cx="1718851" cy="664199"/>
          </a:xfrm>
          <a:prstGeom prst="rect">
            <a:avLst/>
          </a:prstGeom>
          <a:noFill/>
        </p:spPr>
        <p:txBody>
          <a:bodyPr wrap="square" rtlCol="0">
            <a:spAutoFit/>
          </a:bodyPr>
          <a:lstStyle/>
          <a:p>
            <a:pPr>
              <a:lnSpc>
                <a:spcPts val="2200"/>
              </a:lnSpc>
            </a:pPr>
            <a:r>
              <a:rPr lang="en-US" sz="2130" b="1" dirty="0" smtClean="0">
                <a:solidFill>
                  <a:srgbClr val="000000"/>
                </a:solidFill>
                <a:ea typeface="ＭＳ Ｐゴシック" charset="0"/>
                <a:cs typeface="Arial" panose="020B0604020202020204" pitchFamily="34" charset="0"/>
              </a:rPr>
              <a:t>“Oxygen</a:t>
            </a:r>
          </a:p>
          <a:p>
            <a:pPr>
              <a:lnSpc>
                <a:spcPts val="2200"/>
              </a:lnSpc>
            </a:pPr>
            <a:r>
              <a:rPr lang="en-US" sz="2130" b="1" dirty="0" smtClean="0">
                <a:solidFill>
                  <a:srgbClr val="000000"/>
                </a:solidFill>
                <a:ea typeface="ＭＳ Ｐゴシック" charset="0"/>
                <a:cs typeface="Arial" panose="020B0604020202020204" pitchFamily="34" charset="0"/>
              </a:rPr>
              <a:t>revolution”</a:t>
            </a:r>
          </a:p>
        </p:txBody>
      </p:sp>
      <p:sp>
        <p:nvSpPr>
          <p:cNvPr id="15" name="TextBox 14"/>
          <p:cNvSpPr txBox="1"/>
          <p:nvPr/>
        </p:nvSpPr>
        <p:spPr>
          <a:xfrm>
            <a:off x="8429606" y="5520630"/>
            <a:ext cx="437303" cy="382070"/>
          </a:xfrm>
          <a:prstGeom prst="rect">
            <a:avLst/>
          </a:prstGeom>
          <a:noFill/>
        </p:spPr>
        <p:txBody>
          <a:bodyPr wrap="square" rtlCol="0">
            <a:spAutoFit/>
          </a:bodyPr>
          <a:lstStyle/>
          <a:p>
            <a:pPr>
              <a:lnSpc>
                <a:spcPts val="2200"/>
              </a:lnSpc>
            </a:pPr>
            <a:r>
              <a:rPr lang="en-US" sz="2130" b="1" dirty="0" smtClean="0">
                <a:solidFill>
                  <a:srgbClr val="000000"/>
                </a:solidFill>
                <a:ea typeface="ＭＳ Ｐゴシック" charset="0"/>
                <a:cs typeface="Arial" panose="020B0604020202020204" pitchFamily="34" charset="0"/>
              </a:rPr>
              <a:t>0</a:t>
            </a:r>
          </a:p>
        </p:txBody>
      </p:sp>
      <p:sp>
        <p:nvSpPr>
          <p:cNvPr id="16" name="TextBox 15"/>
          <p:cNvSpPr txBox="1"/>
          <p:nvPr/>
        </p:nvSpPr>
        <p:spPr>
          <a:xfrm>
            <a:off x="6964215" y="5520630"/>
            <a:ext cx="437303" cy="382070"/>
          </a:xfrm>
          <a:prstGeom prst="rect">
            <a:avLst/>
          </a:prstGeom>
          <a:noFill/>
        </p:spPr>
        <p:txBody>
          <a:bodyPr wrap="square" rtlCol="0">
            <a:spAutoFit/>
          </a:bodyPr>
          <a:lstStyle/>
          <a:p>
            <a:pPr>
              <a:lnSpc>
                <a:spcPts val="2200"/>
              </a:lnSpc>
            </a:pPr>
            <a:r>
              <a:rPr lang="en-US" sz="2130" b="1" dirty="0" smtClean="0">
                <a:solidFill>
                  <a:srgbClr val="000000"/>
                </a:solidFill>
                <a:ea typeface="ＭＳ Ｐゴシック" charset="0"/>
                <a:cs typeface="Arial" panose="020B0604020202020204" pitchFamily="34" charset="0"/>
              </a:rPr>
              <a:t>1</a:t>
            </a:r>
          </a:p>
        </p:txBody>
      </p:sp>
      <p:sp>
        <p:nvSpPr>
          <p:cNvPr id="17" name="TextBox 16"/>
          <p:cNvSpPr txBox="1"/>
          <p:nvPr/>
        </p:nvSpPr>
        <p:spPr>
          <a:xfrm>
            <a:off x="5516419" y="5520630"/>
            <a:ext cx="437303" cy="382070"/>
          </a:xfrm>
          <a:prstGeom prst="rect">
            <a:avLst/>
          </a:prstGeom>
          <a:noFill/>
        </p:spPr>
        <p:txBody>
          <a:bodyPr wrap="square" rtlCol="0">
            <a:spAutoFit/>
          </a:bodyPr>
          <a:lstStyle/>
          <a:p>
            <a:pPr>
              <a:lnSpc>
                <a:spcPts val="2200"/>
              </a:lnSpc>
            </a:pPr>
            <a:r>
              <a:rPr lang="en-US" sz="2130" b="1" dirty="0" smtClean="0">
                <a:solidFill>
                  <a:srgbClr val="000000"/>
                </a:solidFill>
                <a:ea typeface="ＭＳ Ｐゴシック" charset="0"/>
                <a:cs typeface="Arial" panose="020B0604020202020204" pitchFamily="34" charset="0"/>
              </a:rPr>
              <a:t>2</a:t>
            </a:r>
          </a:p>
        </p:txBody>
      </p:sp>
      <p:sp>
        <p:nvSpPr>
          <p:cNvPr id="18" name="TextBox 17"/>
          <p:cNvSpPr txBox="1"/>
          <p:nvPr/>
        </p:nvSpPr>
        <p:spPr>
          <a:xfrm>
            <a:off x="4064000" y="5520630"/>
            <a:ext cx="437303" cy="382070"/>
          </a:xfrm>
          <a:prstGeom prst="rect">
            <a:avLst/>
          </a:prstGeom>
          <a:noFill/>
        </p:spPr>
        <p:txBody>
          <a:bodyPr wrap="square" rtlCol="0">
            <a:spAutoFit/>
          </a:bodyPr>
          <a:lstStyle/>
          <a:p>
            <a:pPr>
              <a:lnSpc>
                <a:spcPts val="2200"/>
              </a:lnSpc>
            </a:pPr>
            <a:r>
              <a:rPr lang="en-US" sz="2130" b="1" dirty="0" smtClean="0">
                <a:solidFill>
                  <a:srgbClr val="000000"/>
                </a:solidFill>
                <a:ea typeface="ＭＳ Ｐゴシック" charset="0"/>
                <a:cs typeface="Arial" panose="020B0604020202020204" pitchFamily="34" charset="0"/>
              </a:rPr>
              <a:t>3</a:t>
            </a:r>
          </a:p>
        </p:txBody>
      </p:sp>
      <p:sp>
        <p:nvSpPr>
          <p:cNvPr id="19" name="TextBox 18"/>
          <p:cNvSpPr txBox="1"/>
          <p:nvPr/>
        </p:nvSpPr>
        <p:spPr>
          <a:xfrm>
            <a:off x="2590801" y="5520630"/>
            <a:ext cx="437303" cy="382070"/>
          </a:xfrm>
          <a:prstGeom prst="rect">
            <a:avLst/>
          </a:prstGeom>
          <a:noFill/>
        </p:spPr>
        <p:txBody>
          <a:bodyPr wrap="square" rtlCol="0">
            <a:spAutoFit/>
          </a:bodyPr>
          <a:lstStyle/>
          <a:p>
            <a:pPr>
              <a:lnSpc>
                <a:spcPts val="2200"/>
              </a:lnSpc>
            </a:pPr>
            <a:r>
              <a:rPr lang="en-US" sz="2130" b="1" dirty="0" smtClean="0">
                <a:solidFill>
                  <a:srgbClr val="000000"/>
                </a:solidFill>
                <a:ea typeface="ＭＳ Ｐゴシック" charset="0"/>
                <a:cs typeface="Arial" panose="020B0604020202020204" pitchFamily="34" charset="0"/>
              </a:rPr>
              <a:t>4</a:t>
            </a:r>
          </a:p>
        </p:txBody>
      </p:sp>
      <p:sp>
        <p:nvSpPr>
          <p:cNvPr id="20" name="TextBox 19"/>
          <p:cNvSpPr txBox="1"/>
          <p:nvPr/>
        </p:nvSpPr>
        <p:spPr>
          <a:xfrm rot="16200000">
            <a:off x="-1380835" y="2436297"/>
            <a:ext cx="4498108" cy="1018997"/>
          </a:xfrm>
          <a:prstGeom prst="rect">
            <a:avLst/>
          </a:prstGeom>
          <a:noFill/>
        </p:spPr>
        <p:txBody>
          <a:bodyPr wrap="square" rtlCol="0">
            <a:spAutoFit/>
          </a:bodyPr>
          <a:lstStyle/>
          <a:p>
            <a:pPr algn="ctr">
              <a:lnSpc>
                <a:spcPts val="2400"/>
              </a:lnSpc>
            </a:pPr>
            <a:r>
              <a:rPr lang="en-US" sz="2130" b="1" dirty="0" smtClean="0">
                <a:solidFill>
                  <a:srgbClr val="000000"/>
                </a:solidFill>
                <a:ea typeface="ＭＳ Ｐゴシック" charset="0"/>
                <a:cs typeface="Arial" panose="020B0604020202020204" pitchFamily="34" charset="0"/>
              </a:rPr>
              <a:t>Atmospheric O</a:t>
            </a:r>
            <a:r>
              <a:rPr lang="en-US" sz="2130" b="1" baseline="-25000" dirty="0" smtClean="0">
                <a:solidFill>
                  <a:srgbClr val="000000"/>
                </a:solidFill>
                <a:ea typeface="ＭＳ Ｐゴシック" charset="0"/>
                <a:cs typeface="Arial" panose="020B0604020202020204" pitchFamily="34" charset="0"/>
              </a:rPr>
              <a:t>2</a:t>
            </a:r>
          </a:p>
          <a:p>
            <a:pPr algn="ctr">
              <a:lnSpc>
                <a:spcPts val="2400"/>
              </a:lnSpc>
            </a:pPr>
            <a:r>
              <a:rPr lang="en-US" sz="2130" b="1" dirty="0" smtClean="0">
                <a:solidFill>
                  <a:srgbClr val="000000"/>
                </a:solidFill>
                <a:ea typeface="ＭＳ Ｐゴシック" charset="0"/>
                <a:cs typeface="Arial" panose="020B0604020202020204" pitchFamily="34" charset="0"/>
              </a:rPr>
              <a:t>(percent of present-day levels;</a:t>
            </a:r>
          </a:p>
          <a:p>
            <a:pPr algn="ctr">
              <a:lnSpc>
                <a:spcPts val="2400"/>
              </a:lnSpc>
            </a:pPr>
            <a:r>
              <a:rPr lang="en-US" sz="2130" b="1" dirty="0" smtClean="0">
                <a:solidFill>
                  <a:srgbClr val="000000"/>
                </a:solidFill>
                <a:ea typeface="ＭＳ Ｐゴシック" charset="0"/>
                <a:cs typeface="Arial" panose="020B0604020202020204" pitchFamily="34" charset="0"/>
              </a:rPr>
              <a:t>log scale)</a:t>
            </a:r>
          </a:p>
        </p:txBody>
      </p:sp>
      <p:grpSp>
        <p:nvGrpSpPr>
          <p:cNvPr id="23" name="Group 22"/>
          <p:cNvGrpSpPr/>
          <p:nvPr/>
        </p:nvGrpSpPr>
        <p:grpSpPr>
          <a:xfrm>
            <a:off x="5368547" y="2498078"/>
            <a:ext cx="720983" cy="2490037"/>
            <a:chOff x="5368547" y="2434580"/>
            <a:chExt cx="720983" cy="2490037"/>
          </a:xfrm>
        </p:grpSpPr>
        <p:sp>
          <p:nvSpPr>
            <p:cNvPr id="3" name="Right Brace 2"/>
            <p:cNvSpPr/>
            <p:nvPr/>
          </p:nvSpPr>
          <p:spPr bwMode="auto">
            <a:xfrm>
              <a:off x="5368547" y="2434580"/>
              <a:ext cx="293939" cy="2490037"/>
            </a:xfrm>
            <a:prstGeom prst="rightBrace">
              <a:avLst>
                <a:gd name="adj1" fmla="val 33332"/>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a:endParaRPr lang="en-US" b="1">
                <a:solidFill>
                  <a:srgbClr val="000000"/>
                </a:solidFill>
                <a:latin typeface="Times" charset="0"/>
                <a:ea typeface="ＭＳ Ｐゴシック" charset="0"/>
              </a:endParaRPr>
            </a:p>
          </p:txBody>
        </p:sp>
        <p:cxnSp>
          <p:nvCxnSpPr>
            <p:cNvPr id="22" name="Straight Connector 21"/>
            <p:cNvCxnSpPr>
              <a:stCxn id="3" idx="1"/>
            </p:cNvCxnSpPr>
            <p:nvPr/>
          </p:nvCxnSpPr>
          <p:spPr bwMode="auto">
            <a:xfrm flipV="1">
              <a:off x="5662486" y="3676825"/>
              <a:ext cx="427044" cy="27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82873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p:txBody>
          <a:bodyPr/>
          <a:lstStyle/>
          <a:p>
            <a:pPr marL="0" indent="0">
              <a:buNone/>
            </a:pPr>
            <a:r>
              <a:rPr lang="en-US" altLang="en-US" sz="2600" u="sng" dirty="0" smtClean="0"/>
              <a:t>The First Eukaryotes</a:t>
            </a:r>
          </a:p>
          <a:p>
            <a:r>
              <a:rPr lang="en-US" altLang="en-US" sz="2600" dirty="0" smtClean="0"/>
              <a:t>The oldest fossils of eukaryotic cells date back </a:t>
            </a:r>
            <a:br>
              <a:rPr lang="en-US" altLang="en-US" sz="2600" dirty="0" smtClean="0"/>
            </a:br>
            <a:r>
              <a:rPr lang="en-US" altLang="en-US" sz="2600" dirty="0" smtClean="0"/>
              <a:t>1.8 billion years</a:t>
            </a:r>
          </a:p>
          <a:p>
            <a:r>
              <a:rPr lang="en-US" altLang="en-US" sz="2600" dirty="0" smtClean="0"/>
              <a:t>The </a:t>
            </a:r>
            <a:r>
              <a:rPr lang="en-US" altLang="en-US" sz="2600" b="1" dirty="0" err="1" smtClean="0"/>
              <a:t>endosymbiont</a:t>
            </a:r>
            <a:r>
              <a:rPr lang="en-US" altLang="en-US" sz="2600" b="1" dirty="0" smtClean="0"/>
              <a:t> theory </a:t>
            </a:r>
            <a:r>
              <a:rPr lang="en-US" altLang="en-US" sz="2600" dirty="0" smtClean="0"/>
              <a:t>proposes that mitochondria and plastids (chloroplasts and related organelles) were FORMERLY small prokaryotes living within larger host cells</a:t>
            </a:r>
          </a:p>
          <a:p>
            <a:pPr lvl="1"/>
            <a:r>
              <a:rPr lang="en-US" altLang="en-US" sz="2400" dirty="0" smtClean="0"/>
              <a:t>An </a:t>
            </a:r>
            <a:r>
              <a:rPr lang="en-US" altLang="en-US" sz="2400" b="1" dirty="0" err="1" smtClean="0"/>
              <a:t>endosymbiont</a:t>
            </a:r>
            <a:r>
              <a:rPr lang="en-US" altLang="en-US" sz="2400" dirty="0" smtClean="0"/>
              <a:t> is a cell that lives WITHIN a host cell</a:t>
            </a:r>
          </a:p>
        </p:txBody>
      </p:sp>
      <p:sp>
        <p:nvSpPr>
          <p:cNvPr id="2" name="Title 1"/>
          <p:cNvSpPr>
            <a:spLocks noGrp="1"/>
          </p:cNvSpPr>
          <p:nvPr>
            <p:ph type="title"/>
          </p:nvPr>
        </p:nvSpPr>
        <p:spPr/>
        <p:txBody>
          <a:bodyPr/>
          <a:lstStyle/>
          <a:p>
            <a:r>
              <a:rPr lang="en-US" altLang="en-US" sz="3200" dirty="0"/>
              <a:t>Concept 25.3: Key events in life</a:t>
            </a:r>
            <a:r>
              <a:rPr lang="ja-JP" altLang="en-US" sz="3200" dirty="0"/>
              <a:t>’</a:t>
            </a:r>
            <a:r>
              <a:rPr lang="en-US" altLang="ja-JP" sz="3200" dirty="0"/>
              <a:t>s history include the origins </a:t>
            </a:r>
            <a:r>
              <a:rPr lang="en-US" altLang="ja-JP" sz="3200" dirty="0" smtClean="0"/>
              <a:t>of </a:t>
            </a:r>
            <a:r>
              <a:rPr lang="en-US" altLang="ja-JP" sz="3200" dirty="0" smtClean="0">
                <a:solidFill>
                  <a:srgbClr val="FF0000"/>
                </a:solidFill>
              </a:rPr>
              <a:t>eukaryotes</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idx="1"/>
          </p:nvPr>
        </p:nvSpPr>
        <p:spPr/>
        <p:txBody>
          <a:bodyPr/>
          <a:lstStyle/>
          <a:p>
            <a:pPr marL="0" indent="0">
              <a:buNone/>
            </a:pPr>
            <a:r>
              <a:rPr lang="en-US" altLang="en-US" u="sng" dirty="0"/>
              <a:t>The First </a:t>
            </a:r>
            <a:r>
              <a:rPr lang="en-US" altLang="en-US" u="sng" dirty="0" smtClean="0"/>
              <a:t>Eukaryotes</a:t>
            </a:r>
            <a:endParaRPr lang="en-US" altLang="en-US" sz="2800" dirty="0" smtClean="0"/>
          </a:p>
          <a:p>
            <a:pPr eaLnBrk="1" hangingPunct="1"/>
            <a:r>
              <a:rPr lang="en-US" altLang="en-US" sz="2800" dirty="0" smtClean="0"/>
              <a:t>The prokaryotic ancestors of mitochondria and plastids probably gained entry to the host cell as </a:t>
            </a:r>
            <a:r>
              <a:rPr lang="en-US" altLang="en-US" sz="2800" i="1" dirty="0" smtClean="0"/>
              <a:t>undigested</a:t>
            </a:r>
            <a:r>
              <a:rPr lang="en-US" altLang="en-US" sz="2800" dirty="0" smtClean="0"/>
              <a:t> prey or internal parasites</a:t>
            </a:r>
          </a:p>
          <a:p>
            <a:pPr eaLnBrk="1" hangingPunct="1"/>
            <a:r>
              <a:rPr lang="en-US" altLang="en-US" sz="2800" dirty="0" smtClean="0"/>
              <a:t>In the process of becoming more </a:t>
            </a:r>
            <a:r>
              <a:rPr lang="en-US" altLang="en-US" sz="2800" i="1" dirty="0" smtClean="0"/>
              <a:t>interdependent</a:t>
            </a:r>
            <a:r>
              <a:rPr lang="en-US" altLang="en-US" sz="2800" dirty="0" smtClean="0"/>
              <a:t>, the host and </a:t>
            </a:r>
            <a:r>
              <a:rPr lang="en-US" altLang="en-US" sz="2800" dirty="0" err="1" smtClean="0"/>
              <a:t>endosymbionts</a:t>
            </a:r>
            <a:r>
              <a:rPr lang="en-US" altLang="en-US" sz="2800" dirty="0" smtClean="0"/>
              <a:t> would have become a single organism</a:t>
            </a:r>
          </a:p>
        </p:txBody>
      </p:sp>
      <p:sp>
        <p:nvSpPr>
          <p:cNvPr id="3" name="Title 1"/>
          <p:cNvSpPr>
            <a:spLocks noGrp="1"/>
          </p:cNvSpPr>
          <p:nvPr>
            <p:ph type="title"/>
          </p:nvPr>
        </p:nvSpPr>
        <p:spPr>
          <a:xfrm>
            <a:off x="182563" y="298675"/>
            <a:ext cx="8775700" cy="822325"/>
          </a:xfrm>
        </p:spPr>
        <p:txBody>
          <a:bodyPr/>
          <a:lstStyle/>
          <a:p>
            <a:r>
              <a:rPr lang="en-US" altLang="en-US" sz="3200" dirty="0"/>
              <a:t>Concept 25.3: Key events in life</a:t>
            </a:r>
            <a:r>
              <a:rPr lang="ja-JP" altLang="en-US" sz="3200" dirty="0"/>
              <a:t>’</a:t>
            </a:r>
            <a:r>
              <a:rPr lang="en-US" altLang="ja-JP" sz="3200" dirty="0"/>
              <a:t>s history include the origins </a:t>
            </a:r>
            <a:r>
              <a:rPr lang="en-US" altLang="ja-JP" sz="3200" dirty="0" smtClean="0"/>
              <a:t>of </a:t>
            </a:r>
            <a:r>
              <a:rPr lang="en-US" altLang="ja-JP" sz="3200" dirty="0" smtClean="0">
                <a:solidFill>
                  <a:srgbClr val="FF0000"/>
                </a:solidFill>
              </a:rPr>
              <a:t>eukaryotes</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_10SerEndosymbiosis_1-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01241"/>
            <a:ext cx="8412480" cy="6437376"/>
          </a:xfrm>
          <a:prstGeom prst="rect">
            <a:avLst/>
          </a:prstGeom>
        </p:spPr>
      </p:pic>
      <p:sp>
        <p:nvSpPr>
          <p:cNvPr id="2" name="Title 1"/>
          <p:cNvSpPr>
            <a:spLocks noGrp="1"/>
          </p:cNvSpPr>
          <p:nvPr>
            <p:ph type="title"/>
          </p:nvPr>
        </p:nvSpPr>
        <p:spPr/>
        <p:txBody>
          <a:bodyPr/>
          <a:lstStyle/>
          <a:p>
            <a:r>
              <a:rPr lang="en-US" dirty="0" smtClean="0"/>
              <a:t>Figure 25.10-1</a:t>
            </a:r>
            <a:endParaRPr lang="en-US" dirty="0"/>
          </a:p>
        </p:txBody>
      </p:sp>
      <p:sp>
        <p:nvSpPr>
          <p:cNvPr id="4" name="TextBox 3"/>
          <p:cNvSpPr txBox="1"/>
          <p:nvPr/>
        </p:nvSpPr>
        <p:spPr>
          <a:xfrm>
            <a:off x="1470580" y="163540"/>
            <a:ext cx="1672672" cy="338982"/>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Cytoplasm</a:t>
            </a:r>
          </a:p>
        </p:txBody>
      </p:sp>
      <p:sp>
        <p:nvSpPr>
          <p:cNvPr id="5" name="TextBox 4"/>
          <p:cNvSpPr txBox="1"/>
          <p:nvPr/>
        </p:nvSpPr>
        <p:spPr>
          <a:xfrm>
            <a:off x="1678495" y="469100"/>
            <a:ext cx="837545"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DNA</a:t>
            </a:r>
          </a:p>
        </p:txBody>
      </p:sp>
      <p:cxnSp>
        <p:nvCxnSpPr>
          <p:cNvPr id="6" name="Straight Connector 5"/>
          <p:cNvCxnSpPr/>
          <p:nvPr/>
        </p:nvCxnSpPr>
        <p:spPr bwMode="auto">
          <a:xfrm flipH="1">
            <a:off x="1304440" y="337336"/>
            <a:ext cx="213495" cy="533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flipV="1">
            <a:off x="1288943" y="568913"/>
            <a:ext cx="424481" cy="370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628542" y="777280"/>
            <a:ext cx="231616" cy="77577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488339" y="2414073"/>
            <a:ext cx="559661" cy="1592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a:off x="3525864" y="2256507"/>
            <a:ext cx="225587" cy="5148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2304945" y="2917768"/>
            <a:ext cx="876513" cy="404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537007" y="1958591"/>
            <a:ext cx="1082916"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Nucleus</a:t>
            </a:r>
          </a:p>
        </p:txBody>
      </p:sp>
      <p:sp>
        <p:nvSpPr>
          <p:cNvPr id="14" name="TextBox 13"/>
          <p:cNvSpPr txBox="1"/>
          <p:nvPr/>
        </p:nvSpPr>
        <p:spPr>
          <a:xfrm>
            <a:off x="1284561" y="2778102"/>
            <a:ext cx="1370465"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Nuclear</a:t>
            </a:r>
          </a:p>
          <a:p>
            <a:pPr>
              <a:lnSpc>
                <a:spcPts val="1900"/>
              </a:lnSpc>
            </a:pPr>
            <a:r>
              <a:rPr lang="en-US" sz="1800" b="1" dirty="0" smtClean="0">
                <a:solidFill>
                  <a:srgbClr val="000000"/>
                </a:solidFill>
                <a:ea typeface="ＭＳ Ｐゴシック" charset="0"/>
                <a:cs typeface="Arial" panose="020B0604020202020204" pitchFamily="34" charset="0"/>
              </a:rPr>
              <a:t>envelope</a:t>
            </a:r>
          </a:p>
        </p:txBody>
      </p:sp>
      <p:sp>
        <p:nvSpPr>
          <p:cNvPr id="15" name="TextBox 14"/>
          <p:cNvSpPr txBox="1"/>
          <p:nvPr/>
        </p:nvSpPr>
        <p:spPr>
          <a:xfrm>
            <a:off x="915545" y="2179046"/>
            <a:ext cx="1658005"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Endoplasmic</a:t>
            </a:r>
          </a:p>
          <a:p>
            <a:pPr>
              <a:lnSpc>
                <a:spcPts val="1900"/>
              </a:lnSpc>
            </a:pPr>
            <a:r>
              <a:rPr lang="en-US" sz="1800" b="1" dirty="0" smtClean="0">
                <a:solidFill>
                  <a:srgbClr val="000000"/>
                </a:solidFill>
                <a:ea typeface="ＭＳ Ｐゴシック" charset="0"/>
                <a:cs typeface="Arial" panose="020B0604020202020204" pitchFamily="34" charset="0"/>
              </a:rPr>
              <a:t>reticulum</a:t>
            </a:r>
          </a:p>
        </p:txBody>
      </p:sp>
      <p:sp>
        <p:nvSpPr>
          <p:cNvPr id="16" name="TextBox 15"/>
          <p:cNvSpPr txBox="1"/>
          <p:nvPr/>
        </p:nvSpPr>
        <p:spPr>
          <a:xfrm>
            <a:off x="306913" y="1546445"/>
            <a:ext cx="1384832"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Plasma</a:t>
            </a:r>
          </a:p>
          <a:p>
            <a:pPr>
              <a:lnSpc>
                <a:spcPts val="1900"/>
              </a:lnSpc>
            </a:pPr>
            <a:r>
              <a:rPr lang="en-US" sz="1800" b="1" dirty="0" smtClean="0">
                <a:solidFill>
                  <a:srgbClr val="000000"/>
                </a:solidFill>
                <a:ea typeface="ＭＳ Ｐゴシック" charset="0"/>
                <a:cs typeface="Arial" panose="020B0604020202020204" pitchFamily="34" charset="0"/>
              </a:rPr>
              <a:t>membrane</a:t>
            </a:r>
          </a:p>
        </p:txBody>
      </p:sp>
      <p:sp>
        <p:nvSpPr>
          <p:cNvPr id="17" name="TextBox 16"/>
          <p:cNvSpPr txBox="1"/>
          <p:nvPr/>
        </p:nvSpPr>
        <p:spPr>
          <a:xfrm>
            <a:off x="795751" y="980933"/>
            <a:ext cx="1384832" cy="585203"/>
          </a:xfrm>
          <a:prstGeom prst="rect">
            <a:avLst/>
          </a:prstGeom>
          <a:noFill/>
        </p:spPr>
        <p:txBody>
          <a:bodyPr wrap="square" rtlCol="0">
            <a:spAutoFit/>
          </a:bodyPr>
          <a:lstStyle/>
          <a:p>
            <a:pPr>
              <a:lnSpc>
                <a:spcPts val="1900"/>
              </a:lnSpc>
            </a:pPr>
            <a:r>
              <a:rPr lang="en-US" sz="1800" b="1" dirty="0" smtClean="0">
                <a:solidFill>
                  <a:srgbClr val="FF0000"/>
                </a:solidFill>
                <a:ea typeface="ＭＳ Ｐゴシック" charset="0"/>
                <a:cs typeface="Arial" panose="020B0604020202020204" pitchFamily="34" charset="0"/>
              </a:rPr>
              <a:t>Ancestral</a:t>
            </a:r>
          </a:p>
          <a:p>
            <a:pPr>
              <a:lnSpc>
                <a:spcPts val="1900"/>
              </a:lnSpc>
            </a:pPr>
            <a:r>
              <a:rPr lang="en-US" sz="1800" b="1" dirty="0" smtClean="0">
                <a:solidFill>
                  <a:srgbClr val="FF0000"/>
                </a:solidFill>
                <a:ea typeface="ＭＳ Ｐゴシック" charset="0"/>
                <a:cs typeface="Arial" panose="020B0604020202020204" pitchFamily="34" charset="0"/>
              </a:rPr>
              <a:t>prokaryote</a:t>
            </a:r>
          </a:p>
        </p:txBody>
      </p:sp>
    </p:spTree>
    <p:extLst>
      <p:ext uri="{BB962C8B-B14F-4D97-AF65-F5344CB8AC3E}">
        <p14:creationId xmlns:p14="http://schemas.microsoft.com/office/powerpoint/2010/main" val="159855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_10SerEndosymbiosis_2-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01241"/>
            <a:ext cx="8412480" cy="6437376"/>
          </a:xfrm>
          <a:prstGeom prst="rect">
            <a:avLst/>
          </a:prstGeom>
        </p:spPr>
      </p:pic>
      <p:sp>
        <p:nvSpPr>
          <p:cNvPr id="2" name="Title 1"/>
          <p:cNvSpPr>
            <a:spLocks noGrp="1"/>
          </p:cNvSpPr>
          <p:nvPr>
            <p:ph type="title"/>
          </p:nvPr>
        </p:nvSpPr>
        <p:spPr/>
        <p:txBody>
          <a:bodyPr/>
          <a:lstStyle/>
          <a:p>
            <a:r>
              <a:rPr lang="en-US" dirty="0" smtClean="0"/>
              <a:t>Figure 25.10-2</a:t>
            </a:r>
            <a:endParaRPr lang="en-US" dirty="0"/>
          </a:p>
        </p:txBody>
      </p:sp>
      <p:sp>
        <p:nvSpPr>
          <p:cNvPr id="4" name="TextBox 3"/>
          <p:cNvSpPr txBox="1"/>
          <p:nvPr/>
        </p:nvSpPr>
        <p:spPr>
          <a:xfrm>
            <a:off x="1470580" y="163540"/>
            <a:ext cx="1672672" cy="338982"/>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Cytoplasm</a:t>
            </a:r>
          </a:p>
        </p:txBody>
      </p:sp>
      <p:sp>
        <p:nvSpPr>
          <p:cNvPr id="5" name="TextBox 4"/>
          <p:cNvSpPr txBox="1"/>
          <p:nvPr/>
        </p:nvSpPr>
        <p:spPr>
          <a:xfrm>
            <a:off x="1678495" y="469100"/>
            <a:ext cx="837545"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DNA</a:t>
            </a:r>
          </a:p>
        </p:txBody>
      </p:sp>
      <p:cxnSp>
        <p:nvCxnSpPr>
          <p:cNvPr id="6" name="Straight Connector 5"/>
          <p:cNvCxnSpPr/>
          <p:nvPr/>
        </p:nvCxnSpPr>
        <p:spPr bwMode="auto">
          <a:xfrm flipH="1">
            <a:off x="1304440" y="337336"/>
            <a:ext cx="213495" cy="533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flipV="1">
            <a:off x="1288943" y="568913"/>
            <a:ext cx="424481" cy="370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628542" y="777280"/>
            <a:ext cx="231616" cy="77577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488339" y="2414073"/>
            <a:ext cx="559661" cy="1592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a:off x="3525864" y="2256507"/>
            <a:ext cx="225587" cy="5148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2304945" y="2917768"/>
            <a:ext cx="876513" cy="404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537007" y="1958591"/>
            <a:ext cx="1082916"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Nucleus</a:t>
            </a:r>
          </a:p>
        </p:txBody>
      </p:sp>
      <p:sp>
        <p:nvSpPr>
          <p:cNvPr id="14" name="TextBox 13"/>
          <p:cNvSpPr txBox="1"/>
          <p:nvPr/>
        </p:nvSpPr>
        <p:spPr>
          <a:xfrm>
            <a:off x="1284561" y="2778102"/>
            <a:ext cx="1370465"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Nuclear</a:t>
            </a:r>
          </a:p>
          <a:p>
            <a:pPr>
              <a:lnSpc>
                <a:spcPts val="1900"/>
              </a:lnSpc>
            </a:pPr>
            <a:r>
              <a:rPr lang="en-US" sz="1800" b="1" dirty="0" smtClean="0">
                <a:solidFill>
                  <a:srgbClr val="000000"/>
                </a:solidFill>
                <a:ea typeface="ＭＳ Ｐゴシック" charset="0"/>
                <a:cs typeface="Arial" panose="020B0604020202020204" pitchFamily="34" charset="0"/>
              </a:rPr>
              <a:t>envelope</a:t>
            </a:r>
          </a:p>
        </p:txBody>
      </p:sp>
      <p:sp>
        <p:nvSpPr>
          <p:cNvPr id="15" name="TextBox 14"/>
          <p:cNvSpPr txBox="1"/>
          <p:nvPr/>
        </p:nvSpPr>
        <p:spPr>
          <a:xfrm>
            <a:off x="915545" y="2179046"/>
            <a:ext cx="1658005"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Endoplasmic</a:t>
            </a:r>
          </a:p>
          <a:p>
            <a:pPr>
              <a:lnSpc>
                <a:spcPts val="1900"/>
              </a:lnSpc>
            </a:pPr>
            <a:r>
              <a:rPr lang="en-US" sz="1800" b="1" dirty="0" smtClean="0">
                <a:solidFill>
                  <a:srgbClr val="000000"/>
                </a:solidFill>
                <a:ea typeface="ＭＳ Ｐゴシック" charset="0"/>
                <a:cs typeface="Arial" panose="020B0604020202020204" pitchFamily="34" charset="0"/>
              </a:rPr>
              <a:t>reticulum</a:t>
            </a:r>
          </a:p>
        </p:txBody>
      </p:sp>
      <p:sp>
        <p:nvSpPr>
          <p:cNvPr id="16" name="TextBox 15"/>
          <p:cNvSpPr txBox="1"/>
          <p:nvPr/>
        </p:nvSpPr>
        <p:spPr>
          <a:xfrm>
            <a:off x="306913" y="1546445"/>
            <a:ext cx="1384832"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Plasma</a:t>
            </a:r>
          </a:p>
          <a:p>
            <a:pPr>
              <a:lnSpc>
                <a:spcPts val="1900"/>
              </a:lnSpc>
            </a:pPr>
            <a:r>
              <a:rPr lang="en-US" sz="1800" b="1" dirty="0" smtClean="0">
                <a:solidFill>
                  <a:srgbClr val="000000"/>
                </a:solidFill>
                <a:ea typeface="ＭＳ Ｐゴシック" charset="0"/>
                <a:cs typeface="Arial" panose="020B0604020202020204" pitchFamily="34" charset="0"/>
              </a:rPr>
              <a:t>membrane</a:t>
            </a:r>
          </a:p>
        </p:txBody>
      </p:sp>
      <p:sp>
        <p:nvSpPr>
          <p:cNvPr id="17" name="TextBox 16"/>
          <p:cNvSpPr txBox="1"/>
          <p:nvPr/>
        </p:nvSpPr>
        <p:spPr>
          <a:xfrm>
            <a:off x="795751" y="980933"/>
            <a:ext cx="1384832" cy="585203"/>
          </a:xfrm>
          <a:prstGeom prst="rect">
            <a:avLst/>
          </a:prstGeom>
          <a:noFill/>
        </p:spPr>
        <p:txBody>
          <a:bodyPr wrap="square" rtlCol="0">
            <a:spAutoFit/>
          </a:bodyPr>
          <a:lstStyle/>
          <a:p>
            <a:pPr>
              <a:lnSpc>
                <a:spcPts val="1900"/>
              </a:lnSpc>
            </a:pPr>
            <a:r>
              <a:rPr lang="en-US" sz="1800" b="1" dirty="0" smtClean="0">
                <a:solidFill>
                  <a:srgbClr val="FF0000"/>
                </a:solidFill>
                <a:ea typeface="ＭＳ Ｐゴシック" charset="0"/>
                <a:cs typeface="Arial" panose="020B0604020202020204" pitchFamily="34" charset="0"/>
              </a:rPr>
              <a:t>Ancestral</a:t>
            </a:r>
          </a:p>
          <a:p>
            <a:pPr>
              <a:lnSpc>
                <a:spcPts val="1900"/>
              </a:lnSpc>
            </a:pPr>
            <a:r>
              <a:rPr lang="en-US" sz="1800" b="1" dirty="0" smtClean="0">
                <a:solidFill>
                  <a:srgbClr val="FF0000"/>
                </a:solidFill>
                <a:ea typeface="ＭＳ Ｐゴシック" charset="0"/>
                <a:cs typeface="Arial" panose="020B0604020202020204" pitchFamily="34" charset="0"/>
              </a:rPr>
              <a:t>prokaryote</a:t>
            </a:r>
          </a:p>
        </p:txBody>
      </p:sp>
      <p:cxnSp>
        <p:nvCxnSpPr>
          <p:cNvPr id="20" name="Straight Connector 19"/>
          <p:cNvCxnSpPr/>
          <p:nvPr/>
        </p:nvCxnSpPr>
        <p:spPr bwMode="auto">
          <a:xfrm>
            <a:off x="5041660" y="1736063"/>
            <a:ext cx="148566" cy="34505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706189" y="1736063"/>
            <a:ext cx="109267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4621071" y="933964"/>
            <a:ext cx="1391552" cy="847027"/>
          </a:xfrm>
          <a:prstGeom prst="rect">
            <a:avLst/>
          </a:prstGeom>
          <a:noFill/>
        </p:spPr>
        <p:txBody>
          <a:bodyPr wrap="square" rtlCol="0">
            <a:spAutoFit/>
          </a:bodyPr>
          <a:lstStyle/>
          <a:p>
            <a:pPr>
              <a:lnSpc>
                <a:spcPts val="1950"/>
              </a:lnSpc>
            </a:pPr>
            <a:r>
              <a:rPr lang="en-US" sz="1800" b="1" dirty="0" smtClean="0">
                <a:solidFill>
                  <a:srgbClr val="000000"/>
                </a:solidFill>
                <a:ea typeface="ＭＳ Ｐゴシック" charset="0"/>
                <a:cs typeface="Arial" panose="020B0604020202020204" pitchFamily="34" charset="0"/>
              </a:rPr>
              <a:t>Engulfed</a:t>
            </a:r>
          </a:p>
          <a:p>
            <a:pPr>
              <a:lnSpc>
                <a:spcPts val="1950"/>
              </a:lnSpc>
            </a:pPr>
            <a:r>
              <a:rPr lang="en-US" sz="1800" b="1" dirty="0" smtClean="0">
                <a:solidFill>
                  <a:srgbClr val="000000"/>
                </a:solidFill>
                <a:ea typeface="ＭＳ Ｐゴシック" charset="0"/>
                <a:cs typeface="Arial" panose="020B0604020202020204" pitchFamily="34" charset="0"/>
              </a:rPr>
              <a:t>aerobic</a:t>
            </a:r>
          </a:p>
          <a:p>
            <a:pPr>
              <a:lnSpc>
                <a:spcPts val="1950"/>
              </a:lnSpc>
            </a:pPr>
            <a:r>
              <a:rPr lang="en-US" sz="1800" b="1" dirty="0" smtClean="0">
                <a:solidFill>
                  <a:srgbClr val="000000"/>
                </a:solidFill>
                <a:ea typeface="ＭＳ Ｐゴシック" charset="0"/>
                <a:cs typeface="Arial" panose="020B0604020202020204" pitchFamily="34" charset="0"/>
              </a:rPr>
              <a:t>bacterium</a:t>
            </a:r>
          </a:p>
        </p:txBody>
      </p:sp>
    </p:spTree>
    <p:extLst>
      <p:ext uri="{BB962C8B-B14F-4D97-AF65-F5344CB8AC3E}">
        <p14:creationId xmlns:p14="http://schemas.microsoft.com/office/powerpoint/2010/main" val="1595814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_10SerEndosymbiosis_3-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01241"/>
            <a:ext cx="8412480" cy="6437376"/>
          </a:xfrm>
          <a:prstGeom prst="rect">
            <a:avLst/>
          </a:prstGeom>
        </p:spPr>
      </p:pic>
      <p:sp>
        <p:nvSpPr>
          <p:cNvPr id="2" name="Title 1"/>
          <p:cNvSpPr>
            <a:spLocks noGrp="1"/>
          </p:cNvSpPr>
          <p:nvPr>
            <p:ph type="title"/>
          </p:nvPr>
        </p:nvSpPr>
        <p:spPr/>
        <p:txBody>
          <a:bodyPr/>
          <a:lstStyle/>
          <a:p>
            <a:r>
              <a:rPr lang="en-US" dirty="0" smtClean="0"/>
              <a:t>Figure 25.10-3</a:t>
            </a:r>
            <a:endParaRPr lang="en-US" dirty="0"/>
          </a:p>
        </p:txBody>
      </p:sp>
      <p:sp>
        <p:nvSpPr>
          <p:cNvPr id="4" name="TextBox 3"/>
          <p:cNvSpPr txBox="1"/>
          <p:nvPr/>
        </p:nvSpPr>
        <p:spPr>
          <a:xfrm>
            <a:off x="1470580" y="163540"/>
            <a:ext cx="1672672" cy="338982"/>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Cytoplasm</a:t>
            </a:r>
          </a:p>
        </p:txBody>
      </p:sp>
      <p:sp>
        <p:nvSpPr>
          <p:cNvPr id="5" name="TextBox 4"/>
          <p:cNvSpPr txBox="1"/>
          <p:nvPr/>
        </p:nvSpPr>
        <p:spPr>
          <a:xfrm>
            <a:off x="1678495" y="469100"/>
            <a:ext cx="837545"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DNA</a:t>
            </a:r>
          </a:p>
        </p:txBody>
      </p:sp>
      <p:cxnSp>
        <p:nvCxnSpPr>
          <p:cNvPr id="6" name="Straight Connector 5"/>
          <p:cNvCxnSpPr/>
          <p:nvPr/>
        </p:nvCxnSpPr>
        <p:spPr bwMode="auto">
          <a:xfrm flipH="1">
            <a:off x="1304440" y="337336"/>
            <a:ext cx="213495" cy="533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flipV="1">
            <a:off x="1288943" y="568913"/>
            <a:ext cx="424481" cy="370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628542" y="777280"/>
            <a:ext cx="231616" cy="77577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488339" y="2414073"/>
            <a:ext cx="559661" cy="1592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a:off x="3525864" y="2256507"/>
            <a:ext cx="225587" cy="5148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2304945" y="2917768"/>
            <a:ext cx="876513" cy="404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537007" y="1958591"/>
            <a:ext cx="1082916"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Nucleus</a:t>
            </a:r>
          </a:p>
        </p:txBody>
      </p:sp>
      <p:sp>
        <p:nvSpPr>
          <p:cNvPr id="14" name="TextBox 13"/>
          <p:cNvSpPr txBox="1"/>
          <p:nvPr/>
        </p:nvSpPr>
        <p:spPr>
          <a:xfrm>
            <a:off x="1284561" y="2778102"/>
            <a:ext cx="1370465"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Nuclear</a:t>
            </a:r>
          </a:p>
          <a:p>
            <a:pPr>
              <a:lnSpc>
                <a:spcPts val="1900"/>
              </a:lnSpc>
            </a:pPr>
            <a:r>
              <a:rPr lang="en-US" sz="1800" b="1" dirty="0" smtClean="0">
                <a:solidFill>
                  <a:srgbClr val="000000"/>
                </a:solidFill>
                <a:ea typeface="ＭＳ Ｐゴシック" charset="0"/>
                <a:cs typeface="Arial" panose="020B0604020202020204" pitchFamily="34" charset="0"/>
              </a:rPr>
              <a:t>envelope</a:t>
            </a:r>
          </a:p>
        </p:txBody>
      </p:sp>
      <p:sp>
        <p:nvSpPr>
          <p:cNvPr id="15" name="TextBox 14"/>
          <p:cNvSpPr txBox="1"/>
          <p:nvPr/>
        </p:nvSpPr>
        <p:spPr>
          <a:xfrm>
            <a:off x="915545" y="2179046"/>
            <a:ext cx="1658005"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Endoplasmic</a:t>
            </a:r>
          </a:p>
          <a:p>
            <a:pPr>
              <a:lnSpc>
                <a:spcPts val="1900"/>
              </a:lnSpc>
            </a:pPr>
            <a:r>
              <a:rPr lang="en-US" sz="1800" b="1" dirty="0" smtClean="0">
                <a:solidFill>
                  <a:srgbClr val="000000"/>
                </a:solidFill>
                <a:ea typeface="ＭＳ Ｐゴシック" charset="0"/>
                <a:cs typeface="Arial" panose="020B0604020202020204" pitchFamily="34" charset="0"/>
              </a:rPr>
              <a:t>reticulum</a:t>
            </a:r>
          </a:p>
        </p:txBody>
      </p:sp>
      <p:sp>
        <p:nvSpPr>
          <p:cNvPr id="16" name="TextBox 15"/>
          <p:cNvSpPr txBox="1"/>
          <p:nvPr/>
        </p:nvSpPr>
        <p:spPr>
          <a:xfrm>
            <a:off x="306913" y="1546445"/>
            <a:ext cx="1384832"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Plasma</a:t>
            </a:r>
          </a:p>
          <a:p>
            <a:pPr>
              <a:lnSpc>
                <a:spcPts val="1900"/>
              </a:lnSpc>
            </a:pPr>
            <a:r>
              <a:rPr lang="en-US" sz="1800" b="1" dirty="0" smtClean="0">
                <a:solidFill>
                  <a:srgbClr val="000000"/>
                </a:solidFill>
                <a:ea typeface="ＭＳ Ｐゴシック" charset="0"/>
                <a:cs typeface="Arial" panose="020B0604020202020204" pitchFamily="34" charset="0"/>
              </a:rPr>
              <a:t>membrane</a:t>
            </a:r>
          </a:p>
        </p:txBody>
      </p:sp>
      <p:sp>
        <p:nvSpPr>
          <p:cNvPr id="17" name="TextBox 16"/>
          <p:cNvSpPr txBox="1"/>
          <p:nvPr/>
        </p:nvSpPr>
        <p:spPr>
          <a:xfrm>
            <a:off x="795751" y="980933"/>
            <a:ext cx="1384832" cy="585203"/>
          </a:xfrm>
          <a:prstGeom prst="rect">
            <a:avLst/>
          </a:prstGeom>
          <a:noFill/>
        </p:spPr>
        <p:txBody>
          <a:bodyPr wrap="square" rtlCol="0">
            <a:spAutoFit/>
          </a:bodyPr>
          <a:lstStyle/>
          <a:p>
            <a:pPr>
              <a:lnSpc>
                <a:spcPts val="1900"/>
              </a:lnSpc>
            </a:pPr>
            <a:r>
              <a:rPr lang="en-US" sz="1800" b="1" dirty="0" smtClean="0">
                <a:solidFill>
                  <a:srgbClr val="FF0000"/>
                </a:solidFill>
                <a:ea typeface="ＭＳ Ｐゴシック" charset="0"/>
                <a:cs typeface="Arial" panose="020B0604020202020204" pitchFamily="34" charset="0"/>
              </a:rPr>
              <a:t>Ancestral</a:t>
            </a:r>
          </a:p>
          <a:p>
            <a:pPr>
              <a:lnSpc>
                <a:spcPts val="1900"/>
              </a:lnSpc>
            </a:pPr>
            <a:r>
              <a:rPr lang="en-US" sz="1800" b="1" dirty="0" smtClean="0">
                <a:solidFill>
                  <a:srgbClr val="FF0000"/>
                </a:solidFill>
                <a:ea typeface="ＭＳ Ｐゴシック" charset="0"/>
                <a:cs typeface="Arial" panose="020B0604020202020204" pitchFamily="34" charset="0"/>
              </a:rPr>
              <a:t>prokaryote</a:t>
            </a:r>
          </a:p>
        </p:txBody>
      </p:sp>
      <p:sp>
        <p:nvSpPr>
          <p:cNvPr id="18" name="TextBox 17"/>
          <p:cNvSpPr txBox="1"/>
          <p:nvPr/>
        </p:nvSpPr>
        <p:spPr>
          <a:xfrm>
            <a:off x="2634711" y="4536933"/>
            <a:ext cx="1673130" cy="828859"/>
          </a:xfrm>
          <a:prstGeom prst="rect">
            <a:avLst/>
          </a:prstGeom>
          <a:noFill/>
        </p:spPr>
        <p:txBody>
          <a:bodyPr wrap="square" rtlCol="0">
            <a:spAutoFit/>
          </a:bodyPr>
          <a:lstStyle/>
          <a:p>
            <a:pPr>
              <a:lnSpc>
                <a:spcPts val="1900"/>
              </a:lnSpc>
            </a:pPr>
            <a:r>
              <a:rPr lang="en-US" sz="1800" b="1" dirty="0" smtClean="0">
                <a:solidFill>
                  <a:srgbClr val="FF0000"/>
                </a:solidFill>
                <a:ea typeface="ＭＳ Ｐゴシック" charset="0"/>
                <a:cs typeface="Arial" panose="020B0604020202020204" pitchFamily="34" charset="0"/>
              </a:rPr>
              <a:t>Ancestral</a:t>
            </a:r>
          </a:p>
          <a:p>
            <a:pPr>
              <a:lnSpc>
                <a:spcPts val="1900"/>
              </a:lnSpc>
            </a:pPr>
            <a:r>
              <a:rPr lang="en-US" sz="1800" b="1" dirty="0" smtClean="0">
                <a:solidFill>
                  <a:srgbClr val="FF0000"/>
                </a:solidFill>
                <a:ea typeface="ＭＳ Ｐゴシック" charset="0"/>
                <a:cs typeface="Arial" panose="020B0604020202020204" pitchFamily="34" charset="0"/>
              </a:rPr>
              <a:t>heterotrophic</a:t>
            </a:r>
          </a:p>
          <a:p>
            <a:pPr>
              <a:lnSpc>
                <a:spcPts val="1900"/>
              </a:lnSpc>
            </a:pPr>
            <a:r>
              <a:rPr lang="en-US" sz="1800" b="1" dirty="0" smtClean="0">
                <a:solidFill>
                  <a:srgbClr val="FF0000"/>
                </a:solidFill>
                <a:ea typeface="ＭＳ Ｐゴシック" charset="0"/>
                <a:cs typeface="Arial" panose="020B0604020202020204" pitchFamily="34" charset="0"/>
              </a:rPr>
              <a:t>eukaryote</a:t>
            </a:r>
          </a:p>
        </p:txBody>
      </p:sp>
      <p:cxnSp>
        <p:nvCxnSpPr>
          <p:cNvPr id="20" name="Straight Connector 19"/>
          <p:cNvCxnSpPr/>
          <p:nvPr/>
        </p:nvCxnSpPr>
        <p:spPr bwMode="auto">
          <a:xfrm>
            <a:off x="5041660" y="1736063"/>
            <a:ext cx="148566" cy="34505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706189" y="1736063"/>
            <a:ext cx="109267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792453" y="3993308"/>
            <a:ext cx="143773" cy="215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3617520" y="3702083"/>
            <a:ext cx="1946518"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Mitochondrion</a:t>
            </a:r>
          </a:p>
        </p:txBody>
      </p:sp>
      <p:sp>
        <p:nvSpPr>
          <p:cNvPr id="35" name="TextBox 34"/>
          <p:cNvSpPr txBox="1"/>
          <p:nvPr/>
        </p:nvSpPr>
        <p:spPr>
          <a:xfrm>
            <a:off x="4621071" y="933964"/>
            <a:ext cx="1391552" cy="847027"/>
          </a:xfrm>
          <a:prstGeom prst="rect">
            <a:avLst/>
          </a:prstGeom>
          <a:noFill/>
        </p:spPr>
        <p:txBody>
          <a:bodyPr wrap="square" rtlCol="0">
            <a:spAutoFit/>
          </a:bodyPr>
          <a:lstStyle/>
          <a:p>
            <a:pPr>
              <a:lnSpc>
                <a:spcPts val="1950"/>
              </a:lnSpc>
            </a:pPr>
            <a:r>
              <a:rPr lang="en-US" sz="1800" b="1" dirty="0" smtClean="0">
                <a:solidFill>
                  <a:srgbClr val="000000"/>
                </a:solidFill>
                <a:ea typeface="ＭＳ Ｐゴシック" charset="0"/>
                <a:cs typeface="Arial" panose="020B0604020202020204" pitchFamily="34" charset="0"/>
              </a:rPr>
              <a:t>Engulfed</a:t>
            </a:r>
          </a:p>
          <a:p>
            <a:pPr>
              <a:lnSpc>
                <a:spcPts val="1950"/>
              </a:lnSpc>
            </a:pPr>
            <a:r>
              <a:rPr lang="en-US" sz="1800" b="1" dirty="0" smtClean="0">
                <a:solidFill>
                  <a:srgbClr val="000000"/>
                </a:solidFill>
                <a:ea typeface="ＭＳ Ｐゴシック" charset="0"/>
                <a:cs typeface="Arial" panose="020B0604020202020204" pitchFamily="34" charset="0"/>
              </a:rPr>
              <a:t>aerobic</a:t>
            </a:r>
          </a:p>
          <a:p>
            <a:pPr>
              <a:lnSpc>
                <a:spcPts val="1950"/>
              </a:lnSpc>
            </a:pPr>
            <a:r>
              <a:rPr lang="en-US" sz="1800" b="1" dirty="0" smtClean="0">
                <a:solidFill>
                  <a:srgbClr val="000000"/>
                </a:solidFill>
                <a:ea typeface="ＭＳ Ｐゴシック" charset="0"/>
                <a:cs typeface="Arial" panose="020B0604020202020204" pitchFamily="34" charset="0"/>
              </a:rPr>
              <a:t>bacterium</a:t>
            </a:r>
          </a:p>
        </p:txBody>
      </p:sp>
    </p:spTree>
    <p:extLst>
      <p:ext uri="{BB962C8B-B14F-4D97-AF65-F5344CB8AC3E}">
        <p14:creationId xmlns:p14="http://schemas.microsoft.com/office/powerpoint/2010/main" val="48000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en-US" dirty="0" smtClean="0"/>
              <a:t>Lost Worlds</a:t>
            </a:r>
          </a:p>
        </p:txBody>
      </p:sp>
      <p:sp>
        <p:nvSpPr>
          <p:cNvPr id="16386" name="Rectangle 3"/>
          <p:cNvSpPr>
            <a:spLocks noGrp="1" noChangeArrowheads="1"/>
          </p:cNvSpPr>
          <p:nvPr>
            <p:ph idx="1"/>
          </p:nvPr>
        </p:nvSpPr>
        <p:spPr/>
        <p:txBody>
          <a:bodyPr/>
          <a:lstStyle/>
          <a:p>
            <a:r>
              <a:rPr lang="en-US" altLang="en-US" dirty="0" smtClean="0"/>
              <a:t>Past organisms were very different from those now alive</a:t>
            </a:r>
          </a:p>
          <a:p>
            <a:r>
              <a:rPr lang="en-US" altLang="en-US" dirty="0" smtClean="0"/>
              <a:t>The fossil record shows </a:t>
            </a:r>
            <a:r>
              <a:rPr lang="en-US" altLang="en-US" b="1" dirty="0" err="1" smtClean="0"/>
              <a:t>macroevolutionary</a:t>
            </a:r>
            <a:r>
              <a:rPr lang="en-US" altLang="en-US" dirty="0" smtClean="0"/>
              <a:t> changes over large time scales, for example</a:t>
            </a:r>
            <a:r>
              <a:rPr lang="mr-IN" altLang="en-US" dirty="0" smtClean="0"/>
              <a:t>…</a:t>
            </a:r>
            <a:endParaRPr lang="en-US" altLang="en-US" dirty="0" smtClean="0"/>
          </a:p>
          <a:p>
            <a:pPr lvl="1"/>
            <a:r>
              <a:rPr lang="en-US" altLang="en-US" dirty="0" smtClean="0"/>
              <a:t>The emergence of terrestrial vertebrates </a:t>
            </a:r>
          </a:p>
          <a:p>
            <a:pPr lvl="1"/>
            <a:r>
              <a:rPr lang="en-US" altLang="en-US" dirty="0" smtClean="0"/>
              <a:t>The impact of mass extinctions</a:t>
            </a:r>
          </a:p>
          <a:p>
            <a:pPr lvl="1"/>
            <a:r>
              <a:rPr lang="en-US" altLang="en-US" dirty="0" smtClean="0"/>
              <a:t>The origin of flight in birds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5_10SerEndosymbiosis_4-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01241"/>
            <a:ext cx="8412480" cy="6437376"/>
          </a:xfrm>
          <a:prstGeom prst="rect">
            <a:avLst/>
          </a:prstGeom>
        </p:spPr>
      </p:pic>
      <p:sp>
        <p:nvSpPr>
          <p:cNvPr id="2" name="Title 1"/>
          <p:cNvSpPr>
            <a:spLocks noGrp="1"/>
          </p:cNvSpPr>
          <p:nvPr>
            <p:ph type="title"/>
          </p:nvPr>
        </p:nvSpPr>
        <p:spPr/>
        <p:txBody>
          <a:bodyPr/>
          <a:lstStyle/>
          <a:p>
            <a:r>
              <a:rPr lang="en-US" dirty="0" smtClean="0"/>
              <a:t>Figure 25.10-4</a:t>
            </a:r>
            <a:endParaRPr lang="en-US" dirty="0"/>
          </a:p>
        </p:txBody>
      </p:sp>
      <p:sp>
        <p:nvSpPr>
          <p:cNvPr id="4" name="TextBox 3"/>
          <p:cNvSpPr txBox="1"/>
          <p:nvPr/>
        </p:nvSpPr>
        <p:spPr>
          <a:xfrm>
            <a:off x="1470580" y="163540"/>
            <a:ext cx="1672672" cy="338982"/>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Cytoplasm</a:t>
            </a:r>
          </a:p>
        </p:txBody>
      </p:sp>
      <p:sp>
        <p:nvSpPr>
          <p:cNvPr id="5" name="TextBox 4"/>
          <p:cNvSpPr txBox="1"/>
          <p:nvPr/>
        </p:nvSpPr>
        <p:spPr>
          <a:xfrm>
            <a:off x="1678495" y="469100"/>
            <a:ext cx="837545"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DNA</a:t>
            </a:r>
          </a:p>
        </p:txBody>
      </p:sp>
      <p:cxnSp>
        <p:nvCxnSpPr>
          <p:cNvPr id="6" name="Straight Connector 5"/>
          <p:cNvCxnSpPr/>
          <p:nvPr/>
        </p:nvCxnSpPr>
        <p:spPr bwMode="auto">
          <a:xfrm flipH="1">
            <a:off x="1304440" y="337336"/>
            <a:ext cx="213495" cy="533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flipV="1">
            <a:off x="1288943" y="568913"/>
            <a:ext cx="424481" cy="370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628542" y="777280"/>
            <a:ext cx="231616" cy="77577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488339" y="2414073"/>
            <a:ext cx="559661" cy="1592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a:off x="3525864" y="2256507"/>
            <a:ext cx="225587" cy="5148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2304945" y="2917768"/>
            <a:ext cx="876513" cy="404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537007" y="1958591"/>
            <a:ext cx="1082916"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Nucleus</a:t>
            </a:r>
          </a:p>
        </p:txBody>
      </p:sp>
      <p:sp>
        <p:nvSpPr>
          <p:cNvPr id="14" name="TextBox 13"/>
          <p:cNvSpPr txBox="1"/>
          <p:nvPr/>
        </p:nvSpPr>
        <p:spPr>
          <a:xfrm>
            <a:off x="1284561" y="2778102"/>
            <a:ext cx="1370465"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Nuclear</a:t>
            </a:r>
          </a:p>
          <a:p>
            <a:pPr>
              <a:lnSpc>
                <a:spcPts val="1900"/>
              </a:lnSpc>
            </a:pPr>
            <a:r>
              <a:rPr lang="en-US" sz="1800" b="1" dirty="0" smtClean="0">
                <a:solidFill>
                  <a:srgbClr val="000000"/>
                </a:solidFill>
                <a:ea typeface="ＭＳ Ｐゴシック" charset="0"/>
                <a:cs typeface="Arial" panose="020B0604020202020204" pitchFamily="34" charset="0"/>
              </a:rPr>
              <a:t>envelope</a:t>
            </a:r>
          </a:p>
        </p:txBody>
      </p:sp>
      <p:sp>
        <p:nvSpPr>
          <p:cNvPr id="15" name="TextBox 14"/>
          <p:cNvSpPr txBox="1"/>
          <p:nvPr/>
        </p:nvSpPr>
        <p:spPr>
          <a:xfrm>
            <a:off x="915545" y="2179046"/>
            <a:ext cx="1658005"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Endoplasmic</a:t>
            </a:r>
          </a:p>
          <a:p>
            <a:pPr>
              <a:lnSpc>
                <a:spcPts val="1900"/>
              </a:lnSpc>
            </a:pPr>
            <a:r>
              <a:rPr lang="en-US" sz="1800" b="1" dirty="0" smtClean="0">
                <a:solidFill>
                  <a:srgbClr val="000000"/>
                </a:solidFill>
                <a:ea typeface="ＭＳ Ｐゴシック" charset="0"/>
                <a:cs typeface="Arial" panose="020B0604020202020204" pitchFamily="34" charset="0"/>
              </a:rPr>
              <a:t>reticulum</a:t>
            </a:r>
          </a:p>
        </p:txBody>
      </p:sp>
      <p:sp>
        <p:nvSpPr>
          <p:cNvPr id="16" name="TextBox 15"/>
          <p:cNvSpPr txBox="1"/>
          <p:nvPr/>
        </p:nvSpPr>
        <p:spPr>
          <a:xfrm>
            <a:off x="306913" y="1546445"/>
            <a:ext cx="1384832" cy="585203"/>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Plasma</a:t>
            </a:r>
          </a:p>
          <a:p>
            <a:pPr>
              <a:lnSpc>
                <a:spcPts val="1900"/>
              </a:lnSpc>
            </a:pPr>
            <a:r>
              <a:rPr lang="en-US" sz="1800" b="1" dirty="0" smtClean="0">
                <a:solidFill>
                  <a:srgbClr val="000000"/>
                </a:solidFill>
                <a:ea typeface="ＭＳ Ｐゴシック" charset="0"/>
                <a:cs typeface="Arial" panose="020B0604020202020204" pitchFamily="34" charset="0"/>
              </a:rPr>
              <a:t>membrane</a:t>
            </a:r>
          </a:p>
        </p:txBody>
      </p:sp>
      <p:sp>
        <p:nvSpPr>
          <p:cNvPr id="17" name="TextBox 16"/>
          <p:cNvSpPr txBox="1"/>
          <p:nvPr/>
        </p:nvSpPr>
        <p:spPr>
          <a:xfrm>
            <a:off x="795751" y="980933"/>
            <a:ext cx="1384832" cy="585203"/>
          </a:xfrm>
          <a:prstGeom prst="rect">
            <a:avLst/>
          </a:prstGeom>
          <a:noFill/>
        </p:spPr>
        <p:txBody>
          <a:bodyPr wrap="square" rtlCol="0">
            <a:spAutoFit/>
          </a:bodyPr>
          <a:lstStyle/>
          <a:p>
            <a:pPr>
              <a:lnSpc>
                <a:spcPts val="1900"/>
              </a:lnSpc>
            </a:pPr>
            <a:r>
              <a:rPr lang="en-US" sz="1800" b="1" dirty="0" smtClean="0">
                <a:solidFill>
                  <a:srgbClr val="FF0000"/>
                </a:solidFill>
                <a:ea typeface="ＭＳ Ｐゴシック" charset="0"/>
                <a:cs typeface="Arial" panose="020B0604020202020204" pitchFamily="34" charset="0"/>
              </a:rPr>
              <a:t>Ancestral</a:t>
            </a:r>
          </a:p>
          <a:p>
            <a:pPr>
              <a:lnSpc>
                <a:spcPts val="1900"/>
              </a:lnSpc>
            </a:pPr>
            <a:r>
              <a:rPr lang="en-US" sz="1800" b="1" dirty="0" smtClean="0">
                <a:solidFill>
                  <a:srgbClr val="FF0000"/>
                </a:solidFill>
                <a:ea typeface="ＭＳ Ｐゴシック" charset="0"/>
                <a:cs typeface="Arial" panose="020B0604020202020204" pitchFamily="34" charset="0"/>
              </a:rPr>
              <a:t>prokaryote</a:t>
            </a:r>
          </a:p>
        </p:txBody>
      </p:sp>
      <p:sp>
        <p:nvSpPr>
          <p:cNvPr id="18" name="TextBox 17"/>
          <p:cNvSpPr txBox="1"/>
          <p:nvPr/>
        </p:nvSpPr>
        <p:spPr>
          <a:xfrm>
            <a:off x="2634711" y="4536933"/>
            <a:ext cx="1673130" cy="828859"/>
          </a:xfrm>
          <a:prstGeom prst="rect">
            <a:avLst/>
          </a:prstGeom>
          <a:noFill/>
        </p:spPr>
        <p:txBody>
          <a:bodyPr wrap="square" rtlCol="0">
            <a:spAutoFit/>
          </a:bodyPr>
          <a:lstStyle/>
          <a:p>
            <a:pPr>
              <a:lnSpc>
                <a:spcPts val="1900"/>
              </a:lnSpc>
            </a:pPr>
            <a:r>
              <a:rPr lang="en-US" sz="1800" b="1" dirty="0" smtClean="0">
                <a:solidFill>
                  <a:srgbClr val="FF0000"/>
                </a:solidFill>
                <a:ea typeface="ＭＳ Ｐゴシック" charset="0"/>
                <a:cs typeface="Arial" panose="020B0604020202020204" pitchFamily="34" charset="0"/>
              </a:rPr>
              <a:t>Ancestral</a:t>
            </a:r>
          </a:p>
          <a:p>
            <a:pPr>
              <a:lnSpc>
                <a:spcPts val="1900"/>
              </a:lnSpc>
            </a:pPr>
            <a:r>
              <a:rPr lang="en-US" sz="1800" b="1" dirty="0" smtClean="0">
                <a:solidFill>
                  <a:srgbClr val="FF0000"/>
                </a:solidFill>
                <a:ea typeface="ＭＳ Ｐゴシック" charset="0"/>
                <a:cs typeface="Arial" panose="020B0604020202020204" pitchFamily="34" charset="0"/>
              </a:rPr>
              <a:t>heterotrophic</a:t>
            </a:r>
          </a:p>
          <a:p>
            <a:pPr>
              <a:lnSpc>
                <a:spcPts val="1900"/>
              </a:lnSpc>
            </a:pPr>
            <a:r>
              <a:rPr lang="en-US" sz="1800" b="1" dirty="0" smtClean="0">
                <a:solidFill>
                  <a:srgbClr val="FF0000"/>
                </a:solidFill>
                <a:ea typeface="ＭＳ Ｐゴシック" charset="0"/>
                <a:cs typeface="Arial" panose="020B0604020202020204" pitchFamily="34" charset="0"/>
              </a:rPr>
              <a:t>eukaryote</a:t>
            </a:r>
          </a:p>
        </p:txBody>
      </p:sp>
      <p:sp>
        <p:nvSpPr>
          <p:cNvPr id="19" name="TextBox 18"/>
          <p:cNvSpPr txBox="1"/>
          <p:nvPr/>
        </p:nvSpPr>
        <p:spPr>
          <a:xfrm>
            <a:off x="4422870" y="5796773"/>
            <a:ext cx="1947449" cy="828859"/>
          </a:xfrm>
          <a:prstGeom prst="rect">
            <a:avLst/>
          </a:prstGeom>
          <a:noFill/>
        </p:spPr>
        <p:txBody>
          <a:bodyPr wrap="square" rtlCol="0">
            <a:spAutoFit/>
          </a:bodyPr>
          <a:lstStyle/>
          <a:p>
            <a:pPr>
              <a:lnSpc>
                <a:spcPts val="1900"/>
              </a:lnSpc>
            </a:pPr>
            <a:r>
              <a:rPr lang="en-US" sz="1800" b="1" dirty="0" smtClean="0">
                <a:solidFill>
                  <a:srgbClr val="FF0000"/>
                </a:solidFill>
                <a:ea typeface="ＭＳ Ｐゴシック" charset="0"/>
                <a:cs typeface="Arial" panose="020B0604020202020204" pitchFamily="34" charset="0"/>
              </a:rPr>
              <a:t>Ancestral</a:t>
            </a:r>
          </a:p>
          <a:p>
            <a:pPr>
              <a:lnSpc>
                <a:spcPts val="1900"/>
              </a:lnSpc>
            </a:pPr>
            <a:r>
              <a:rPr lang="en-US" sz="1800" b="1" dirty="0" smtClean="0">
                <a:solidFill>
                  <a:srgbClr val="FF0000"/>
                </a:solidFill>
                <a:ea typeface="ＭＳ Ｐゴシック" charset="0"/>
                <a:cs typeface="Arial" panose="020B0604020202020204" pitchFamily="34" charset="0"/>
              </a:rPr>
              <a:t>photosynthetic</a:t>
            </a:r>
          </a:p>
          <a:p>
            <a:pPr>
              <a:lnSpc>
                <a:spcPts val="1900"/>
              </a:lnSpc>
            </a:pPr>
            <a:r>
              <a:rPr lang="en-US" sz="1800" b="1" dirty="0" smtClean="0">
                <a:solidFill>
                  <a:srgbClr val="FF0000"/>
                </a:solidFill>
                <a:ea typeface="ＭＳ Ｐゴシック" charset="0"/>
                <a:cs typeface="Arial" panose="020B0604020202020204" pitchFamily="34" charset="0"/>
              </a:rPr>
              <a:t>eukaryote</a:t>
            </a:r>
          </a:p>
        </p:txBody>
      </p:sp>
      <p:cxnSp>
        <p:nvCxnSpPr>
          <p:cNvPr id="20" name="Straight Connector 19"/>
          <p:cNvCxnSpPr/>
          <p:nvPr/>
        </p:nvCxnSpPr>
        <p:spPr bwMode="auto">
          <a:xfrm>
            <a:off x="5041660" y="1736063"/>
            <a:ext cx="148566" cy="34505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706189" y="1736063"/>
            <a:ext cx="109267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7619042" y="3249519"/>
            <a:ext cx="109267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7859623" y="3249519"/>
            <a:ext cx="104474" cy="44665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H="1">
            <a:off x="6479396" y="3694258"/>
            <a:ext cx="410234" cy="55784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792453" y="3993308"/>
            <a:ext cx="143773" cy="215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3617520" y="3702083"/>
            <a:ext cx="1946518"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Mitochondrion</a:t>
            </a:r>
          </a:p>
        </p:txBody>
      </p:sp>
      <p:sp>
        <p:nvSpPr>
          <p:cNvPr id="33" name="TextBox 32"/>
          <p:cNvSpPr txBox="1"/>
          <p:nvPr/>
        </p:nvSpPr>
        <p:spPr>
          <a:xfrm>
            <a:off x="5672526" y="4228295"/>
            <a:ext cx="1391552" cy="585203"/>
          </a:xfrm>
          <a:prstGeom prst="rect">
            <a:avLst/>
          </a:prstGeom>
          <a:noFill/>
        </p:spPr>
        <p:txBody>
          <a:bodyPr wrap="square" rtlCol="0">
            <a:spAutoFit/>
          </a:bodyPr>
          <a:lstStyle/>
          <a:p>
            <a:pPr algn="ctr">
              <a:lnSpc>
                <a:spcPts val="1900"/>
              </a:lnSpc>
            </a:pPr>
            <a:r>
              <a:rPr lang="en-US" sz="1800" b="1" dirty="0" smtClean="0">
                <a:solidFill>
                  <a:srgbClr val="000000"/>
                </a:solidFill>
                <a:ea typeface="ＭＳ Ｐゴシック" charset="0"/>
                <a:cs typeface="Arial" panose="020B0604020202020204" pitchFamily="34" charset="0"/>
              </a:rPr>
              <a:t>Mito-</a:t>
            </a:r>
            <a:br>
              <a:rPr lang="en-US" sz="1800" b="1" dirty="0" smtClean="0">
                <a:solidFill>
                  <a:srgbClr val="000000"/>
                </a:solidFill>
                <a:ea typeface="ＭＳ Ｐゴシック" charset="0"/>
                <a:cs typeface="Arial" panose="020B0604020202020204" pitchFamily="34" charset="0"/>
              </a:rPr>
            </a:br>
            <a:r>
              <a:rPr lang="en-US" sz="1800" b="1" dirty="0" err="1" smtClean="0">
                <a:solidFill>
                  <a:srgbClr val="000000"/>
                </a:solidFill>
                <a:ea typeface="ＭＳ Ｐゴシック" charset="0"/>
                <a:cs typeface="Arial" panose="020B0604020202020204" pitchFamily="34" charset="0"/>
              </a:rPr>
              <a:t>chondrion</a:t>
            </a:r>
            <a:endParaRPr lang="en-US" sz="1800" b="1" dirty="0" smtClean="0">
              <a:solidFill>
                <a:srgbClr val="000000"/>
              </a:solidFill>
              <a:ea typeface="ＭＳ Ｐゴシック" charset="0"/>
              <a:cs typeface="Arial" panose="020B0604020202020204" pitchFamily="34" charset="0"/>
            </a:endParaRPr>
          </a:p>
        </p:txBody>
      </p:sp>
      <p:sp>
        <p:nvSpPr>
          <p:cNvPr id="34" name="TextBox 33"/>
          <p:cNvSpPr txBox="1"/>
          <p:nvPr/>
        </p:nvSpPr>
        <p:spPr>
          <a:xfrm>
            <a:off x="7535835" y="2204920"/>
            <a:ext cx="1391552" cy="1097095"/>
          </a:xfrm>
          <a:prstGeom prst="rect">
            <a:avLst/>
          </a:prstGeom>
          <a:noFill/>
        </p:spPr>
        <p:txBody>
          <a:bodyPr wrap="square" rtlCol="0">
            <a:spAutoFit/>
          </a:bodyPr>
          <a:lstStyle/>
          <a:p>
            <a:pPr>
              <a:lnSpc>
                <a:spcPts val="1950"/>
              </a:lnSpc>
            </a:pPr>
            <a:r>
              <a:rPr lang="en-US" sz="1800" b="1" dirty="0" smtClean="0">
                <a:solidFill>
                  <a:srgbClr val="000000"/>
                </a:solidFill>
                <a:ea typeface="ＭＳ Ｐゴシック" charset="0"/>
                <a:cs typeface="Arial" panose="020B0604020202020204" pitchFamily="34" charset="0"/>
              </a:rPr>
              <a:t>Engulfed</a:t>
            </a:r>
          </a:p>
          <a:p>
            <a:pPr>
              <a:lnSpc>
                <a:spcPts val="1950"/>
              </a:lnSpc>
            </a:pPr>
            <a:r>
              <a:rPr lang="en-US" sz="1800" b="1" dirty="0" smtClean="0">
                <a:solidFill>
                  <a:srgbClr val="000000"/>
                </a:solidFill>
                <a:ea typeface="ＭＳ Ｐゴシック" charset="0"/>
                <a:cs typeface="Arial" panose="020B0604020202020204" pitchFamily="34" charset="0"/>
              </a:rPr>
              <a:t>photo-</a:t>
            </a:r>
          </a:p>
          <a:p>
            <a:pPr>
              <a:lnSpc>
                <a:spcPts val="1950"/>
              </a:lnSpc>
            </a:pPr>
            <a:r>
              <a:rPr lang="en-US" sz="1800" b="1" dirty="0" smtClean="0">
                <a:solidFill>
                  <a:srgbClr val="000000"/>
                </a:solidFill>
                <a:ea typeface="ＭＳ Ｐゴシック" charset="0"/>
                <a:cs typeface="Arial" panose="020B0604020202020204" pitchFamily="34" charset="0"/>
              </a:rPr>
              <a:t>synthetic</a:t>
            </a:r>
          </a:p>
          <a:p>
            <a:pPr>
              <a:lnSpc>
                <a:spcPts val="1950"/>
              </a:lnSpc>
            </a:pPr>
            <a:r>
              <a:rPr lang="en-US" sz="1800" b="1" dirty="0" smtClean="0">
                <a:solidFill>
                  <a:srgbClr val="000000"/>
                </a:solidFill>
                <a:ea typeface="ＭＳ Ｐゴシック" charset="0"/>
                <a:cs typeface="Arial" panose="020B0604020202020204" pitchFamily="34" charset="0"/>
              </a:rPr>
              <a:t>bacterium</a:t>
            </a:r>
          </a:p>
        </p:txBody>
      </p:sp>
      <p:sp>
        <p:nvSpPr>
          <p:cNvPr id="35" name="TextBox 34"/>
          <p:cNvSpPr txBox="1"/>
          <p:nvPr/>
        </p:nvSpPr>
        <p:spPr>
          <a:xfrm>
            <a:off x="4621071" y="933964"/>
            <a:ext cx="1391552" cy="847027"/>
          </a:xfrm>
          <a:prstGeom prst="rect">
            <a:avLst/>
          </a:prstGeom>
          <a:noFill/>
        </p:spPr>
        <p:txBody>
          <a:bodyPr wrap="square" rtlCol="0">
            <a:spAutoFit/>
          </a:bodyPr>
          <a:lstStyle/>
          <a:p>
            <a:pPr>
              <a:lnSpc>
                <a:spcPts val="1950"/>
              </a:lnSpc>
            </a:pPr>
            <a:r>
              <a:rPr lang="en-US" sz="1800" b="1" dirty="0" smtClean="0">
                <a:solidFill>
                  <a:srgbClr val="000000"/>
                </a:solidFill>
                <a:ea typeface="ＭＳ Ｐゴシック" charset="0"/>
                <a:cs typeface="Arial" panose="020B0604020202020204" pitchFamily="34" charset="0"/>
              </a:rPr>
              <a:t>Engulfed</a:t>
            </a:r>
          </a:p>
          <a:p>
            <a:pPr>
              <a:lnSpc>
                <a:spcPts val="1950"/>
              </a:lnSpc>
            </a:pPr>
            <a:r>
              <a:rPr lang="en-US" sz="1800" b="1" dirty="0" smtClean="0">
                <a:solidFill>
                  <a:srgbClr val="000000"/>
                </a:solidFill>
                <a:ea typeface="ＭＳ Ｐゴシック" charset="0"/>
                <a:cs typeface="Arial" panose="020B0604020202020204" pitchFamily="34" charset="0"/>
              </a:rPr>
              <a:t>aerobic</a:t>
            </a:r>
          </a:p>
          <a:p>
            <a:pPr>
              <a:lnSpc>
                <a:spcPts val="1950"/>
              </a:lnSpc>
            </a:pPr>
            <a:r>
              <a:rPr lang="en-US" sz="1800" b="1" dirty="0" smtClean="0">
                <a:solidFill>
                  <a:srgbClr val="000000"/>
                </a:solidFill>
                <a:ea typeface="ＭＳ Ｐゴシック" charset="0"/>
                <a:cs typeface="Arial" panose="020B0604020202020204" pitchFamily="34" charset="0"/>
              </a:rPr>
              <a:t>bacterium</a:t>
            </a:r>
          </a:p>
        </p:txBody>
      </p:sp>
      <p:sp>
        <p:nvSpPr>
          <p:cNvPr id="36" name="TextBox 35"/>
          <p:cNvSpPr txBox="1"/>
          <p:nvPr/>
        </p:nvSpPr>
        <p:spPr>
          <a:xfrm>
            <a:off x="7750159" y="5263251"/>
            <a:ext cx="984193" cy="341547"/>
          </a:xfrm>
          <a:prstGeom prst="rect">
            <a:avLst/>
          </a:prstGeom>
          <a:noFill/>
        </p:spPr>
        <p:txBody>
          <a:bodyPr wrap="square" rtlCol="0">
            <a:spAutoFit/>
          </a:bodyPr>
          <a:lstStyle/>
          <a:p>
            <a:pPr>
              <a:lnSpc>
                <a:spcPts val="1900"/>
              </a:lnSpc>
            </a:pPr>
            <a:r>
              <a:rPr lang="en-US" sz="1800" b="1" dirty="0" smtClean="0">
                <a:solidFill>
                  <a:srgbClr val="000000"/>
                </a:solidFill>
                <a:ea typeface="ＭＳ Ｐゴシック" charset="0"/>
                <a:cs typeface="Arial" panose="020B0604020202020204" pitchFamily="34" charset="0"/>
              </a:rPr>
              <a:t>Plastid</a:t>
            </a:r>
          </a:p>
        </p:txBody>
      </p:sp>
      <p:cxnSp>
        <p:nvCxnSpPr>
          <p:cNvPr id="21" name="Straight Connector 20"/>
          <p:cNvCxnSpPr/>
          <p:nvPr/>
        </p:nvCxnSpPr>
        <p:spPr bwMode="auto">
          <a:xfrm flipV="1">
            <a:off x="7482393" y="5434025"/>
            <a:ext cx="323788" cy="24238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9948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idx="1"/>
          </p:nvPr>
        </p:nvSpPr>
        <p:spPr/>
        <p:txBody>
          <a:bodyPr/>
          <a:lstStyle/>
          <a:p>
            <a:r>
              <a:rPr lang="en-US" altLang="en-US" dirty="0" smtClean="0"/>
              <a:t>Key evidence supports the </a:t>
            </a:r>
            <a:r>
              <a:rPr lang="en-US" altLang="en-US" dirty="0" err="1" smtClean="0"/>
              <a:t>endosymbiotic</a:t>
            </a:r>
            <a:r>
              <a:rPr lang="en-US" altLang="en-US" dirty="0" smtClean="0"/>
              <a:t> origin of mitochondria and plastids</a:t>
            </a:r>
          </a:p>
          <a:p>
            <a:pPr lvl="1"/>
            <a:r>
              <a:rPr lang="en-US" altLang="en-US" dirty="0" smtClean="0"/>
              <a:t>Inner membranes are similar to plasma membranes of prokaryotes</a:t>
            </a:r>
          </a:p>
          <a:p>
            <a:pPr lvl="1"/>
            <a:r>
              <a:rPr lang="en-US" altLang="en-US" dirty="0" smtClean="0"/>
              <a:t>Division and DNA structure is similar in these organelles and some prokaryotes</a:t>
            </a:r>
          </a:p>
          <a:p>
            <a:pPr lvl="1"/>
            <a:r>
              <a:rPr lang="en-US" altLang="en-US" dirty="0" smtClean="0"/>
              <a:t>These organelles transcribe and translate their own DNA</a:t>
            </a:r>
          </a:p>
          <a:p>
            <a:pPr lvl="1"/>
            <a:r>
              <a:rPr lang="en-US" altLang="en-US" dirty="0" smtClean="0"/>
              <a:t>Their ribosomes are more similar to prokaryotic than eukaryotic ribosomes</a:t>
            </a:r>
          </a:p>
        </p:txBody>
      </p:sp>
      <p:sp>
        <p:nvSpPr>
          <p:cNvPr id="3" name="Title 1"/>
          <p:cNvSpPr>
            <a:spLocks noGrp="1"/>
          </p:cNvSpPr>
          <p:nvPr>
            <p:ph type="title"/>
          </p:nvPr>
        </p:nvSpPr>
        <p:spPr>
          <a:xfrm>
            <a:off x="182563" y="298675"/>
            <a:ext cx="8775700" cy="822325"/>
          </a:xfrm>
        </p:spPr>
        <p:txBody>
          <a:bodyPr/>
          <a:lstStyle/>
          <a:p>
            <a:r>
              <a:rPr lang="en-US" altLang="en-US" sz="3200" dirty="0"/>
              <a:t>Concept 25.3: Key events in life</a:t>
            </a:r>
            <a:r>
              <a:rPr lang="ja-JP" altLang="en-US" sz="3200" dirty="0"/>
              <a:t>’</a:t>
            </a:r>
            <a:r>
              <a:rPr lang="en-US" altLang="ja-JP" sz="3200" dirty="0"/>
              <a:t>s history include the origins </a:t>
            </a:r>
            <a:r>
              <a:rPr lang="en-US" altLang="ja-JP" sz="3200" dirty="0" smtClean="0"/>
              <a:t>of </a:t>
            </a:r>
            <a:r>
              <a:rPr lang="en-US" altLang="ja-JP" sz="3200" dirty="0" smtClean="0">
                <a:solidFill>
                  <a:srgbClr val="FF0000"/>
                </a:solidFill>
              </a:rPr>
              <a:t>eukaryotes</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55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75250"/>
          </a:xfrm>
          <a:prstGeom prst="rect">
            <a:avLst/>
          </a:prstGeom>
        </p:spPr>
      </p:pic>
    </p:spTree>
    <p:extLst>
      <p:ext uri="{BB962C8B-B14F-4D97-AF65-F5344CB8AC3E}">
        <p14:creationId xmlns:p14="http://schemas.microsoft.com/office/powerpoint/2010/main" val="3579899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altLang="en-US" sz="2800" dirty="0"/>
              <a:t>Concept 25.3: Key events in life</a:t>
            </a:r>
            <a:r>
              <a:rPr lang="ja-JP" altLang="en-US" sz="2800" dirty="0"/>
              <a:t>’</a:t>
            </a:r>
            <a:r>
              <a:rPr lang="en-US" altLang="ja-JP" sz="2800" dirty="0"/>
              <a:t>s history include the origins of </a:t>
            </a:r>
            <a:r>
              <a:rPr lang="en-US" altLang="ja-JP" sz="2800" dirty="0" smtClean="0">
                <a:solidFill>
                  <a:srgbClr val="FF0000"/>
                </a:solidFill>
              </a:rPr>
              <a:t>multicellularity</a:t>
            </a:r>
            <a:endParaRPr lang="en-US" altLang="en-US" dirty="0" smtClean="0"/>
          </a:p>
        </p:txBody>
      </p:sp>
      <p:sp>
        <p:nvSpPr>
          <p:cNvPr id="100354" name="Rectangle 3"/>
          <p:cNvSpPr>
            <a:spLocks noGrp="1" noChangeArrowheads="1"/>
          </p:cNvSpPr>
          <p:nvPr>
            <p:ph idx="1"/>
          </p:nvPr>
        </p:nvSpPr>
        <p:spPr/>
        <p:txBody>
          <a:bodyPr/>
          <a:lstStyle/>
          <a:p>
            <a:r>
              <a:rPr lang="en-US" altLang="en-US" dirty="0" smtClean="0"/>
              <a:t>The evolution of eukaryotic cells allowed for a greater </a:t>
            </a:r>
            <a:r>
              <a:rPr lang="en-US" altLang="en-US" i="1" dirty="0" smtClean="0"/>
              <a:t>range</a:t>
            </a:r>
            <a:r>
              <a:rPr lang="en-US" altLang="en-US" dirty="0" smtClean="0"/>
              <a:t> of unicellular forms</a:t>
            </a:r>
          </a:p>
          <a:p>
            <a:r>
              <a:rPr lang="en-US" altLang="en-US" dirty="0" smtClean="0"/>
              <a:t>A second wave of diversification occurred when </a:t>
            </a:r>
            <a:r>
              <a:rPr lang="en-US" altLang="en-US" b="1" dirty="0" smtClean="0"/>
              <a:t>multicellularity</a:t>
            </a:r>
            <a:r>
              <a:rPr lang="en-US" altLang="en-US" dirty="0" smtClean="0"/>
              <a:t> evolved and gave rise to algae, plants, fungi, and animals about </a:t>
            </a:r>
            <a:r>
              <a:rPr lang="en-US" altLang="en-US" dirty="0"/>
              <a:t>1.2 billion years </a:t>
            </a:r>
            <a:r>
              <a:rPr lang="en-US" altLang="en-US" dirty="0" smtClean="0"/>
              <a:t>ago</a:t>
            </a:r>
          </a:p>
          <a:p>
            <a:pPr lvl="1"/>
            <a:r>
              <a:rPr lang="en-US" altLang="en-US" dirty="0"/>
              <a:t>The </a:t>
            </a:r>
            <a:r>
              <a:rPr lang="en-US" altLang="en-US" b="1" dirty="0"/>
              <a:t>Cambrian explosion </a:t>
            </a:r>
            <a:r>
              <a:rPr lang="en-US" altLang="en-US" dirty="0"/>
              <a:t>refers to the sudden appearance of fossils resembling modern animal phyla in the Cambrian period (535 to 525 million years ago)</a:t>
            </a:r>
          </a:p>
          <a:p>
            <a:pPr lvl="1"/>
            <a:endParaRPr lang="en-US" altLang="en-US" dirty="0"/>
          </a:p>
          <a:p>
            <a:pPr lvl="1"/>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n-US" altLang="en-US" sz="3200" dirty="0"/>
              <a:t>Concept 25.3: Key events in life</a:t>
            </a:r>
            <a:r>
              <a:rPr lang="ja-JP" altLang="en-US" sz="3200" dirty="0"/>
              <a:t>’</a:t>
            </a:r>
            <a:r>
              <a:rPr lang="en-US" altLang="ja-JP" sz="3200" dirty="0"/>
              <a:t>s history include the </a:t>
            </a:r>
            <a:r>
              <a:rPr lang="en-US" altLang="ja-JP" sz="3200" dirty="0" smtClean="0">
                <a:solidFill>
                  <a:srgbClr val="FF0000"/>
                </a:solidFill>
              </a:rPr>
              <a:t>colonization of land</a:t>
            </a:r>
            <a:endParaRPr lang="en-US" altLang="en-US" dirty="0" smtClean="0">
              <a:solidFill>
                <a:srgbClr val="FF0000"/>
              </a:solidFill>
            </a:endParaRPr>
          </a:p>
        </p:txBody>
      </p:sp>
      <p:sp>
        <p:nvSpPr>
          <p:cNvPr id="116738" name="Rectangle 3"/>
          <p:cNvSpPr>
            <a:spLocks noGrp="1" noChangeArrowheads="1"/>
          </p:cNvSpPr>
          <p:nvPr>
            <p:ph idx="1"/>
          </p:nvPr>
        </p:nvSpPr>
        <p:spPr/>
        <p:txBody>
          <a:bodyPr/>
          <a:lstStyle/>
          <a:p>
            <a:r>
              <a:rPr lang="en-US" altLang="en-US" sz="2600" dirty="0" smtClean="0"/>
              <a:t>Fungi, plants, and animals began to colonize land about 500 million years ago</a:t>
            </a:r>
          </a:p>
          <a:p>
            <a:r>
              <a:rPr lang="en-US" altLang="en-US" sz="2600" dirty="0" smtClean="0"/>
              <a:t>Plants </a:t>
            </a:r>
            <a:r>
              <a:rPr lang="en-US" altLang="en-US" sz="2600" dirty="0"/>
              <a:t>and fungi likely colonized land </a:t>
            </a:r>
            <a:r>
              <a:rPr lang="en-US" altLang="en-US" sz="2600" dirty="0" smtClean="0"/>
              <a:t>together</a:t>
            </a:r>
          </a:p>
          <a:p>
            <a:r>
              <a:rPr lang="en-US" altLang="en-US" sz="2600" dirty="0"/>
              <a:t>Arthropods and </a:t>
            </a:r>
            <a:r>
              <a:rPr lang="en-US" altLang="en-US" sz="2600" dirty="0" err="1"/>
              <a:t>tetrapods</a:t>
            </a:r>
            <a:r>
              <a:rPr lang="en-US" altLang="en-US" sz="2600" dirty="0"/>
              <a:t> are the most widespread and diverse land animals</a:t>
            </a:r>
          </a:p>
          <a:p>
            <a:pPr lvl="1"/>
            <a:r>
              <a:rPr lang="en-US" altLang="en-US" sz="2400" dirty="0" err="1"/>
              <a:t>Tetrapods</a:t>
            </a:r>
            <a:r>
              <a:rPr lang="en-US" altLang="en-US" sz="2400" dirty="0"/>
              <a:t> evolved from lobe-finned fishes around 365 million years ago</a:t>
            </a:r>
          </a:p>
          <a:p>
            <a:pPr lvl="1"/>
            <a:r>
              <a:rPr lang="en-US" altLang="en-US" sz="2400" dirty="0"/>
              <a:t>The human lineage of </a:t>
            </a:r>
            <a:r>
              <a:rPr lang="en-US" altLang="en-US" sz="2400" dirty="0" err="1"/>
              <a:t>tetrapods</a:t>
            </a:r>
            <a:r>
              <a:rPr lang="en-US" altLang="en-US" sz="2400" dirty="0"/>
              <a:t> evolved around 6–7 million years ago, and modern humans originated only 195,000 years ago</a:t>
            </a:r>
          </a:p>
          <a:p>
            <a:endParaRPr lang="en-US" altLang="en-US" dirty="0"/>
          </a:p>
          <a:p>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5_08EarthHistoryClock_3-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584" y="137744"/>
            <a:ext cx="6656832" cy="6437376"/>
          </a:xfrm>
          <a:prstGeom prst="rect">
            <a:avLst/>
          </a:prstGeom>
        </p:spPr>
      </p:pic>
      <p:sp>
        <p:nvSpPr>
          <p:cNvPr id="4" name="TextBox 3"/>
          <p:cNvSpPr txBox="1"/>
          <p:nvPr/>
        </p:nvSpPr>
        <p:spPr>
          <a:xfrm>
            <a:off x="5571774" y="1980098"/>
            <a:ext cx="1741309" cy="828859"/>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Origin of solar</a:t>
            </a:r>
          </a:p>
          <a:p>
            <a:pPr>
              <a:lnSpc>
                <a:spcPts val="1900"/>
              </a:lnSpc>
            </a:pPr>
            <a:r>
              <a:rPr lang="en-US" sz="1700" b="1" dirty="0" smtClean="0">
                <a:solidFill>
                  <a:srgbClr val="000000"/>
                </a:solidFill>
                <a:ea typeface="ＭＳ Ｐゴシック" charset="0"/>
                <a:cs typeface="Arial" panose="020B0604020202020204" pitchFamily="34" charset="0"/>
              </a:rPr>
              <a:t>system and</a:t>
            </a:r>
          </a:p>
          <a:p>
            <a:pPr>
              <a:lnSpc>
                <a:spcPts val="1900"/>
              </a:lnSpc>
            </a:pPr>
            <a:r>
              <a:rPr lang="en-US" sz="1700" b="1" dirty="0" smtClean="0">
                <a:solidFill>
                  <a:srgbClr val="000000"/>
                </a:solidFill>
                <a:ea typeface="ＭＳ Ｐゴシック" charset="0"/>
                <a:cs typeface="Arial" panose="020B0604020202020204" pitchFamily="34" charset="0"/>
              </a:rPr>
              <a:t>Earth</a:t>
            </a:r>
          </a:p>
        </p:txBody>
      </p:sp>
      <p:sp>
        <p:nvSpPr>
          <p:cNvPr id="5" name="TextBox 4"/>
          <p:cNvSpPr txBox="1"/>
          <p:nvPr/>
        </p:nvSpPr>
        <p:spPr>
          <a:xfrm>
            <a:off x="6182083" y="5737178"/>
            <a:ext cx="1741309" cy="338982"/>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Prokaryotes</a:t>
            </a:r>
          </a:p>
        </p:txBody>
      </p:sp>
      <p:sp>
        <p:nvSpPr>
          <p:cNvPr id="6" name="TextBox 5"/>
          <p:cNvSpPr txBox="1"/>
          <p:nvPr/>
        </p:nvSpPr>
        <p:spPr>
          <a:xfrm>
            <a:off x="5645854" y="6099210"/>
            <a:ext cx="2323393" cy="338982"/>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Atmospheric oxygen</a:t>
            </a:r>
          </a:p>
        </p:txBody>
      </p:sp>
      <p:cxnSp>
        <p:nvCxnSpPr>
          <p:cNvPr id="8" name="Straight Connector 7"/>
          <p:cNvCxnSpPr/>
          <p:nvPr/>
        </p:nvCxnSpPr>
        <p:spPr bwMode="auto">
          <a:xfrm>
            <a:off x="5969000" y="5609167"/>
            <a:ext cx="268111" cy="24694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253567" y="6283679"/>
            <a:ext cx="43321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003799" y="3919044"/>
            <a:ext cx="1273629" cy="338982"/>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Hadean</a:t>
            </a:r>
          </a:p>
        </p:txBody>
      </p:sp>
      <p:sp>
        <p:nvSpPr>
          <p:cNvPr id="11" name="TextBox 10"/>
          <p:cNvSpPr txBox="1"/>
          <p:nvPr/>
        </p:nvSpPr>
        <p:spPr>
          <a:xfrm>
            <a:off x="4869742" y="4314153"/>
            <a:ext cx="1275645" cy="338982"/>
          </a:xfrm>
          <a:prstGeom prst="rect">
            <a:avLst/>
          </a:prstGeom>
          <a:noFill/>
        </p:spPr>
        <p:txBody>
          <a:bodyPr wrap="square" rtlCol="0">
            <a:spAutoFit/>
          </a:bodyPr>
          <a:lstStyle/>
          <a:p>
            <a:pPr>
              <a:lnSpc>
                <a:spcPts val="1900"/>
              </a:lnSpc>
            </a:pPr>
            <a:r>
              <a:rPr lang="en-US" sz="1700" b="1" dirty="0" err="1" smtClean="0">
                <a:solidFill>
                  <a:srgbClr val="000000"/>
                </a:solidFill>
                <a:ea typeface="ＭＳ Ｐゴシック" charset="0"/>
                <a:cs typeface="Arial" panose="020B0604020202020204" pitchFamily="34" charset="0"/>
              </a:rPr>
              <a:t>Archaean</a:t>
            </a:r>
            <a:endParaRPr lang="en-US" sz="1700" b="1" dirty="0" smtClean="0">
              <a:solidFill>
                <a:srgbClr val="000000"/>
              </a:solidFill>
              <a:ea typeface="ＭＳ Ｐゴシック" charset="0"/>
              <a:cs typeface="Arial" panose="020B0604020202020204" pitchFamily="34" charset="0"/>
            </a:endParaRPr>
          </a:p>
        </p:txBody>
      </p:sp>
      <p:sp>
        <p:nvSpPr>
          <p:cNvPr id="12" name="TextBox 11"/>
          <p:cNvSpPr txBox="1"/>
          <p:nvPr/>
        </p:nvSpPr>
        <p:spPr>
          <a:xfrm>
            <a:off x="5779909" y="3806153"/>
            <a:ext cx="301980" cy="338982"/>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4</a:t>
            </a:r>
          </a:p>
        </p:txBody>
      </p:sp>
      <p:sp>
        <p:nvSpPr>
          <p:cNvPr id="13" name="TextBox 12"/>
          <p:cNvSpPr txBox="1"/>
          <p:nvPr/>
        </p:nvSpPr>
        <p:spPr>
          <a:xfrm>
            <a:off x="5377742" y="5083207"/>
            <a:ext cx="301980" cy="338982"/>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3</a:t>
            </a:r>
          </a:p>
        </p:txBody>
      </p:sp>
      <p:pic>
        <p:nvPicPr>
          <p:cNvPr id="14" name="Picture 13" descr="PNG File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08353" y="4557706"/>
            <a:ext cx="1877631" cy="804699"/>
          </a:xfrm>
          <a:prstGeom prst="rect">
            <a:avLst/>
          </a:prstGeom>
        </p:spPr>
      </p:pic>
      <p:pic>
        <p:nvPicPr>
          <p:cNvPr id="3" name="Picture 2" descr="Mes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48142" y="243342"/>
            <a:ext cx="737641" cy="566947"/>
          </a:xfrm>
          <a:prstGeom prst="rect">
            <a:avLst/>
          </a:prstGeom>
        </p:spPr>
      </p:pic>
      <p:pic>
        <p:nvPicPr>
          <p:cNvPr id="15" name="Picture 14" descr="Cen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49822" y="118523"/>
            <a:ext cx="771170" cy="609620"/>
          </a:xfrm>
          <a:prstGeom prst="rect">
            <a:avLst/>
          </a:prstGeom>
        </p:spPr>
      </p:pic>
      <p:pic>
        <p:nvPicPr>
          <p:cNvPr id="16" name="Picture 15" descr="Pal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520416" y="679711"/>
            <a:ext cx="1036355" cy="710208"/>
          </a:xfrm>
          <a:prstGeom prst="rect">
            <a:avLst/>
          </a:prstGeom>
        </p:spPr>
      </p:pic>
      <p:sp>
        <p:nvSpPr>
          <p:cNvPr id="17" name="TextBox 16"/>
          <p:cNvSpPr txBox="1"/>
          <p:nvPr/>
        </p:nvSpPr>
        <p:spPr>
          <a:xfrm>
            <a:off x="3540478" y="4309134"/>
            <a:ext cx="1417221" cy="338982"/>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Proterozoic</a:t>
            </a:r>
          </a:p>
        </p:txBody>
      </p:sp>
      <p:sp>
        <p:nvSpPr>
          <p:cNvPr id="18" name="TextBox 17"/>
          <p:cNvSpPr txBox="1"/>
          <p:nvPr/>
        </p:nvSpPr>
        <p:spPr>
          <a:xfrm>
            <a:off x="1629328" y="2005043"/>
            <a:ext cx="1059744" cy="338982"/>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Animals</a:t>
            </a:r>
          </a:p>
        </p:txBody>
      </p:sp>
      <p:cxnSp>
        <p:nvCxnSpPr>
          <p:cNvPr id="19" name="Straight Connector 18"/>
          <p:cNvCxnSpPr/>
          <p:nvPr/>
        </p:nvCxnSpPr>
        <p:spPr bwMode="auto">
          <a:xfrm>
            <a:off x="2592103" y="2188308"/>
            <a:ext cx="39076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2357641" y="5119077"/>
            <a:ext cx="71641" cy="37123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a:off x="2904718" y="5929272"/>
            <a:ext cx="237067" cy="17975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1306292" y="5420367"/>
            <a:ext cx="1526785" cy="582638"/>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Multicellular</a:t>
            </a:r>
          </a:p>
          <a:p>
            <a:pPr>
              <a:lnSpc>
                <a:spcPts val="1900"/>
              </a:lnSpc>
            </a:pPr>
            <a:r>
              <a:rPr lang="en-US" sz="1700" b="1" dirty="0" smtClean="0">
                <a:solidFill>
                  <a:srgbClr val="000000"/>
                </a:solidFill>
                <a:ea typeface="ＭＳ Ｐゴシック" charset="0"/>
                <a:cs typeface="Arial" panose="020B0604020202020204" pitchFamily="34" charset="0"/>
              </a:rPr>
              <a:t>eukaryotes</a:t>
            </a:r>
          </a:p>
        </p:txBody>
      </p:sp>
      <p:sp>
        <p:nvSpPr>
          <p:cNvPr id="23" name="TextBox 22"/>
          <p:cNvSpPr txBox="1"/>
          <p:nvPr/>
        </p:nvSpPr>
        <p:spPr>
          <a:xfrm>
            <a:off x="1443062" y="6000008"/>
            <a:ext cx="1526785" cy="582638"/>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Single-celled</a:t>
            </a:r>
          </a:p>
          <a:p>
            <a:pPr>
              <a:lnSpc>
                <a:spcPts val="1900"/>
              </a:lnSpc>
            </a:pPr>
            <a:r>
              <a:rPr lang="en-US" sz="1700" b="1" dirty="0" smtClean="0">
                <a:solidFill>
                  <a:srgbClr val="000000"/>
                </a:solidFill>
                <a:ea typeface="ＭＳ Ｐゴシック" charset="0"/>
                <a:cs typeface="Arial" panose="020B0604020202020204" pitchFamily="34" charset="0"/>
              </a:rPr>
              <a:t>eukaryotes</a:t>
            </a:r>
          </a:p>
        </p:txBody>
      </p:sp>
      <p:sp>
        <p:nvSpPr>
          <p:cNvPr id="24" name="TextBox 23"/>
          <p:cNvSpPr txBox="1"/>
          <p:nvPr/>
        </p:nvSpPr>
        <p:spPr>
          <a:xfrm>
            <a:off x="4040985" y="5082666"/>
            <a:ext cx="301980" cy="338982"/>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2</a:t>
            </a:r>
          </a:p>
        </p:txBody>
      </p:sp>
      <p:sp>
        <p:nvSpPr>
          <p:cNvPr id="25" name="TextBox 24"/>
          <p:cNvSpPr txBox="1"/>
          <p:nvPr/>
        </p:nvSpPr>
        <p:spPr>
          <a:xfrm>
            <a:off x="3604625" y="3806152"/>
            <a:ext cx="301980" cy="338982"/>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1</a:t>
            </a:r>
          </a:p>
        </p:txBody>
      </p:sp>
      <p:cxnSp>
        <p:nvCxnSpPr>
          <p:cNvPr id="26" name="Straight Connector 25"/>
          <p:cNvCxnSpPr/>
          <p:nvPr/>
        </p:nvCxnSpPr>
        <p:spPr bwMode="auto">
          <a:xfrm>
            <a:off x="2048355" y="1766857"/>
            <a:ext cx="107490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1196585" y="1346524"/>
            <a:ext cx="1588008" cy="582638"/>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Colonization</a:t>
            </a:r>
          </a:p>
          <a:p>
            <a:pPr>
              <a:lnSpc>
                <a:spcPts val="1900"/>
              </a:lnSpc>
            </a:pPr>
            <a:r>
              <a:rPr lang="en-US" sz="1700" b="1" dirty="0" smtClean="0">
                <a:solidFill>
                  <a:srgbClr val="000000"/>
                </a:solidFill>
                <a:ea typeface="ＭＳ Ｐゴシック" charset="0"/>
                <a:cs typeface="Arial" panose="020B0604020202020204" pitchFamily="34" charset="0"/>
              </a:rPr>
              <a:t>of land</a:t>
            </a:r>
          </a:p>
        </p:txBody>
      </p:sp>
      <p:cxnSp>
        <p:nvCxnSpPr>
          <p:cNvPr id="29" name="Straight Connector 28"/>
          <p:cNvCxnSpPr/>
          <p:nvPr/>
        </p:nvCxnSpPr>
        <p:spPr bwMode="auto">
          <a:xfrm>
            <a:off x="4844707" y="904062"/>
            <a:ext cx="18993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4986290" y="715252"/>
            <a:ext cx="1059744" cy="338982"/>
          </a:xfrm>
          <a:prstGeom prst="rect">
            <a:avLst/>
          </a:prstGeom>
          <a:noFill/>
        </p:spPr>
        <p:txBody>
          <a:bodyPr wrap="square" rtlCol="0">
            <a:spAutoFit/>
          </a:bodyPr>
          <a:lstStyle/>
          <a:p>
            <a:pPr>
              <a:lnSpc>
                <a:spcPts val="1900"/>
              </a:lnSpc>
            </a:pPr>
            <a:r>
              <a:rPr lang="en-US" sz="1700" b="1" dirty="0" smtClean="0">
                <a:solidFill>
                  <a:srgbClr val="000000"/>
                </a:solidFill>
                <a:ea typeface="ＭＳ Ｐゴシック" charset="0"/>
                <a:cs typeface="Arial" panose="020B0604020202020204" pitchFamily="34" charset="0"/>
              </a:rPr>
              <a:t>Humans</a:t>
            </a:r>
          </a:p>
        </p:txBody>
      </p:sp>
      <p:sp>
        <p:nvSpPr>
          <p:cNvPr id="31" name="Rectangle 2"/>
          <p:cNvSpPr txBox="1">
            <a:spLocks noChangeArrowheads="1"/>
          </p:cNvSpPr>
          <p:nvPr/>
        </p:nvSpPr>
        <p:spPr>
          <a:xfrm>
            <a:off x="6277428" y="289206"/>
            <a:ext cx="2947644" cy="2201426"/>
          </a:xfrm>
          <a:prstGeom prst="rect">
            <a:avLst/>
          </a:prstGeom>
        </p:spPr>
        <p:txBody>
          <a:bodyPr/>
          <a:lst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1600" i="1" dirty="0" smtClean="0"/>
              <a:t>Major boundaries between eras correspond to major extinction events in the fossil record</a:t>
            </a:r>
          </a:p>
        </p:txBody>
      </p:sp>
    </p:spTree>
    <p:extLst>
      <p:ext uri="{BB962C8B-B14F-4D97-AF65-F5344CB8AC3E}">
        <p14:creationId xmlns:p14="http://schemas.microsoft.com/office/powerpoint/2010/main" val="4141822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R0167L11SyFgleB" descr="34712FE3-57A2-412B-BA99-C2F7264EE814.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133331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i4c3yjvWOIIjWcS" descr="4E10D9E6-B808-48AB-90EF-28DAD4878AA2.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663861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dirty="0" smtClean="0"/>
              <a:t>Overview</a:t>
            </a:r>
          </a:p>
        </p:txBody>
      </p:sp>
      <p:sp>
        <p:nvSpPr>
          <p:cNvPr id="22530" name="Rectangle 3"/>
          <p:cNvSpPr>
            <a:spLocks noGrp="1" noChangeArrowheads="1"/>
          </p:cNvSpPr>
          <p:nvPr>
            <p:ph idx="1"/>
          </p:nvPr>
        </p:nvSpPr>
        <p:spPr/>
        <p:txBody>
          <a:bodyPr/>
          <a:lstStyle/>
          <a:p>
            <a:r>
              <a:rPr lang="en-US" altLang="en-US" sz="2600" strike="sngStrike" dirty="0"/>
              <a:t>Concept 25.1: Conditions on early Earth made the origin of life </a:t>
            </a:r>
            <a:r>
              <a:rPr lang="en-US" altLang="en-US" sz="2600" strike="sngStrike" dirty="0" smtClean="0"/>
              <a:t>possible</a:t>
            </a:r>
          </a:p>
          <a:p>
            <a:r>
              <a:rPr lang="en-US" altLang="en-US" sz="2600" strike="sngStrike" dirty="0"/>
              <a:t>Concept 25.2: The fossil record documents the history of </a:t>
            </a:r>
            <a:r>
              <a:rPr lang="en-US" altLang="en-US" sz="2600" strike="sngStrike" dirty="0" smtClean="0"/>
              <a:t>life</a:t>
            </a:r>
          </a:p>
          <a:p>
            <a:r>
              <a:rPr lang="en-US" altLang="en-US" sz="2600" strike="sngStrike" dirty="0"/>
              <a:t>Concept 25.3: Key events in life</a:t>
            </a:r>
            <a:r>
              <a:rPr lang="ja-JP" altLang="en-US" sz="2600" strike="sngStrike" dirty="0"/>
              <a:t>’</a:t>
            </a:r>
            <a:r>
              <a:rPr lang="en-US" altLang="ja-JP" sz="2600" strike="sngStrike" dirty="0"/>
              <a:t>s history include the origins of unicellular and multicellular organisms and the colonization of </a:t>
            </a:r>
            <a:r>
              <a:rPr lang="en-US" altLang="ja-JP" sz="2600" strike="sngStrike" dirty="0" smtClean="0"/>
              <a:t>land</a:t>
            </a:r>
          </a:p>
          <a:p>
            <a:r>
              <a:rPr lang="en-US" altLang="en-US" b="1" dirty="0">
                <a:solidFill>
                  <a:srgbClr val="FF0000"/>
                </a:solidFill>
              </a:rPr>
              <a:t>Concept 25.4: The rise and fall of groups of organisms reflect differences in speciation and extinction </a:t>
            </a:r>
            <a:r>
              <a:rPr lang="en-US" altLang="en-US" b="1" dirty="0" smtClean="0">
                <a:solidFill>
                  <a:srgbClr val="FF0000"/>
                </a:solidFill>
              </a:rPr>
              <a:t>rates</a:t>
            </a:r>
          </a:p>
        </p:txBody>
      </p:sp>
    </p:spTree>
    <p:extLst>
      <p:ext uri="{BB962C8B-B14F-4D97-AF65-F5344CB8AC3E}">
        <p14:creationId xmlns:p14="http://schemas.microsoft.com/office/powerpoint/2010/main" val="26884085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title"/>
          </p:nvPr>
        </p:nvSpPr>
        <p:spPr/>
        <p:txBody>
          <a:bodyPr/>
          <a:lstStyle/>
          <a:p>
            <a:r>
              <a:rPr lang="en-US" altLang="en-US" dirty="0" smtClean="0"/>
              <a:t>Concept 25.4: The rise and fall of groups of organisms reflect differences in speciation and extinction rates</a:t>
            </a:r>
          </a:p>
        </p:txBody>
      </p:sp>
      <p:sp>
        <p:nvSpPr>
          <p:cNvPr id="124929" name="Rectangle 2"/>
          <p:cNvSpPr>
            <a:spLocks noGrp="1" noChangeArrowheads="1"/>
          </p:cNvSpPr>
          <p:nvPr>
            <p:ph idx="1"/>
          </p:nvPr>
        </p:nvSpPr>
        <p:spPr>
          <a:xfrm>
            <a:off x="420913" y="1703034"/>
            <a:ext cx="8499249" cy="4670160"/>
          </a:xfrm>
        </p:spPr>
        <p:txBody>
          <a:bodyPr/>
          <a:lstStyle/>
          <a:p>
            <a:r>
              <a:rPr lang="en-US" altLang="en-US" dirty="0" smtClean="0"/>
              <a:t>The history of life on Earth has seen the rise and fall of many groups of organisms</a:t>
            </a:r>
          </a:p>
          <a:p>
            <a:r>
              <a:rPr lang="en-US" altLang="en-US" dirty="0" smtClean="0"/>
              <a:t>The rise and fall of groups depends on speciation and extinction rates within the group</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dirty="0" smtClean="0"/>
              <a:t>Overview</a:t>
            </a:r>
          </a:p>
        </p:txBody>
      </p:sp>
      <p:sp>
        <p:nvSpPr>
          <p:cNvPr id="22530" name="Rectangle 3"/>
          <p:cNvSpPr>
            <a:spLocks noGrp="1" noChangeArrowheads="1"/>
          </p:cNvSpPr>
          <p:nvPr>
            <p:ph idx="1"/>
          </p:nvPr>
        </p:nvSpPr>
        <p:spPr/>
        <p:txBody>
          <a:bodyPr/>
          <a:lstStyle/>
          <a:p>
            <a:r>
              <a:rPr lang="en-US" altLang="en-US" sz="2600" dirty="0"/>
              <a:t>Concept 25.1: Conditions on early Earth made the origin of life </a:t>
            </a:r>
            <a:r>
              <a:rPr lang="en-US" altLang="en-US" sz="2600" dirty="0" smtClean="0"/>
              <a:t>possible</a:t>
            </a:r>
          </a:p>
          <a:p>
            <a:r>
              <a:rPr lang="en-US" altLang="en-US" sz="2600" dirty="0"/>
              <a:t>Concept 25.2: The fossil record documents the history of </a:t>
            </a:r>
            <a:r>
              <a:rPr lang="en-US" altLang="en-US" sz="2600" dirty="0" smtClean="0"/>
              <a:t>life</a:t>
            </a:r>
          </a:p>
          <a:p>
            <a:r>
              <a:rPr lang="en-US" altLang="en-US" sz="2600" dirty="0"/>
              <a:t>Concept 25.3: Key events in life</a:t>
            </a:r>
            <a:r>
              <a:rPr lang="ja-JP" altLang="en-US" sz="2600" dirty="0"/>
              <a:t>’</a:t>
            </a:r>
            <a:r>
              <a:rPr lang="en-US" altLang="ja-JP" sz="2600" dirty="0"/>
              <a:t>s history include the origins of unicellular and multicellular organisms and the colonization of </a:t>
            </a:r>
            <a:r>
              <a:rPr lang="en-US" altLang="ja-JP" sz="2600" dirty="0" smtClean="0"/>
              <a:t>land</a:t>
            </a:r>
          </a:p>
          <a:p>
            <a:r>
              <a:rPr lang="en-US" altLang="en-US" sz="2600" dirty="0"/>
              <a:t>Concept 25.4: The rise and fall of groups of organisms reflect differences in speciation and extinction </a:t>
            </a:r>
            <a:r>
              <a:rPr lang="en-US" altLang="en-US" sz="2600" dirty="0" smtClean="0"/>
              <a:t>rates</a:t>
            </a:r>
          </a:p>
          <a:p>
            <a:r>
              <a:rPr lang="en-US" altLang="en-US" sz="2600" b="1" i="1" u="sng" dirty="0" smtClean="0"/>
              <a:t>Concepts 25.5 and 25.6 are not required for AP Bio</a:t>
            </a:r>
          </a:p>
          <a:p>
            <a:endParaRPr lang="en-US" altLang="en-US" sz="2300" dirty="0" smtClean="0"/>
          </a:p>
        </p:txBody>
      </p:sp>
    </p:spTree>
    <p:extLst>
      <p:ext uri="{BB962C8B-B14F-4D97-AF65-F5344CB8AC3E}">
        <p14:creationId xmlns:p14="http://schemas.microsoft.com/office/powerpoint/2010/main" val="3743201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r>
              <a:rPr lang="en-US" altLang="en-US" dirty="0"/>
              <a:t>Concept 25.4: The rise and fall of groups of organisms reflect differences in speciation and extinction rates</a:t>
            </a:r>
            <a:endParaRPr lang="en-US" altLang="en-US" dirty="0" smtClean="0"/>
          </a:p>
        </p:txBody>
      </p:sp>
      <p:sp>
        <p:nvSpPr>
          <p:cNvPr id="145410" name="Rectangle 3"/>
          <p:cNvSpPr>
            <a:spLocks noGrp="1" noChangeArrowheads="1"/>
          </p:cNvSpPr>
          <p:nvPr>
            <p:ph idx="1"/>
          </p:nvPr>
        </p:nvSpPr>
        <p:spPr>
          <a:xfrm>
            <a:off x="420913" y="1676400"/>
            <a:ext cx="8499249" cy="4670160"/>
          </a:xfrm>
        </p:spPr>
        <p:txBody>
          <a:bodyPr/>
          <a:lstStyle/>
          <a:p>
            <a:pPr marL="0" indent="0" eaLnBrk="1" hangingPunct="1">
              <a:buNone/>
            </a:pPr>
            <a:r>
              <a:rPr lang="en-US" altLang="en-US" sz="2800" u="sng" dirty="0" smtClean="0"/>
              <a:t>Mass Extinctions </a:t>
            </a:r>
          </a:p>
          <a:p>
            <a:pPr eaLnBrk="1" hangingPunct="1"/>
            <a:r>
              <a:rPr lang="en-US" altLang="en-US" sz="2600" dirty="0" smtClean="0"/>
              <a:t>The fossil record shows that most species that have ever lived are now extinct</a:t>
            </a:r>
          </a:p>
          <a:p>
            <a:pPr eaLnBrk="1" hangingPunct="1"/>
            <a:r>
              <a:rPr lang="en-US" altLang="en-US" sz="2600" dirty="0" smtClean="0"/>
              <a:t>Extinction can be caused by changes to a species</a:t>
            </a:r>
            <a:r>
              <a:rPr lang="ja-JP" altLang="en-US" sz="2600" dirty="0" smtClean="0"/>
              <a:t>’</a:t>
            </a:r>
            <a:r>
              <a:rPr lang="en-US" altLang="ja-JP" sz="2600" dirty="0" smtClean="0"/>
              <a:t> environment</a:t>
            </a:r>
          </a:p>
          <a:p>
            <a:pPr eaLnBrk="1" hangingPunct="1"/>
            <a:r>
              <a:rPr lang="en-US" altLang="en-US" sz="2600" dirty="0" smtClean="0"/>
              <a:t>At times, the rate of extinction has increased dramatically and caused a </a:t>
            </a:r>
            <a:r>
              <a:rPr lang="en-US" altLang="en-US" sz="2600" b="1" dirty="0" smtClean="0"/>
              <a:t>mass extinction</a:t>
            </a:r>
          </a:p>
          <a:p>
            <a:pPr lvl="1"/>
            <a:r>
              <a:rPr lang="en-US" altLang="en-US" sz="2400" dirty="0" smtClean="0"/>
              <a:t>Mass extinction is the result of disruptive global environmental changes</a:t>
            </a:r>
            <a:r>
              <a:rPr lang="en-US" altLang="en-US" sz="2400" b="1" dirty="0" smtClean="0"/>
              <a:t> </a:t>
            </a:r>
            <a:endParaRPr lang="en-US" alt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r>
              <a:rPr lang="en-US" altLang="en-US" dirty="0"/>
              <a:t>Concept 25.4: The rise and fall of groups of organisms reflect differences in speciation and extinction rates</a:t>
            </a:r>
            <a:endParaRPr lang="en-US" altLang="en-US" dirty="0" smtClean="0"/>
          </a:p>
        </p:txBody>
      </p:sp>
      <p:sp>
        <p:nvSpPr>
          <p:cNvPr id="172034" name="Rectangle 3"/>
          <p:cNvSpPr>
            <a:spLocks noGrp="1" noChangeArrowheads="1"/>
          </p:cNvSpPr>
          <p:nvPr>
            <p:ph idx="1"/>
          </p:nvPr>
        </p:nvSpPr>
        <p:spPr>
          <a:xfrm>
            <a:off x="420913" y="1752600"/>
            <a:ext cx="8499249" cy="4593960"/>
          </a:xfrm>
        </p:spPr>
        <p:txBody>
          <a:bodyPr/>
          <a:lstStyle/>
          <a:p>
            <a:r>
              <a:rPr lang="en-US" altLang="en-US" b="1" dirty="0" smtClean="0"/>
              <a:t>Adaptive radiation </a:t>
            </a:r>
            <a:r>
              <a:rPr lang="en-US" altLang="en-US" dirty="0" smtClean="0"/>
              <a:t>is the rapid evolution of diversely adapted species from a common ancestor</a:t>
            </a:r>
          </a:p>
          <a:p>
            <a:r>
              <a:rPr lang="en-US" altLang="en-US" dirty="0" smtClean="0"/>
              <a:t>Adaptive radiations may arise after</a:t>
            </a:r>
            <a:r>
              <a:rPr lang="mr-IN" altLang="en-US" dirty="0" smtClean="0"/>
              <a:t>…</a:t>
            </a:r>
            <a:endParaRPr lang="en-US" altLang="en-US" dirty="0" smtClean="0"/>
          </a:p>
          <a:p>
            <a:pPr lvl="1"/>
            <a:r>
              <a:rPr lang="en-US" altLang="en-US" dirty="0" smtClean="0"/>
              <a:t>Mass extinctions</a:t>
            </a:r>
          </a:p>
          <a:p>
            <a:pPr lvl="1"/>
            <a:r>
              <a:rPr lang="en-US" altLang="en-US" dirty="0" smtClean="0"/>
              <a:t>The evolution of novel characteristics</a:t>
            </a:r>
          </a:p>
          <a:p>
            <a:pPr lvl="1"/>
            <a:r>
              <a:rPr lang="en-US" altLang="en-US" dirty="0" smtClean="0"/>
              <a:t>The colonization of new regions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idx="1"/>
          </p:nvPr>
        </p:nvSpPr>
        <p:spPr>
          <a:xfrm>
            <a:off x="420913" y="1676400"/>
            <a:ext cx="8499249" cy="4670160"/>
          </a:xfrm>
        </p:spPr>
        <p:txBody>
          <a:bodyPr/>
          <a:lstStyle/>
          <a:p>
            <a:pPr eaLnBrk="1" hangingPunct="1"/>
            <a:r>
              <a:rPr lang="en-US" altLang="en-US" sz="2800" dirty="0" smtClean="0"/>
              <a:t>Mammals underwent an adaptive radiation after the extinction of terrestrial dinosaurs </a:t>
            </a:r>
          </a:p>
          <a:p>
            <a:pPr eaLnBrk="1" hangingPunct="1"/>
            <a:r>
              <a:rPr lang="en-US" altLang="en-US" sz="2800" dirty="0" smtClean="0"/>
              <a:t>The disappearance of dinosaurs (except </a:t>
            </a:r>
            <a:r>
              <a:rPr lang="en-US" altLang="en-US" sz="2800" dirty="0" err="1" smtClean="0"/>
              <a:t>birbs</a:t>
            </a:r>
            <a:r>
              <a:rPr lang="en-US" altLang="en-US" sz="2800" dirty="0" smtClean="0"/>
              <a:t>) allowed for the expansion of mammals in diversity and size</a:t>
            </a:r>
          </a:p>
          <a:p>
            <a:pPr eaLnBrk="1" hangingPunct="1"/>
            <a:r>
              <a:rPr lang="en-US" altLang="en-US" sz="2800" dirty="0" smtClean="0"/>
              <a:t>Other notable radiations include photosynthetic prokaryotes, large predators in the Cambrian, land plants, insects, and </a:t>
            </a:r>
            <a:r>
              <a:rPr lang="en-US" altLang="en-US" sz="2800" dirty="0" err="1" smtClean="0"/>
              <a:t>tetrapods</a:t>
            </a:r>
            <a:endParaRPr lang="en-US" altLang="en-US" sz="2800" dirty="0" smtClean="0"/>
          </a:p>
        </p:txBody>
      </p:sp>
      <p:sp>
        <p:nvSpPr>
          <p:cNvPr id="5" name="Rectangle 2"/>
          <p:cNvSpPr>
            <a:spLocks noGrp="1" noChangeArrowheads="1"/>
          </p:cNvSpPr>
          <p:nvPr>
            <p:ph type="title"/>
          </p:nvPr>
        </p:nvSpPr>
        <p:spPr>
          <a:xfrm>
            <a:off x="182563" y="298675"/>
            <a:ext cx="8775700" cy="822325"/>
          </a:xfrm>
        </p:spPr>
        <p:txBody>
          <a:bodyPr/>
          <a:lstStyle/>
          <a:p>
            <a:r>
              <a:rPr lang="en-US" altLang="en-US" dirty="0"/>
              <a:t>Concept 25.4: The rise and fall of groups of organisms reflect differences in speciation and extinction rates</a:t>
            </a: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54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 y="457200"/>
            <a:ext cx="9144000" cy="5852160"/>
          </a:xfrm>
          <a:prstGeom prst="rect">
            <a:avLst/>
          </a:prstGeom>
        </p:spPr>
      </p:pic>
    </p:spTree>
    <p:extLst>
      <p:ext uri="{BB962C8B-B14F-4D97-AF65-F5344CB8AC3E}">
        <p14:creationId xmlns:p14="http://schemas.microsoft.com/office/powerpoint/2010/main" val="2175034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dirty="0" smtClean="0"/>
              <a:t>Overview</a:t>
            </a:r>
          </a:p>
        </p:txBody>
      </p:sp>
      <p:sp>
        <p:nvSpPr>
          <p:cNvPr id="22530" name="Rectangle 3"/>
          <p:cNvSpPr>
            <a:spLocks noGrp="1" noChangeArrowheads="1"/>
          </p:cNvSpPr>
          <p:nvPr>
            <p:ph idx="1"/>
          </p:nvPr>
        </p:nvSpPr>
        <p:spPr/>
        <p:txBody>
          <a:bodyPr/>
          <a:lstStyle/>
          <a:p>
            <a:r>
              <a:rPr lang="en-US" altLang="en-US" sz="2600" strike="sngStrike" dirty="0"/>
              <a:t>Concept 25.1: Conditions on early Earth made the origin of life </a:t>
            </a:r>
            <a:r>
              <a:rPr lang="en-US" altLang="en-US" sz="2600" strike="sngStrike" dirty="0" smtClean="0"/>
              <a:t>possible</a:t>
            </a:r>
          </a:p>
          <a:p>
            <a:r>
              <a:rPr lang="en-US" altLang="en-US" sz="2600" strike="sngStrike" dirty="0"/>
              <a:t>Concept 25.2: The fossil record documents the history of </a:t>
            </a:r>
            <a:r>
              <a:rPr lang="en-US" altLang="en-US" sz="2600" strike="sngStrike" dirty="0" smtClean="0"/>
              <a:t>life</a:t>
            </a:r>
          </a:p>
          <a:p>
            <a:r>
              <a:rPr lang="en-US" altLang="en-US" sz="2600" strike="sngStrike" dirty="0"/>
              <a:t>Concept 25.3: Key events in life</a:t>
            </a:r>
            <a:r>
              <a:rPr lang="ja-JP" altLang="en-US" sz="2600" strike="sngStrike" dirty="0"/>
              <a:t>’</a:t>
            </a:r>
            <a:r>
              <a:rPr lang="en-US" altLang="ja-JP" sz="2600" strike="sngStrike" dirty="0"/>
              <a:t>s history include the origins of unicellular and multicellular organisms and the colonization of </a:t>
            </a:r>
            <a:r>
              <a:rPr lang="en-US" altLang="ja-JP" sz="2600" strike="sngStrike" dirty="0" smtClean="0"/>
              <a:t>land</a:t>
            </a:r>
          </a:p>
          <a:p>
            <a:r>
              <a:rPr lang="en-US" altLang="en-US" sz="2600" strike="sngStrike" dirty="0"/>
              <a:t>Concept 25.4: The rise and fall of groups of organisms reflect differences in speciation and extinction </a:t>
            </a:r>
            <a:r>
              <a:rPr lang="en-US" altLang="en-US" sz="2600" strike="sngStrike" dirty="0" smtClean="0"/>
              <a:t>rates</a:t>
            </a:r>
          </a:p>
        </p:txBody>
      </p:sp>
    </p:spTree>
    <p:extLst>
      <p:ext uri="{BB962C8B-B14F-4D97-AF65-F5344CB8AC3E}">
        <p14:creationId xmlns:p14="http://schemas.microsoft.com/office/powerpoint/2010/main" val="30109619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xuCn8ux2gbs</a:t>
            </a:r>
            <a:endParaRPr lang="en-US" dirty="0" smtClean="0"/>
          </a:p>
          <a:p>
            <a:r>
              <a:rPr lang="en-US" dirty="0">
                <a:hlinkClick r:id="rId3"/>
              </a:rPr>
              <a:t>https://www.youtube.com/watch?v=sjE-</a:t>
            </a:r>
            <a:r>
              <a:rPr lang="en-US" dirty="0" smtClean="0">
                <a:hlinkClick r:id="rId3"/>
              </a:rPr>
              <a:t>Pkjp3u4</a:t>
            </a:r>
            <a:endParaRPr lang="en-US" dirty="0" smtClean="0"/>
          </a:p>
          <a:p>
            <a:r>
              <a:rPr lang="en-US" dirty="0">
                <a:hlinkClick r:id="rId4"/>
              </a:rPr>
              <a:t>https://www.youtube.com/watch?v=</a:t>
            </a:r>
            <a:r>
              <a:rPr lang="en-US" dirty="0" smtClean="0">
                <a:hlinkClick r:id="rId4"/>
              </a:rPr>
              <a:t>VYQQD0KNOis</a:t>
            </a:r>
            <a:endParaRPr lang="en-US" dirty="0" smtClean="0"/>
          </a:p>
          <a:p>
            <a:r>
              <a:rPr lang="en-US" dirty="0">
                <a:hlinkClick r:id="rId5"/>
              </a:rPr>
              <a:t>https://www.youtube.com/watch?v=</a:t>
            </a:r>
            <a:r>
              <a:rPr lang="en-US" dirty="0" smtClean="0">
                <a:hlinkClick r:id="rId5"/>
              </a:rPr>
              <a:t>9i7kAt97XYU</a:t>
            </a:r>
            <a:endParaRPr lang="en-US" dirty="0" smtClean="0"/>
          </a:p>
          <a:p>
            <a:r>
              <a:rPr lang="en-US" dirty="0">
                <a:hlinkClick r:id="rId6"/>
              </a:rPr>
              <a:t>https://www.youtube.com/watch?v=dO2xx-</a:t>
            </a:r>
            <a:r>
              <a:rPr lang="en-US" dirty="0" smtClean="0">
                <a:hlinkClick r:id="rId6"/>
              </a:rPr>
              <a:t>aeZ4w</a:t>
            </a:r>
            <a:endParaRPr lang="en-US" dirty="0" smtClean="0"/>
          </a:p>
          <a:p>
            <a:pPr marL="0" indent="0">
              <a:buNone/>
            </a:pPr>
            <a:endParaRPr lang="en-US" dirty="0"/>
          </a:p>
        </p:txBody>
      </p:sp>
    </p:spTree>
    <p:extLst>
      <p:ext uri="{BB962C8B-B14F-4D97-AF65-F5344CB8AC3E}">
        <p14:creationId xmlns:p14="http://schemas.microsoft.com/office/powerpoint/2010/main" val="3335262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sz="2600" dirty="0" smtClean="0">
                <a:solidFill>
                  <a:srgbClr val="FF0000"/>
                </a:solidFill>
              </a:rPr>
              <a:t>Summary: </a:t>
            </a:r>
            <a:r>
              <a:rPr lang="en-US" sz="2600" dirty="0"/>
              <a:t>There are several hypotheses about the natural origin of life on Earth, each with supporting scientific evidence. </a:t>
            </a:r>
            <a:br>
              <a:rPr lang="en-US" sz="2600" dirty="0"/>
            </a:br>
            <a:endParaRPr lang="en-US" altLang="en-US" sz="2600" dirty="0" smtClean="0"/>
          </a:p>
        </p:txBody>
      </p:sp>
      <p:sp>
        <p:nvSpPr>
          <p:cNvPr id="22530" name="Rectangle 3"/>
          <p:cNvSpPr>
            <a:spLocks noGrp="1" noChangeArrowheads="1"/>
          </p:cNvSpPr>
          <p:nvPr>
            <p:ph idx="1"/>
          </p:nvPr>
        </p:nvSpPr>
        <p:spPr>
          <a:xfrm>
            <a:off x="420913" y="1600200"/>
            <a:ext cx="8499249" cy="4746360"/>
          </a:xfrm>
        </p:spPr>
        <p:txBody>
          <a:bodyPr/>
          <a:lstStyle/>
          <a:p>
            <a:r>
              <a:rPr lang="en-US" sz="2400" dirty="0" smtClean="0"/>
              <a:t>Early earth </a:t>
            </a:r>
            <a:r>
              <a:rPr lang="en-US" sz="2400" dirty="0"/>
              <a:t>provided </a:t>
            </a:r>
            <a:r>
              <a:rPr lang="en-US" sz="2400" b="1" dirty="0" smtClean="0"/>
              <a:t>inorganic (abiotic) precursors</a:t>
            </a:r>
            <a:r>
              <a:rPr lang="en-US" sz="2400" dirty="0" smtClean="0"/>
              <a:t> from </a:t>
            </a:r>
            <a:r>
              <a:rPr lang="en-US" sz="2400" dirty="0"/>
              <a:t>which </a:t>
            </a:r>
            <a:r>
              <a:rPr lang="en-US" sz="2400" b="1" dirty="0"/>
              <a:t>organic molecules </a:t>
            </a:r>
            <a:r>
              <a:rPr lang="en-US" sz="2400" dirty="0"/>
              <a:t>could have been synthesized due to the presence of available </a:t>
            </a:r>
            <a:r>
              <a:rPr lang="en-US" sz="2400" b="1" dirty="0"/>
              <a:t>free energy</a:t>
            </a:r>
            <a:r>
              <a:rPr lang="en-US" sz="2400" dirty="0"/>
              <a:t> and the </a:t>
            </a:r>
            <a:r>
              <a:rPr lang="en-US" sz="2400" dirty="0" smtClean="0"/>
              <a:t>ABSENCE of </a:t>
            </a:r>
            <a:r>
              <a:rPr lang="en-US" sz="2400" dirty="0"/>
              <a:t>a </a:t>
            </a:r>
            <a:r>
              <a:rPr lang="en-US" sz="2400" dirty="0" smtClean="0"/>
              <a:t>significant </a:t>
            </a:r>
            <a:r>
              <a:rPr lang="en-US" sz="2400" dirty="0"/>
              <a:t>quantity of </a:t>
            </a:r>
            <a:r>
              <a:rPr lang="en-US" sz="2400" dirty="0" smtClean="0"/>
              <a:t>oxygen (aka </a:t>
            </a:r>
            <a:r>
              <a:rPr lang="en-US" sz="2400" b="1" dirty="0" smtClean="0"/>
              <a:t>reducing atmosphere</a:t>
            </a:r>
            <a:r>
              <a:rPr lang="en-US" sz="2400" dirty="0" smtClean="0"/>
              <a:t>). </a:t>
            </a:r>
            <a:endParaRPr lang="en-US" sz="2400" dirty="0"/>
          </a:p>
          <a:p>
            <a:r>
              <a:rPr lang="en-US" sz="2400" dirty="0"/>
              <a:t>In turn, </a:t>
            </a:r>
            <a:r>
              <a:rPr lang="en-US" sz="2400" dirty="0" smtClean="0"/>
              <a:t>these </a:t>
            </a:r>
            <a:r>
              <a:rPr lang="en-US" sz="2400" b="1" dirty="0" smtClean="0"/>
              <a:t>organic </a:t>
            </a:r>
            <a:r>
              <a:rPr lang="en-US" sz="2400" b="1" dirty="0"/>
              <a:t>molecules </a:t>
            </a:r>
            <a:r>
              <a:rPr lang="en-US" sz="2400" dirty="0"/>
              <a:t>served as </a:t>
            </a:r>
            <a:r>
              <a:rPr lang="en-US" sz="2400" b="1" dirty="0"/>
              <a:t>monomers</a:t>
            </a:r>
            <a:r>
              <a:rPr lang="en-US" sz="2400" dirty="0"/>
              <a:t> or building blocks for the formation of more complex </a:t>
            </a:r>
            <a:r>
              <a:rPr lang="en-US" sz="2400" b="1" dirty="0" smtClean="0"/>
              <a:t>macromolecules</a:t>
            </a:r>
            <a:r>
              <a:rPr lang="en-US" sz="2400" dirty="0"/>
              <a:t>, including amino acids and nucleotides. </a:t>
            </a:r>
            <a:endParaRPr lang="en-US" sz="2400" dirty="0" smtClean="0"/>
          </a:p>
        </p:txBody>
      </p:sp>
    </p:spTree>
    <p:extLst>
      <p:ext uri="{BB962C8B-B14F-4D97-AF65-F5344CB8AC3E}">
        <p14:creationId xmlns:p14="http://schemas.microsoft.com/office/powerpoint/2010/main" val="123013628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sz="2600" dirty="0" smtClean="0">
                <a:solidFill>
                  <a:srgbClr val="FF0000"/>
                </a:solidFill>
              </a:rPr>
              <a:t>Summary: </a:t>
            </a:r>
            <a:r>
              <a:rPr lang="en-US" sz="2600" dirty="0"/>
              <a:t>There are several hypotheses about the natural origin of life on Earth, each with supporting scientific evidence. </a:t>
            </a:r>
            <a:br>
              <a:rPr lang="en-US" sz="2600" dirty="0"/>
            </a:br>
            <a:endParaRPr lang="en-US" altLang="en-US" sz="2600" dirty="0" smtClean="0"/>
          </a:p>
        </p:txBody>
      </p:sp>
      <p:sp>
        <p:nvSpPr>
          <p:cNvPr id="22530" name="Rectangle 3"/>
          <p:cNvSpPr>
            <a:spLocks noGrp="1" noChangeArrowheads="1"/>
          </p:cNvSpPr>
          <p:nvPr>
            <p:ph idx="1"/>
          </p:nvPr>
        </p:nvSpPr>
        <p:spPr>
          <a:xfrm>
            <a:off x="420913" y="1600200"/>
            <a:ext cx="8499249" cy="4746360"/>
          </a:xfrm>
        </p:spPr>
        <p:txBody>
          <a:bodyPr/>
          <a:lstStyle/>
          <a:p>
            <a:r>
              <a:rPr lang="en-US" sz="2400" dirty="0" smtClean="0"/>
              <a:t>The joining of these </a:t>
            </a:r>
            <a:r>
              <a:rPr lang="en-US" sz="2400" b="1" dirty="0" smtClean="0"/>
              <a:t>monomers</a:t>
            </a:r>
            <a:r>
              <a:rPr lang="en-US" sz="2400" dirty="0" smtClean="0"/>
              <a:t> produced </a:t>
            </a:r>
            <a:r>
              <a:rPr lang="en-US" sz="2400" b="1" dirty="0" smtClean="0"/>
              <a:t>polymers</a:t>
            </a:r>
            <a:r>
              <a:rPr lang="en-US" sz="2400" dirty="0" smtClean="0"/>
              <a:t> with the ability to </a:t>
            </a:r>
            <a:r>
              <a:rPr lang="en-US" sz="2400" b="1" dirty="0" smtClean="0"/>
              <a:t>self-replicate</a:t>
            </a:r>
            <a:r>
              <a:rPr lang="en-US" sz="2400" dirty="0" smtClean="0"/>
              <a:t>, store and transfer information. </a:t>
            </a:r>
          </a:p>
          <a:p>
            <a:r>
              <a:rPr lang="en-US" sz="2400" dirty="0" smtClean="0"/>
              <a:t>These </a:t>
            </a:r>
            <a:r>
              <a:rPr lang="en-US" sz="2400" dirty="0"/>
              <a:t>complex reaction sets could have occurred in solution (</a:t>
            </a:r>
            <a:r>
              <a:rPr lang="en-US" sz="2400" b="1" dirty="0"/>
              <a:t>organic soup model</a:t>
            </a:r>
            <a:r>
              <a:rPr lang="en-US" sz="2400" dirty="0"/>
              <a:t>) or as reactions on </a:t>
            </a:r>
            <a:r>
              <a:rPr lang="en-US" sz="2400" b="1" dirty="0"/>
              <a:t>solid reactive </a:t>
            </a:r>
            <a:r>
              <a:rPr lang="en-US" sz="2400" b="1" dirty="0" smtClean="0"/>
              <a:t>surfaces</a:t>
            </a:r>
            <a:r>
              <a:rPr lang="en-US" sz="2400" dirty="0" smtClean="0"/>
              <a:t> like clay. </a:t>
            </a:r>
          </a:p>
          <a:p>
            <a:r>
              <a:rPr lang="en-US" sz="2400" dirty="0" smtClean="0"/>
              <a:t>The </a:t>
            </a:r>
            <a:r>
              <a:rPr lang="en-US" sz="2400" b="1" dirty="0"/>
              <a:t>RNA World hypothesis </a:t>
            </a:r>
            <a:r>
              <a:rPr lang="en-US" sz="2400" dirty="0"/>
              <a:t>proposes that RNA could have been the earliest genetic </a:t>
            </a:r>
            <a:r>
              <a:rPr lang="en-US" sz="2400" dirty="0" smtClean="0"/>
              <a:t>material, not DNA. </a:t>
            </a:r>
            <a:endParaRPr lang="en-US" sz="2400" dirty="0"/>
          </a:p>
          <a:p>
            <a:endParaRPr lang="en-US" altLang="en-US" sz="2600" dirty="0" smtClean="0"/>
          </a:p>
        </p:txBody>
      </p:sp>
    </p:spTree>
    <p:extLst>
      <p:ext uri="{BB962C8B-B14F-4D97-AF65-F5344CB8AC3E}">
        <p14:creationId xmlns:p14="http://schemas.microsoft.com/office/powerpoint/2010/main" val="78291115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sz="2600" dirty="0" smtClean="0">
                <a:solidFill>
                  <a:srgbClr val="FF0000"/>
                </a:solidFill>
              </a:rPr>
              <a:t>Summary: </a:t>
            </a:r>
            <a:r>
              <a:rPr lang="en-US" sz="2600" dirty="0" smtClean="0"/>
              <a:t>Scientific </a:t>
            </a:r>
            <a:r>
              <a:rPr lang="en-US" sz="2600" dirty="0"/>
              <a:t>evidence from many </a:t>
            </a:r>
            <a:r>
              <a:rPr lang="en-US" sz="2600" dirty="0" smtClean="0"/>
              <a:t>different </a:t>
            </a:r>
            <a:r>
              <a:rPr lang="en-US" sz="2600" dirty="0"/>
              <a:t>disciplines supports models of the origin of life. </a:t>
            </a:r>
          </a:p>
        </p:txBody>
      </p:sp>
      <p:sp>
        <p:nvSpPr>
          <p:cNvPr id="22530" name="Rectangle 3"/>
          <p:cNvSpPr>
            <a:spLocks noGrp="1" noChangeArrowheads="1"/>
          </p:cNvSpPr>
          <p:nvPr>
            <p:ph idx="1"/>
          </p:nvPr>
        </p:nvSpPr>
        <p:spPr>
          <a:xfrm>
            <a:off x="420913" y="1219200"/>
            <a:ext cx="8499249" cy="5127360"/>
          </a:xfrm>
        </p:spPr>
        <p:txBody>
          <a:bodyPr/>
          <a:lstStyle/>
          <a:p>
            <a:r>
              <a:rPr lang="en-US" sz="2400" b="1" dirty="0"/>
              <a:t>Geological evidence </a:t>
            </a:r>
            <a:r>
              <a:rPr lang="en-US" sz="2400" dirty="0"/>
              <a:t>provides support for models of the origin of life on Earth. </a:t>
            </a:r>
          </a:p>
          <a:p>
            <a:pPr lvl="1"/>
            <a:r>
              <a:rPr lang="en-US" sz="2200" dirty="0" smtClean="0"/>
              <a:t>The </a:t>
            </a:r>
            <a:r>
              <a:rPr lang="en-US" sz="2200" dirty="0"/>
              <a:t>Earth formed approximately </a:t>
            </a:r>
            <a:r>
              <a:rPr lang="en-US" sz="2200" b="1" dirty="0"/>
              <a:t>4.6 billion years ago </a:t>
            </a:r>
            <a:r>
              <a:rPr lang="en-US" sz="2200" dirty="0"/>
              <a:t>(</a:t>
            </a:r>
            <a:r>
              <a:rPr lang="en-US" sz="2200" dirty="0" err="1"/>
              <a:t>bya</a:t>
            </a:r>
            <a:r>
              <a:rPr lang="en-US" sz="2200" dirty="0"/>
              <a:t>), and the environment was too hostile for life until 3.9 </a:t>
            </a:r>
            <a:r>
              <a:rPr lang="en-US" sz="2200" dirty="0" err="1"/>
              <a:t>bya</a:t>
            </a:r>
            <a:r>
              <a:rPr lang="en-US" sz="2200" dirty="0"/>
              <a:t>, while the earliest fossil evidence for life dates to </a:t>
            </a:r>
            <a:r>
              <a:rPr lang="en-US" sz="2200" b="1" dirty="0"/>
              <a:t>3.5 </a:t>
            </a:r>
            <a:r>
              <a:rPr lang="en-US" sz="2200" b="1" dirty="0" err="1"/>
              <a:t>bya</a:t>
            </a:r>
            <a:r>
              <a:rPr lang="en-US" sz="2200" dirty="0"/>
              <a:t>. </a:t>
            </a:r>
            <a:endParaRPr lang="en-US" sz="2200" dirty="0" smtClean="0"/>
          </a:p>
          <a:p>
            <a:pPr lvl="1"/>
            <a:r>
              <a:rPr lang="en-US" sz="2200" dirty="0" smtClean="0"/>
              <a:t>Taken </a:t>
            </a:r>
            <a:r>
              <a:rPr lang="en-US" sz="2200" dirty="0"/>
              <a:t>together, this evidence provides a plausible range of dates when the origin of life could have occurred. </a:t>
            </a:r>
          </a:p>
          <a:p>
            <a:pPr lvl="1"/>
            <a:r>
              <a:rPr lang="en-US" sz="2200" dirty="0"/>
              <a:t>Chemical experiments have shown that it is possible to form complex organic molecules from inorganic molecules in the absence of </a:t>
            </a:r>
            <a:r>
              <a:rPr lang="en-US" sz="2200" dirty="0" smtClean="0"/>
              <a:t>life (</a:t>
            </a:r>
            <a:r>
              <a:rPr lang="en-US" sz="2200" b="1" dirty="0" smtClean="0"/>
              <a:t>abiotic synthesis</a:t>
            </a:r>
            <a:r>
              <a:rPr lang="en-US" sz="2200" dirty="0" smtClean="0"/>
              <a:t>). </a:t>
            </a:r>
            <a:endParaRPr lang="en-US" sz="2200" dirty="0"/>
          </a:p>
        </p:txBody>
      </p:sp>
    </p:spTree>
    <p:extLst>
      <p:ext uri="{BB962C8B-B14F-4D97-AF65-F5344CB8AC3E}">
        <p14:creationId xmlns:p14="http://schemas.microsoft.com/office/powerpoint/2010/main" val="143374353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sz="2600" dirty="0" smtClean="0">
                <a:solidFill>
                  <a:srgbClr val="FF0000"/>
                </a:solidFill>
              </a:rPr>
              <a:t>Summary: </a:t>
            </a:r>
            <a:r>
              <a:rPr lang="en-US" sz="2600" dirty="0" smtClean="0"/>
              <a:t>Scientific </a:t>
            </a:r>
            <a:r>
              <a:rPr lang="en-US" sz="2600" dirty="0"/>
              <a:t>evidence from many </a:t>
            </a:r>
            <a:r>
              <a:rPr lang="en-US" sz="2600" dirty="0" smtClean="0"/>
              <a:t>different </a:t>
            </a:r>
            <a:r>
              <a:rPr lang="en-US" sz="2600" dirty="0"/>
              <a:t>disciplines supports models of the origin of life. </a:t>
            </a:r>
          </a:p>
        </p:txBody>
      </p:sp>
      <p:sp>
        <p:nvSpPr>
          <p:cNvPr id="22530" name="Rectangle 3"/>
          <p:cNvSpPr>
            <a:spLocks noGrp="1" noChangeArrowheads="1"/>
          </p:cNvSpPr>
          <p:nvPr>
            <p:ph idx="1"/>
          </p:nvPr>
        </p:nvSpPr>
        <p:spPr>
          <a:xfrm>
            <a:off x="420913" y="1219200"/>
            <a:ext cx="8499249" cy="5127360"/>
          </a:xfrm>
        </p:spPr>
        <p:txBody>
          <a:bodyPr/>
          <a:lstStyle/>
          <a:p>
            <a:r>
              <a:rPr lang="en-US" sz="2400" dirty="0" smtClean="0"/>
              <a:t>Molecular </a:t>
            </a:r>
            <a:r>
              <a:rPr lang="en-US" sz="2400" dirty="0"/>
              <a:t>and genetic evidence from extant and extinct organisms indicates that all organisms on Earth share a </a:t>
            </a:r>
            <a:r>
              <a:rPr lang="en-US" sz="2400" b="1" dirty="0"/>
              <a:t>common ancestral origin of life</a:t>
            </a:r>
            <a:r>
              <a:rPr lang="en-US" sz="2400" dirty="0"/>
              <a:t>. </a:t>
            </a:r>
          </a:p>
          <a:p>
            <a:pPr lvl="1"/>
            <a:r>
              <a:rPr lang="en-US" sz="2200" dirty="0" smtClean="0"/>
              <a:t>Scientific </a:t>
            </a:r>
            <a:r>
              <a:rPr lang="en-US" sz="2200" dirty="0"/>
              <a:t>evidence includes </a:t>
            </a:r>
            <a:r>
              <a:rPr lang="en-US" sz="2200" b="1" dirty="0"/>
              <a:t>molecular building blocks </a:t>
            </a:r>
            <a:r>
              <a:rPr lang="en-US" sz="2200" dirty="0"/>
              <a:t>that are common to all life forms. </a:t>
            </a:r>
          </a:p>
          <a:p>
            <a:pPr lvl="1"/>
            <a:r>
              <a:rPr lang="en-US" sz="2200" dirty="0" smtClean="0"/>
              <a:t>Scientific </a:t>
            </a:r>
            <a:r>
              <a:rPr lang="en-US" sz="2200" dirty="0"/>
              <a:t>evidence includes a common </a:t>
            </a:r>
            <a:r>
              <a:rPr lang="en-US" sz="2200" b="1" dirty="0"/>
              <a:t>genetic code. </a:t>
            </a:r>
          </a:p>
        </p:txBody>
      </p:sp>
    </p:spTree>
    <p:extLst>
      <p:ext uri="{BB962C8B-B14F-4D97-AF65-F5344CB8AC3E}">
        <p14:creationId xmlns:p14="http://schemas.microsoft.com/office/powerpoint/2010/main" val="31048310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dirty="0" smtClean="0"/>
              <a:t>Overview</a:t>
            </a:r>
          </a:p>
        </p:txBody>
      </p:sp>
      <p:sp>
        <p:nvSpPr>
          <p:cNvPr id="22530" name="Rectangle 3"/>
          <p:cNvSpPr>
            <a:spLocks noGrp="1" noChangeArrowheads="1"/>
          </p:cNvSpPr>
          <p:nvPr>
            <p:ph idx="1"/>
          </p:nvPr>
        </p:nvSpPr>
        <p:spPr/>
        <p:txBody>
          <a:bodyPr/>
          <a:lstStyle/>
          <a:p>
            <a:r>
              <a:rPr lang="en-US" altLang="en-US" b="1" dirty="0">
                <a:solidFill>
                  <a:srgbClr val="FF0000"/>
                </a:solidFill>
              </a:rPr>
              <a:t>Concept 25.1: Conditions on early Earth made the origin of life </a:t>
            </a:r>
            <a:r>
              <a:rPr lang="en-US" altLang="en-US" b="1" dirty="0" smtClean="0">
                <a:solidFill>
                  <a:srgbClr val="FF0000"/>
                </a:solidFill>
              </a:rPr>
              <a:t>possible</a:t>
            </a:r>
          </a:p>
          <a:p>
            <a:r>
              <a:rPr lang="en-US" altLang="en-US" sz="2600" dirty="0"/>
              <a:t>Concept 25.2: The fossil record documents the history of </a:t>
            </a:r>
            <a:r>
              <a:rPr lang="en-US" altLang="en-US" sz="2600" dirty="0" smtClean="0"/>
              <a:t>life</a:t>
            </a:r>
          </a:p>
          <a:p>
            <a:r>
              <a:rPr lang="en-US" altLang="en-US" sz="2600" dirty="0"/>
              <a:t>Concept 25.3: Key events in life</a:t>
            </a:r>
            <a:r>
              <a:rPr lang="ja-JP" altLang="en-US" sz="2600" dirty="0"/>
              <a:t>’</a:t>
            </a:r>
            <a:r>
              <a:rPr lang="en-US" altLang="ja-JP" sz="2600" dirty="0"/>
              <a:t>s history include the origins of unicellular and multicellular organisms and the colonization of </a:t>
            </a:r>
            <a:r>
              <a:rPr lang="en-US" altLang="ja-JP" sz="2600" dirty="0" smtClean="0"/>
              <a:t>land</a:t>
            </a:r>
          </a:p>
          <a:p>
            <a:r>
              <a:rPr lang="en-US" altLang="en-US" sz="2600" dirty="0"/>
              <a:t>Concept 25.4: The rise and fall of groups of organisms reflect differences in speciation and extinction </a:t>
            </a:r>
            <a:r>
              <a:rPr lang="en-US" altLang="en-US" sz="2600" dirty="0" smtClean="0"/>
              <a:t>rates</a:t>
            </a:r>
          </a:p>
        </p:txBody>
      </p:sp>
    </p:spTree>
    <p:extLst>
      <p:ext uri="{BB962C8B-B14F-4D97-AF65-F5344CB8AC3E}">
        <p14:creationId xmlns:p14="http://schemas.microsoft.com/office/powerpoint/2010/main" val="275230805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9027073_1018057911675269_8428533032436105216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998" y="3200400"/>
            <a:ext cx="3532902" cy="3581400"/>
          </a:xfrm>
          <a:prstGeom prst="rect">
            <a:avLst/>
          </a:prstGeom>
        </p:spPr>
      </p:pic>
      <p:pic>
        <p:nvPicPr>
          <p:cNvPr id="4" name="Picture 3" descr="22904864_944801799000881_7064151467564625034_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400"/>
            <a:ext cx="5901310" cy="3505200"/>
          </a:xfrm>
          <a:prstGeom prst="rect">
            <a:avLst/>
          </a:prstGeom>
        </p:spPr>
      </p:pic>
    </p:spTree>
    <p:extLst>
      <p:ext uri="{BB962C8B-B14F-4D97-AF65-F5344CB8AC3E}">
        <p14:creationId xmlns:p14="http://schemas.microsoft.com/office/powerpoint/2010/main" val="1554497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994613_974024862745241_8453784539240507763_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57200"/>
            <a:ext cx="3352800" cy="4005192"/>
          </a:xfrm>
          <a:prstGeom prst="rect">
            <a:avLst/>
          </a:prstGeom>
          <a:ln>
            <a:solidFill>
              <a:schemeClr val="bg2"/>
            </a:solidFill>
          </a:ln>
        </p:spPr>
      </p:pic>
      <p:pic>
        <p:nvPicPr>
          <p:cNvPr id="5" name="Picture 4" descr="IMG_292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2515173"/>
            <a:ext cx="4971623" cy="3894438"/>
          </a:xfrm>
          <a:prstGeom prst="rect">
            <a:avLst/>
          </a:prstGeom>
        </p:spPr>
      </p:pic>
    </p:spTree>
    <p:extLst>
      <p:ext uri="{BB962C8B-B14F-4D97-AF65-F5344CB8AC3E}">
        <p14:creationId xmlns:p14="http://schemas.microsoft.com/office/powerpoint/2010/main" val="833028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734446_989269484554112_1244357153977652849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480"/>
            <a:ext cx="4850071" cy="6858000"/>
          </a:xfrm>
          <a:prstGeom prst="rect">
            <a:avLst/>
          </a:prstGeom>
        </p:spPr>
      </p:pic>
    </p:spTree>
    <p:extLst>
      <p:ext uri="{BB962C8B-B14F-4D97-AF65-F5344CB8AC3E}">
        <p14:creationId xmlns:p14="http://schemas.microsoft.com/office/powerpoint/2010/main" val="83302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dirty="0" smtClean="0"/>
              <a:t>Concept 25.1: Conditions on early Earth made the origin of life possible</a:t>
            </a:r>
          </a:p>
        </p:txBody>
      </p:sp>
      <p:sp>
        <p:nvSpPr>
          <p:cNvPr id="22530" name="Rectangle 3"/>
          <p:cNvSpPr>
            <a:spLocks noGrp="1" noChangeArrowheads="1"/>
          </p:cNvSpPr>
          <p:nvPr>
            <p:ph idx="1"/>
          </p:nvPr>
        </p:nvSpPr>
        <p:spPr/>
        <p:txBody>
          <a:bodyPr/>
          <a:lstStyle/>
          <a:p>
            <a:r>
              <a:rPr lang="en-US" altLang="en-US" dirty="0" smtClean="0"/>
              <a:t>Chemical and physical processes on early Earth may have produced </a:t>
            </a:r>
            <a:r>
              <a:rPr lang="en-US" altLang="en-US" i="1" dirty="0" smtClean="0"/>
              <a:t>very</a:t>
            </a:r>
            <a:r>
              <a:rPr lang="en-US" altLang="en-US" dirty="0" smtClean="0"/>
              <a:t> simple, primitive cells through a sequence of stages:</a:t>
            </a:r>
          </a:p>
          <a:p>
            <a:pPr marL="971550" lvl="1" indent="-514350">
              <a:buFont typeface="+mj-lt"/>
              <a:buAutoNum type="arabicPeriod"/>
            </a:pPr>
            <a:r>
              <a:rPr lang="en-US" altLang="en-US" dirty="0" smtClean="0"/>
              <a:t>ABIOTIC synthesis of small </a:t>
            </a:r>
            <a:r>
              <a:rPr lang="en-US" altLang="en-US" b="1" dirty="0" smtClean="0"/>
              <a:t>organic molecules</a:t>
            </a:r>
          </a:p>
          <a:p>
            <a:pPr marL="971550" lvl="1" indent="-514350">
              <a:buFont typeface="+mj-lt"/>
              <a:buAutoNum type="arabicPeriod"/>
            </a:pPr>
            <a:r>
              <a:rPr lang="en-US" altLang="en-US" dirty="0" smtClean="0"/>
              <a:t>JOINING of these small molecules into </a:t>
            </a:r>
            <a:r>
              <a:rPr lang="en-US" altLang="en-US" b="1" dirty="0" smtClean="0"/>
              <a:t>macromolecules</a:t>
            </a:r>
          </a:p>
          <a:p>
            <a:pPr marL="971550" lvl="1" indent="-514350">
              <a:buFont typeface="+mj-lt"/>
              <a:buAutoNum type="arabicPeriod"/>
            </a:pPr>
            <a:r>
              <a:rPr lang="en-US" altLang="en-US" dirty="0" smtClean="0"/>
              <a:t>PACKAGING of molecules into </a:t>
            </a:r>
            <a:r>
              <a:rPr lang="en-US" altLang="en-US" b="1" dirty="0" err="1" smtClean="0"/>
              <a:t>protocells</a:t>
            </a:r>
            <a:endParaRPr lang="en-US" altLang="en-US" b="1" dirty="0" smtClean="0"/>
          </a:p>
          <a:p>
            <a:pPr marL="971550" lvl="1" indent="-514350">
              <a:buFont typeface="+mj-lt"/>
              <a:buAutoNum type="arabicPeriod"/>
            </a:pPr>
            <a:r>
              <a:rPr lang="en-US" altLang="en-US" dirty="0" smtClean="0"/>
              <a:t>Origin of </a:t>
            </a:r>
            <a:r>
              <a:rPr lang="en-US" altLang="en-US" b="1" dirty="0" smtClean="0"/>
              <a:t>self-replicating </a:t>
            </a:r>
            <a:r>
              <a:rPr lang="en-US" altLang="en-US" dirty="0" smtClean="0"/>
              <a:t>molecules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dirty="0"/>
              <a:t>Concept 25.1: Conditions on early Earth made the origin of life </a:t>
            </a:r>
            <a:r>
              <a:rPr lang="en-US" altLang="en-US" dirty="0" smtClean="0"/>
              <a:t>possible </a:t>
            </a:r>
            <a:r>
              <a:rPr lang="mr-IN" altLang="en-US" dirty="0" smtClean="0"/>
              <a:t>–</a:t>
            </a:r>
            <a:r>
              <a:rPr lang="en-US" altLang="en-US" dirty="0" smtClean="0"/>
              <a:t> </a:t>
            </a:r>
            <a:r>
              <a:rPr lang="en-US" altLang="en-US" dirty="0" smtClean="0">
                <a:solidFill>
                  <a:srgbClr val="FF0000"/>
                </a:solidFill>
              </a:rPr>
              <a:t>1. Organic Molecules</a:t>
            </a:r>
          </a:p>
        </p:txBody>
      </p:sp>
      <p:sp>
        <p:nvSpPr>
          <p:cNvPr id="24578" name="Rectangle 3"/>
          <p:cNvSpPr>
            <a:spLocks noGrp="1" noChangeArrowheads="1"/>
          </p:cNvSpPr>
          <p:nvPr>
            <p:ph idx="1"/>
          </p:nvPr>
        </p:nvSpPr>
        <p:spPr/>
        <p:txBody>
          <a:bodyPr/>
          <a:lstStyle/>
          <a:p>
            <a:pPr marL="0" indent="0">
              <a:buNone/>
            </a:pPr>
            <a:r>
              <a:rPr lang="en-US" altLang="en-US" u="sng" dirty="0" smtClean="0"/>
              <a:t>1. Synthesis </a:t>
            </a:r>
            <a:r>
              <a:rPr lang="en-US" altLang="en-US" u="sng" dirty="0"/>
              <a:t>of Organic </a:t>
            </a:r>
            <a:r>
              <a:rPr lang="en-US" altLang="en-US" u="sng" dirty="0" smtClean="0"/>
              <a:t>Molecules </a:t>
            </a:r>
            <a:r>
              <a:rPr lang="en-US" altLang="en-US" u="sng" dirty="0"/>
              <a:t>on Early Earth</a:t>
            </a:r>
          </a:p>
          <a:p>
            <a:r>
              <a:rPr lang="en-US" altLang="en-US" dirty="0" smtClean="0"/>
              <a:t>Earth formed about </a:t>
            </a:r>
            <a:r>
              <a:rPr lang="en-US" altLang="en-US" b="1" dirty="0" smtClean="0"/>
              <a:t>4.6 billion years ago</a:t>
            </a:r>
            <a:r>
              <a:rPr lang="en-US" altLang="en-US" b="1" dirty="0"/>
              <a:t> </a:t>
            </a:r>
            <a:r>
              <a:rPr lang="en-US" altLang="en-US" dirty="0" smtClean="0"/>
              <a:t>(along with the rest of our solar system)</a:t>
            </a:r>
          </a:p>
          <a:p>
            <a:pPr lvl="1"/>
            <a:r>
              <a:rPr lang="en-US" altLang="en-US" dirty="0" smtClean="0"/>
              <a:t>Earth</a:t>
            </a:r>
            <a:r>
              <a:rPr lang="ja-JP" altLang="en-US" dirty="0" smtClean="0"/>
              <a:t>’</a:t>
            </a:r>
            <a:r>
              <a:rPr lang="en-US" altLang="ja-JP" dirty="0" smtClean="0"/>
              <a:t>s early </a:t>
            </a:r>
            <a:r>
              <a:rPr lang="en-US" altLang="ja-JP" b="1" dirty="0" smtClean="0"/>
              <a:t>atmosphere</a:t>
            </a:r>
            <a:r>
              <a:rPr lang="en-US" altLang="ja-JP" dirty="0" smtClean="0"/>
              <a:t> likely contained</a:t>
            </a:r>
            <a:r>
              <a:rPr lang="mr-IN" altLang="ja-JP" dirty="0" smtClean="0"/>
              <a:t>…</a:t>
            </a:r>
            <a:r>
              <a:rPr lang="en-US" altLang="ja-JP" dirty="0" smtClean="0"/>
              <a:t> </a:t>
            </a:r>
          </a:p>
          <a:p>
            <a:pPr lvl="2"/>
            <a:r>
              <a:rPr lang="en-US" altLang="ja-JP" dirty="0" smtClean="0"/>
              <a:t>Lots of </a:t>
            </a:r>
            <a:r>
              <a:rPr lang="en-US" altLang="ja-JP" dirty="0" smtClean="0">
                <a:solidFill>
                  <a:srgbClr val="0E78E3"/>
                </a:solidFill>
                <a:latin typeface="Phosphate Inline"/>
                <a:cs typeface="Phosphate Inline"/>
              </a:rPr>
              <a:t>energy</a:t>
            </a:r>
            <a:r>
              <a:rPr lang="en-US" altLang="ja-JP" dirty="0" smtClean="0">
                <a:solidFill>
                  <a:srgbClr val="0E78E3"/>
                </a:solidFill>
              </a:rPr>
              <a:t> </a:t>
            </a:r>
            <a:r>
              <a:rPr lang="en-US" altLang="ja-JP" dirty="0" smtClean="0"/>
              <a:t>(thunderstorms, lightning, meteors)</a:t>
            </a:r>
          </a:p>
          <a:p>
            <a:pPr lvl="2"/>
            <a:r>
              <a:rPr lang="en-US" altLang="ja-JP" dirty="0"/>
              <a:t>W</a:t>
            </a:r>
            <a:r>
              <a:rPr lang="en-US" altLang="ja-JP" dirty="0" smtClean="0"/>
              <a:t>ater vapor </a:t>
            </a:r>
          </a:p>
          <a:p>
            <a:pPr lvl="2"/>
            <a:r>
              <a:rPr lang="en-US" altLang="ja-JP" dirty="0"/>
              <a:t>C</a:t>
            </a:r>
            <a:r>
              <a:rPr lang="en-US" altLang="ja-JP" dirty="0" smtClean="0"/>
              <a:t>hemicals released by violent volcanic eruptions </a:t>
            </a:r>
          </a:p>
          <a:p>
            <a:pPr lvl="3"/>
            <a:r>
              <a:rPr lang="en-US" altLang="ja-JP" dirty="0"/>
              <a:t>N</a:t>
            </a:r>
            <a:r>
              <a:rPr lang="en-US" altLang="ja-JP" dirty="0" smtClean="0"/>
              <a:t>itrogen, nitrogen oxides, carbon dioxide, methane, ammonia, hydrogen</a:t>
            </a: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idx="1"/>
          </p:nvPr>
        </p:nvSpPr>
        <p:spPr/>
        <p:txBody>
          <a:bodyPr/>
          <a:lstStyle/>
          <a:p>
            <a:pPr marL="0" indent="0">
              <a:buNone/>
            </a:pPr>
            <a:r>
              <a:rPr lang="en-US" altLang="en-US" u="sng" dirty="0" smtClean="0"/>
              <a:t>1. Synthesis </a:t>
            </a:r>
            <a:r>
              <a:rPr lang="en-US" altLang="en-US" u="sng" dirty="0"/>
              <a:t>of Organic Molecules on Early </a:t>
            </a:r>
            <a:r>
              <a:rPr lang="en-US" altLang="en-US" u="sng" dirty="0" smtClean="0"/>
              <a:t>Earth</a:t>
            </a:r>
            <a:endParaRPr lang="en-US" altLang="en-US" dirty="0" smtClean="0"/>
          </a:p>
          <a:p>
            <a:r>
              <a:rPr lang="en-US" altLang="en-US" sz="2600" dirty="0" smtClean="0"/>
              <a:t>In the 1920s, </a:t>
            </a:r>
            <a:r>
              <a:rPr lang="en-US" altLang="en-US" sz="2600" b="1" dirty="0" err="1" smtClean="0"/>
              <a:t>Oparin</a:t>
            </a:r>
            <a:r>
              <a:rPr lang="en-US" altLang="en-US" sz="2600" dirty="0" smtClean="0"/>
              <a:t> and </a:t>
            </a:r>
            <a:r>
              <a:rPr lang="en-US" altLang="en-US" sz="2600" b="1" dirty="0" smtClean="0"/>
              <a:t>Haldane</a:t>
            </a:r>
            <a:r>
              <a:rPr lang="en-US" altLang="en-US" sz="2600" dirty="0" smtClean="0"/>
              <a:t> hypothesized that the early atmosphere was a REDUCING environment (as opposed to an </a:t>
            </a:r>
            <a:r>
              <a:rPr lang="en-US" altLang="en-US" sz="2600" i="1" dirty="0" smtClean="0"/>
              <a:t>oxidizing </a:t>
            </a:r>
            <a:r>
              <a:rPr lang="en-US" altLang="en-US" sz="2600" dirty="0" smtClean="0"/>
              <a:t>atmosphere)</a:t>
            </a:r>
          </a:p>
          <a:p>
            <a:r>
              <a:rPr lang="en-US" altLang="en-US" sz="2600" dirty="0" smtClean="0"/>
              <a:t>In 1953, </a:t>
            </a:r>
            <a:r>
              <a:rPr lang="en-US" altLang="en-US" sz="2600" b="1" dirty="0" smtClean="0"/>
              <a:t>Miller</a:t>
            </a:r>
            <a:r>
              <a:rPr lang="en-US" altLang="en-US" sz="2600" dirty="0" smtClean="0"/>
              <a:t> and </a:t>
            </a:r>
            <a:r>
              <a:rPr lang="en-US" altLang="en-US" sz="2600" b="1" dirty="0" smtClean="0"/>
              <a:t>Urey</a:t>
            </a:r>
            <a:r>
              <a:rPr lang="en-US" altLang="en-US" sz="2600" dirty="0" smtClean="0"/>
              <a:t> conducted lab experiments that definitively showed that the ABIOTIC (“without life”) synthesis of organic molecules in a REDUCING atmosphere IS indeed possible! </a:t>
            </a:r>
          </a:p>
          <a:p>
            <a:r>
              <a:rPr lang="en-US" altLang="en-US" sz="2600" dirty="0" smtClean="0"/>
              <a:t>The work by Miller-Urey and </a:t>
            </a:r>
            <a:r>
              <a:rPr lang="en-US" altLang="en-US" sz="2600" dirty="0" err="1" smtClean="0"/>
              <a:t>Oparin</a:t>
            </a:r>
            <a:r>
              <a:rPr lang="en-US" altLang="en-US" sz="2600" dirty="0" smtClean="0"/>
              <a:t>-Haldane helped develop the “organic soup” hypothesis </a:t>
            </a:r>
          </a:p>
        </p:txBody>
      </p:sp>
      <p:sp>
        <p:nvSpPr>
          <p:cNvPr id="3" name="Rectangle 2"/>
          <p:cNvSpPr>
            <a:spLocks noGrp="1" noChangeArrowheads="1"/>
          </p:cNvSpPr>
          <p:nvPr>
            <p:ph type="title"/>
          </p:nvPr>
        </p:nvSpPr>
        <p:spPr>
          <a:xfrm>
            <a:off x="182563" y="298675"/>
            <a:ext cx="8775700" cy="822325"/>
          </a:xfrm>
        </p:spPr>
        <p:txBody>
          <a:bodyPr/>
          <a:lstStyle/>
          <a:p>
            <a:r>
              <a:rPr lang="en-US" altLang="en-US" dirty="0"/>
              <a:t>Concept 25.1: Conditions on early Earth made the origin of life </a:t>
            </a:r>
            <a:r>
              <a:rPr lang="en-US" altLang="en-US" dirty="0" smtClean="0"/>
              <a:t>possible </a:t>
            </a:r>
            <a:r>
              <a:rPr lang="mr-IN" altLang="en-US" dirty="0" smtClean="0"/>
              <a:t>–</a:t>
            </a:r>
            <a:r>
              <a:rPr lang="en-US" altLang="en-US" dirty="0" smtClean="0"/>
              <a:t> </a:t>
            </a:r>
            <a:r>
              <a:rPr lang="en-US" altLang="en-US" dirty="0" smtClean="0">
                <a:solidFill>
                  <a:srgbClr val="FF0000"/>
                </a:solidFill>
              </a:rPr>
              <a:t>1. Organic Molecules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vt42AFk1O8S1Of1" descr="B94728D6-CBC8-488F-BCEC-03D225EC7A81.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3430333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mpbell_Lecture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Campbell_Lecture_Template</Template>
  <TotalTime>9228</TotalTime>
  <Words>2814</Words>
  <Application>Microsoft Macintosh PowerPoint</Application>
  <PresentationFormat>On-screen Show (4:3)</PresentationFormat>
  <Paragraphs>382</Paragraphs>
  <Slides>52</Slides>
  <Notes>50</Notes>
  <HiddenSlides>0</HiddenSlides>
  <MMClips>0</MMClips>
  <ScaleCrop>false</ScaleCrop>
  <HeadingPairs>
    <vt:vector size="4" baseType="variant">
      <vt:variant>
        <vt:lpstr>Theme</vt:lpstr>
      </vt:variant>
      <vt:variant>
        <vt:i4>8</vt:i4>
      </vt:variant>
      <vt:variant>
        <vt:lpstr>Slide Titles</vt:lpstr>
      </vt:variant>
      <vt:variant>
        <vt:i4>52</vt:i4>
      </vt:variant>
    </vt:vector>
  </HeadingPairs>
  <TitlesOfParts>
    <vt:vector size="60" baseType="lpstr">
      <vt:lpstr>Campbell_Lecture_Template</vt:lpstr>
      <vt:lpstr>Blank</vt:lpstr>
      <vt:lpstr>10_Blank</vt:lpstr>
      <vt:lpstr>33_Blank</vt:lpstr>
      <vt:lpstr>35_Blank</vt:lpstr>
      <vt:lpstr>36_Blank</vt:lpstr>
      <vt:lpstr>37_Blank</vt:lpstr>
      <vt:lpstr>38_Blank</vt:lpstr>
      <vt:lpstr>PowerPoint Presentation</vt:lpstr>
      <vt:lpstr>Where dey at?</vt:lpstr>
      <vt:lpstr>Lost Worlds</vt:lpstr>
      <vt:lpstr>Overview</vt:lpstr>
      <vt:lpstr>Overview</vt:lpstr>
      <vt:lpstr>Concept 25.1: Conditions on early Earth made the origin of life possible</vt:lpstr>
      <vt:lpstr>Concept 25.1: Conditions on early Earth made the origin of life possible – 1. Organic Molecules</vt:lpstr>
      <vt:lpstr>Concept 25.1: Conditions on early Earth made the origin of life possible – 1. Organic Molecules</vt:lpstr>
      <vt:lpstr>PowerPoint Presentation</vt:lpstr>
      <vt:lpstr>Concept 25.1: Conditions on early Earth made the origin of life possible – 2. Macromolecules</vt:lpstr>
      <vt:lpstr>Concept 25.1: Conditions on early Earth made the origin of life possible – 3. Protocells</vt:lpstr>
      <vt:lpstr>PowerPoint Presentation</vt:lpstr>
      <vt:lpstr>Concept 25.1: Conditions on early Earth made the origin of life possible – 4. RNA</vt:lpstr>
      <vt:lpstr>Concept 25.1: Conditions on early Earth made the origin of life possible – 4. RNA</vt:lpstr>
      <vt:lpstr>PowerPoint Presentation</vt:lpstr>
      <vt:lpstr>PowerPoint Presentation</vt:lpstr>
      <vt:lpstr>Overview</vt:lpstr>
      <vt:lpstr>Concept 25.2: The fossil record documents the history of life</vt:lpstr>
      <vt:lpstr>Figure 25.5</vt:lpstr>
      <vt:lpstr>Overview</vt:lpstr>
      <vt:lpstr>Concept 25.3: Key events in life’s history include the origins of unicellular organisms</vt:lpstr>
      <vt:lpstr>Concept 25.3: Key events in life’s history include the origins of unicellular organisms</vt:lpstr>
      <vt:lpstr>Concept 25.3: Key events in life’s history include the origins of unicellular organisms</vt:lpstr>
      <vt:lpstr>Figure 25.9</vt:lpstr>
      <vt:lpstr>Concept 25.3: Key events in life’s history include the origins of eukaryotes</vt:lpstr>
      <vt:lpstr>Concept 25.3: Key events in life’s history include the origins of eukaryotes</vt:lpstr>
      <vt:lpstr>Figure 25.10-1</vt:lpstr>
      <vt:lpstr>Figure 25.10-2</vt:lpstr>
      <vt:lpstr>Figure 25.10-3</vt:lpstr>
      <vt:lpstr>Figure 25.10-4</vt:lpstr>
      <vt:lpstr>Concept 25.3: Key events in life’s history include the origins of eukaryotes</vt:lpstr>
      <vt:lpstr>PowerPoint Presentation</vt:lpstr>
      <vt:lpstr>Concept 25.3: Key events in life’s history include the origins of multicellularity</vt:lpstr>
      <vt:lpstr>Concept 25.3: Key events in life’s history include the colonization of land</vt:lpstr>
      <vt:lpstr>PowerPoint Presentation</vt:lpstr>
      <vt:lpstr>PowerPoint Presentation</vt:lpstr>
      <vt:lpstr>PowerPoint Presentation</vt:lpstr>
      <vt:lpstr>Overview</vt:lpstr>
      <vt:lpstr>Concept 25.4: The rise and fall of groups of organisms reflect differences in speciation and extinction rates</vt:lpstr>
      <vt:lpstr>Concept 25.4: The rise and fall of groups of organisms reflect differences in speciation and extinction rates</vt:lpstr>
      <vt:lpstr>Concept 25.4: The rise and fall of groups of organisms reflect differences in speciation and extinction rates</vt:lpstr>
      <vt:lpstr>Concept 25.4: The rise and fall of groups of organisms reflect differences in speciation and extinction rates</vt:lpstr>
      <vt:lpstr>PowerPoint Presentation</vt:lpstr>
      <vt:lpstr>Overview</vt:lpstr>
      <vt:lpstr>WATCH</vt:lpstr>
      <vt:lpstr>Summary: There are several hypotheses about the natural origin of life on Earth, each with supporting scientific evidence.  </vt:lpstr>
      <vt:lpstr>Summary: There are several hypotheses about the natural origin of life on Earth, each with supporting scientific evidence.  </vt:lpstr>
      <vt:lpstr>Summary: Scientific evidence from many different disciplines supports models of the origin of life. </vt:lpstr>
      <vt:lpstr>Summary: Scientific evidence from many different disciplines supports models of the origin of life. </vt:lpstr>
      <vt:lpstr>PowerPoint Presentation</vt:lpstr>
      <vt:lpstr>PowerPoint Presentation</vt:lpstr>
      <vt:lpstr>PowerPoint Presentation</vt:lpstr>
    </vt:vector>
  </TitlesOfParts>
  <Company>Jerome 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HaiderAli Bhatti</cp:lastModifiedBy>
  <cp:revision>176</cp:revision>
  <dcterms:created xsi:type="dcterms:W3CDTF">2010-08-06T18:35:02Z</dcterms:created>
  <dcterms:modified xsi:type="dcterms:W3CDTF">2018-03-23T14:45:29Z</dcterms:modified>
</cp:coreProperties>
</file>