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  <p:sldMasterId id="2147483816" r:id="rId2"/>
    <p:sldMasterId id="2147483818" r:id="rId3"/>
    <p:sldMasterId id="2147483840" r:id="rId4"/>
    <p:sldMasterId id="2147483864" r:id="rId5"/>
    <p:sldMasterId id="2147483918" r:id="rId6"/>
    <p:sldMasterId id="2147483930" r:id="rId7"/>
    <p:sldMasterId id="2147483954" r:id="rId8"/>
  </p:sldMasterIdLst>
  <p:notesMasterIdLst>
    <p:notesMasterId r:id="rId53"/>
  </p:notesMasterIdLst>
  <p:sldIdLst>
    <p:sldId id="508" r:id="rId9"/>
    <p:sldId id="509" r:id="rId10"/>
    <p:sldId id="578" r:id="rId11"/>
    <p:sldId id="261" r:id="rId12"/>
    <p:sldId id="264" r:id="rId13"/>
    <p:sldId id="593" r:id="rId14"/>
    <p:sldId id="584" r:id="rId15"/>
    <p:sldId id="510" r:id="rId16"/>
    <p:sldId id="277" r:id="rId17"/>
    <p:sldId id="521" r:id="rId18"/>
    <p:sldId id="385" r:id="rId19"/>
    <p:sldId id="585" r:id="rId20"/>
    <p:sldId id="592" r:id="rId21"/>
    <p:sldId id="586" r:id="rId22"/>
    <p:sldId id="288" r:id="rId23"/>
    <p:sldId id="294" r:id="rId24"/>
    <p:sldId id="295" r:id="rId25"/>
    <p:sldId id="296" r:id="rId26"/>
    <p:sldId id="587" r:id="rId27"/>
    <p:sldId id="533" r:id="rId28"/>
    <p:sldId id="596" r:id="rId29"/>
    <p:sldId id="597" r:id="rId30"/>
    <p:sldId id="588" r:id="rId31"/>
    <p:sldId id="314" r:id="rId32"/>
    <p:sldId id="598" r:id="rId33"/>
    <p:sldId id="589" r:id="rId34"/>
    <p:sldId id="322" r:id="rId35"/>
    <p:sldId id="490" r:id="rId36"/>
    <p:sldId id="560" r:id="rId37"/>
    <p:sldId id="599" r:id="rId38"/>
    <p:sldId id="600" r:id="rId39"/>
    <p:sldId id="601" r:id="rId40"/>
    <p:sldId id="590" r:id="rId41"/>
    <p:sldId id="359" r:id="rId42"/>
    <p:sldId id="363" r:id="rId43"/>
    <p:sldId id="566" r:id="rId44"/>
    <p:sldId id="602" r:id="rId45"/>
    <p:sldId id="591" r:id="rId46"/>
    <p:sldId id="366" r:id="rId47"/>
    <p:sldId id="373" r:id="rId48"/>
    <p:sldId id="594" r:id="rId49"/>
    <p:sldId id="604" r:id="rId50"/>
    <p:sldId id="595" r:id="rId51"/>
    <p:sldId id="603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1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80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88" y="-352"/>
      </p:cViewPr>
      <p:guideLst>
        <p:guide orient="horz" pos="1296"/>
        <p:guide orient="horz" pos="2160"/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7" d="100"/>
          <a:sy n="147" d="100"/>
        </p:scale>
        <p:origin x="-112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5B4BAA-6DA7-449F-A4A4-102E8E360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0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27.7 A prokaryotic flagellum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0B49355-F58F-4596-9BF9-499611296F2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03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0B49355-F58F-4596-9BF9-499611296F2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031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27.UN04 Summary of key concepts: prokaryote adaptations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12A5D8E8-4DE8-48A5-8FFA-5C7116BE71F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859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6481FB0E-2449-4C11-BCD9-C0D1D77179B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2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49FB618-B73B-447A-A13F-9A9C5F8DAEC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55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90115065-0B1F-4BF8-BAC6-E8C83681A769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303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90115065-0B1F-4BF8-BAC6-E8C83681A76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30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27.1 Why is this lake’s water pink? </a:t>
            </a:r>
            <a:r>
              <a:rPr lang="en-US" sz="1200" dirty="0" smtClean="0"/>
              <a:t>Utah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s Great Salt Lake can reach a salt concentration of 32% </a:t>
            </a:r>
            <a:r>
              <a:rPr lang="en-US" altLang="ja-JP" sz="1200" dirty="0" smtClean="0">
                <a:sym typeface="Wingdings"/>
              </a:rPr>
              <a:t> it</a:t>
            </a:r>
            <a:r>
              <a:rPr lang="en-US" sz="1200" dirty="0" smtClean="0"/>
              <a:t>s pink color comes from living </a:t>
            </a:r>
            <a:r>
              <a:rPr lang="en-US" sz="1200" b="1" dirty="0" smtClean="0"/>
              <a:t>prokaryotes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27.12 Bacterial conjugation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hypothetical situation, the genes for sex pilus construction and for tetracycline resistance are located on the same plasmid within a particular bacterium. If this bacterium readily performs conjugation involving a copy of this plasmid, then the result should be the _____.</a:t>
            </a:r>
          </a:p>
          <a:p>
            <a:r>
              <a:rPr lang="en-US" smtClean="0"/>
              <a:t>https://www.polleverywhere.com/multiple_choice_polls/n4ku9cMmdIBVlFe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1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LEAST associated with the others?</a:t>
            </a:r>
          </a:p>
          <a:p>
            <a:r>
              <a:rPr lang="en-US" smtClean="0"/>
              <a:t>https://www.polleverywhere.com/multiple_choice_polls/U9ZyvZtdXKGEdCZ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72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A9D715D-68C0-423C-9C4A-A35A0613C40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799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Biologists sometimes divide living organisms into two groups: autotrophs and heterotrophs. These two groups differ in _____.</a:t>
            </a:r>
          </a:p>
          <a:p>
            <a:r>
              <a:rPr lang="en-US" smtClean="0"/>
              <a:t>https://www.polleverywhere.com/multiple_choice_polls/mh5DeCeDybxjoKC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6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63E21AA4-77D5-4E14-BEEF-31C78FE208A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02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B846080-564E-492C-99C6-590E6224FCD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022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r>
              <a:rPr lang="en-US" baseline="0" dirty="0" smtClean="0"/>
              <a:t> 27.2 A comparison of the three domains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27.UN06 Test your understanding, question 10 (head of a pin)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describe all existing bacteria?</a:t>
            </a:r>
          </a:p>
          <a:p>
            <a:r>
              <a:rPr lang="en-US" smtClean="0"/>
              <a:t>https://www.polleverywhere.com/multiple_choice_polls/VtRZ8KQEqXvTGio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4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traits do archaeans and bacteria share?</a:t>
            </a:r>
          </a:p>
          <a:p>
            <a:r>
              <a:rPr lang="en-US" smtClean="0"/>
              <a:t>https://www.polleverywhere.com/multiple_choice_polls/8tY0ifczRqs5qCl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14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Assuming that each of these possesses a cell wall, which prokaryotes should be expected to be most strongly resistant to plasmolysis in hypertonic environments?</a:t>
            </a:r>
          </a:p>
          <a:p>
            <a:r>
              <a:rPr lang="en-US" smtClean="0"/>
              <a:t>https://www.polleverywhere.com/multiple_choice_polls/xbtIkrLr8SGhZyE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0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423514D3-E0B4-4FE9-8106-E46EB517BD7D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915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93368E9-3D65-4258-B832-3798C2CE464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361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27.19 Mutualism: bacterial “headlights”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all prokaryotes on Earth suddenly vanished, which of the following would be the most likely and most direct result?</a:t>
            </a:r>
          </a:p>
          <a:p>
            <a:r>
              <a:rPr lang="en-US" smtClean="0"/>
              <a:t>https://www.polleverywhere.com/multiple_choice_polls/Ct7KEL75W336Aud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4BAA-6DA7-449F-A4A4-102E8E3601B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2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0A90D33-7D40-45CF-86AA-79A9AB68E8E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40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4336242F-9D70-4F88-A35C-8A188D4E243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054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115BAA83-F7F7-4A66-8314-E2240CF56FF3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659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8B55BB4-FE38-4360-B7FE-60BBC886785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6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27.2</a:t>
            </a:r>
            <a:r>
              <a:rPr lang="en-US" baseline="0" dirty="0" smtClean="0"/>
              <a:t> The most common shapes of prokaryotes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45EB291B-0CE0-4D40-89DE-7B039E2B7BE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00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3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0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1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7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5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02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2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3262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95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3953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79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1512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91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277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322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VgIcTpZkk" TargetMode="External"/><Relationship Id="rId4" Type="http://schemas.openxmlformats.org/officeDocument/2006/relationships/hyperlink" Target="https://www.youtube.com/watch?v=8Cw-NrnT5ic" TargetMode="External"/><Relationship Id="rId5" Type="http://schemas.openxmlformats.org/officeDocument/2006/relationships/hyperlink" Target="https://www.youtube.com/watch?v=vAR47-g6tl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-z9-9OOWC4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27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164188"/>
            <a:ext cx="3605213" cy="14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Bacteria and </a:t>
            </a:r>
            <a:r>
              <a:rPr lang="en-US" sz="36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Archaea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524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07_ProkFlagellu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1960"/>
            <a:ext cx="8546592" cy="5974080"/>
          </a:xfrm>
          <a:prstGeom prst="rect">
            <a:avLst/>
          </a:prstGeom>
        </p:spPr>
      </p:pic>
      <p:sp>
        <p:nvSpPr>
          <p:cNvPr id="36" name="Right Brace 35"/>
          <p:cNvSpPr/>
          <p:nvPr/>
        </p:nvSpPr>
        <p:spPr bwMode="auto">
          <a:xfrm flipH="1">
            <a:off x="6028267" y="3615266"/>
            <a:ext cx="203200" cy="2650067"/>
          </a:xfrm>
          <a:prstGeom prst="rightBrace">
            <a:avLst>
              <a:gd name="adj1" fmla="val 47491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Right Brace 31"/>
          <p:cNvSpPr/>
          <p:nvPr/>
        </p:nvSpPr>
        <p:spPr bwMode="auto">
          <a:xfrm flipH="1">
            <a:off x="6028267" y="3615266"/>
            <a:ext cx="203200" cy="2650067"/>
          </a:xfrm>
          <a:prstGeom prst="rightBrace">
            <a:avLst>
              <a:gd name="adj1" fmla="val 4749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27.7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80721" y="2569725"/>
            <a:ext cx="1097219" cy="127158"/>
            <a:chOff x="8276167" y="4567767"/>
            <a:chExt cx="509058" cy="10054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894984" y="2332572"/>
            <a:ext cx="696194" cy="2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20 nm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015382" y="2432677"/>
            <a:ext cx="977087" cy="2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Filament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189138" y="3003430"/>
            <a:ext cx="578159" cy="2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Hook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706538" y="3297771"/>
            <a:ext cx="642403" cy="2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4058" y="3345583"/>
            <a:ext cx="938238" cy="2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wall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14046" y="5828807"/>
            <a:ext cx="1189247" cy="5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565034" y="6078324"/>
            <a:ext cx="476554" cy="2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322552" y="5819844"/>
            <a:ext cx="1646449" cy="5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Peptidoglycan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layer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652130" y="1497361"/>
            <a:ext cx="1105577" cy="2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Flagellum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777067" y="1193800"/>
            <a:ext cx="275166" cy="334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948767" y="2565400"/>
            <a:ext cx="10371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568700" y="2870200"/>
            <a:ext cx="1591733" cy="262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808134" y="3141133"/>
            <a:ext cx="14012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808133" y="3141133"/>
            <a:ext cx="14012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endCxn id="32" idx="1"/>
          </p:cNvCxnSpPr>
          <p:nvPr/>
        </p:nvCxnSpPr>
        <p:spPr bwMode="auto">
          <a:xfrm>
            <a:off x="5029200" y="3539067"/>
            <a:ext cx="999067" cy="1401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31" idx="1"/>
          </p:cNvCxnSpPr>
          <p:nvPr/>
        </p:nvCxnSpPr>
        <p:spPr bwMode="auto">
          <a:xfrm flipH="1">
            <a:off x="4250267" y="3543301"/>
            <a:ext cx="774700" cy="12848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ight Brace 30"/>
          <p:cNvSpPr/>
          <p:nvPr/>
        </p:nvSpPr>
        <p:spPr bwMode="auto">
          <a:xfrm>
            <a:off x="4042833" y="3738033"/>
            <a:ext cx="207434" cy="2180167"/>
          </a:xfrm>
          <a:prstGeom prst="rightBrace">
            <a:avLst>
              <a:gd name="adj1" fmla="val 2874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063067" y="4474633"/>
            <a:ext cx="0" cy="138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3060700" y="4762500"/>
            <a:ext cx="444500" cy="1409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40" idx="1"/>
          </p:cNvCxnSpPr>
          <p:nvPr/>
        </p:nvCxnSpPr>
        <p:spPr bwMode="auto">
          <a:xfrm flipH="1">
            <a:off x="1101969" y="5194187"/>
            <a:ext cx="319858" cy="6712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ight Brace 39"/>
          <p:cNvSpPr/>
          <p:nvPr/>
        </p:nvSpPr>
        <p:spPr bwMode="auto">
          <a:xfrm flipH="1">
            <a:off x="1421827" y="4909788"/>
            <a:ext cx="199863" cy="568797"/>
          </a:xfrm>
          <a:prstGeom prst="rightBrace">
            <a:avLst>
              <a:gd name="adj1" fmla="val 4749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3" name="Right Brace 42"/>
          <p:cNvSpPr/>
          <p:nvPr/>
        </p:nvSpPr>
        <p:spPr bwMode="auto">
          <a:xfrm flipH="1">
            <a:off x="1410101" y="3702311"/>
            <a:ext cx="215497" cy="838427"/>
          </a:xfrm>
          <a:prstGeom prst="rightBrace">
            <a:avLst>
              <a:gd name="adj1" fmla="val 4749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4" name="Straight Connector 43"/>
          <p:cNvCxnSpPr>
            <a:endCxn id="43" idx="1"/>
          </p:cNvCxnSpPr>
          <p:nvPr/>
        </p:nvCxnSpPr>
        <p:spPr bwMode="auto">
          <a:xfrm>
            <a:off x="1168400" y="3595076"/>
            <a:ext cx="241701" cy="5264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196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27.1: Structural and functional adaptations contribute to prokaryotic success</a:t>
            </a:r>
            <a:endParaRPr lang="en-US" dirty="0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Internal Organization</a:t>
            </a:r>
          </a:p>
          <a:p>
            <a:r>
              <a:rPr lang="en-US" dirty="0" smtClean="0"/>
              <a:t>Prokaryotic cells usually LACK complex compartmentalization</a:t>
            </a:r>
          </a:p>
          <a:p>
            <a:r>
              <a:rPr lang="en-US" dirty="0" smtClean="0"/>
              <a:t>Some prokaryotes have specialized membranes that perform metabolic functions</a:t>
            </a:r>
          </a:p>
          <a:p>
            <a:pPr lvl="1"/>
            <a:r>
              <a:rPr lang="en-US" dirty="0" smtClean="0"/>
              <a:t>These are usually </a:t>
            </a:r>
            <a:r>
              <a:rPr lang="en-US" dirty="0" err="1" smtClean="0"/>
              <a:t>infoldings</a:t>
            </a:r>
            <a:r>
              <a:rPr lang="en-US" dirty="0" smtClean="0"/>
              <a:t> of the plasma membrane (sort of like cristae in mitochondria)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27.1: Structural and functional adaptations contribute to prokaryotic success</a:t>
            </a:r>
            <a:endParaRPr lang="en-US" dirty="0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Prokaryotic Genomes</a:t>
            </a:r>
          </a:p>
          <a:p>
            <a:r>
              <a:rPr lang="en-US" dirty="0" smtClean="0"/>
              <a:t>The </a:t>
            </a:r>
            <a:r>
              <a:rPr lang="en-US" dirty="0"/>
              <a:t>prokaryotic genome has </a:t>
            </a:r>
            <a:r>
              <a:rPr lang="en-US" dirty="0" smtClean="0"/>
              <a:t>LESS DNA </a:t>
            </a:r>
            <a:r>
              <a:rPr lang="en-US" dirty="0"/>
              <a:t>than the eukaryotic genome</a:t>
            </a:r>
          </a:p>
          <a:p>
            <a:r>
              <a:rPr lang="en-US" dirty="0"/>
              <a:t>Most of the genome consists of a </a:t>
            </a:r>
            <a:r>
              <a:rPr lang="en-US" dirty="0" smtClean="0"/>
              <a:t>CIRCULAR chromosome</a:t>
            </a:r>
            <a:endParaRPr lang="en-US" dirty="0"/>
          </a:p>
          <a:p>
            <a:r>
              <a:rPr lang="en-US" dirty="0"/>
              <a:t>The chromosome is </a:t>
            </a:r>
            <a:r>
              <a:rPr lang="en-US" dirty="0" smtClean="0"/>
              <a:t>NOT surrounded </a:t>
            </a:r>
            <a:r>
              <a:rPr lang="en-US" dirty="0"/>
              <a:t>by a membrane; it is located in the </a:t>
            </a:r>
            <a:r>
              <a:rPr lang="en-US" b="1" dirty="0"/>
              <a:t>nucleoid</a:t>
            </a:r>
            <a:r>
              <a:rPr lang="en-US" dirty="0"/>
              <a:t> region </a:t>
            </a:r>
          </a:p>
          <a:p>
            <a:r>
              <a:rPr lang="en-US" dirty="0"/>
              <a:t>Some species of bacteria also have smaller rings of DNA called </a:t>
            </a:r>
            <a:r>
              <a:rPr lang="en-US" b="1" dirty="0"/>
              <a:t>plasmids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68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UN04Summary_C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332232"/>
            <a:ext cx="5705856" cy="619353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755063" y="860126"/>
            <a:ext cx="993587" cy="2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Fimbriae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670271" y="1239981"/>
            <a:ext cx="993587" cy="2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wall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49426" y="2908748"/>
            <a:ext cx="993587" cy="2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Capsule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553475" y="4293196"/>
            <a:ext cx="1379938" cy="5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Internal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organization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843248" y="5469143"/>
            <a:ext cx="867369" cy="27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Flagella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957616" y="2133902"/>
            <a:ext cx="1444782" cy="4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Circular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290100" y="3821622"/>
            <a:ext cx="1026996" cy="2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Sex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pilus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2751667" y="639233"/>
            <a:ext cx="254001" cy="368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2751667" y="1011767"/>
            <a:ext cx="177802" cy="110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4627033" y="1435100"/>
            <a:ext cx="1003300" cy="503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783666" y="2307167"/>
            <a:ext cx="1121834" cy="325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175000" y="2370667"/>
            <a:ext cx="749300" cy="6561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386666" y="3517900"/>
            <a:ext cx="1502834" cy="897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193367" y="3128433"/>
            <a:ext cx="300566" cy="706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743450" y="4629150"/>
            <a:ext cx="835025" cy="962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743450" y="5153025"/>
            <a:ext cx="1031875" cy="438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577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z="2300" strike="sngStrike" dirty="0"/>
              <a:t>Concept 27.1: Structural and functional adaptations contribute to prokaryotic </a:t>
            </a:r>
            <a:r>
              <a:rPr lang="en-US" sz="2300" strike="sngStrike" dirty="0" smtClean="0"/>
              <a:t>success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Concept 27.2: Rapid reproduction, mutation, and genetic recombination promote genetic diversity in </a:t>
            </a:r>
            <a:r>
              <a:rPr lang="en-US" sz="2400" b="1" dirty="0" smtClean="0">
                <a:solidFill>
                  <a:srgbClr val="FF0000"/>
                </a:solidFill>
              </a:rPr>
              <a:t>prokaryotes</a:t>
            </a:r>
          </a:p>
          <a:p>
            <a:r>
              <a:rPr lang="en-US" sz="2300" dirty="0"/>
              <a:t>Concept 27.3: Diverse nutritional and metabolic adaptations have evolved in </a:t>
            </a:r>
            <a:r>
              <a:rPr lang="en-US" sz="2300" dirty="0" smtClean="0"/>
              <a:t>prokaryotes</a:t>
            </a:r>
          </a:p>
          <a:p>
            <a:r>
              <a:rPr lang="en-US" sz="2300" dirty="0"/>
              <a:t>Concept 27.4: Prokaryotes have radiated into a diverse set of </a:t>
            </a:r>
            <a:r>
              <a:rPr lang="en-US" sz="2300" dirty="0" smtClean="0"/>
              <a:t>lineages</a:t>
            </a:r>
          </a:p>
          <a:p>
            <a:r>
              <a:rPr lang="en-US" sz="2300" dirty="0"/>
              <a:t>Concept 27.5: Prokaryotes play crucial roles in the </a:t>
            </a:r>
            <a:r>
              <a:rPr lang="en-US" sz="2300" dirty="0" smtClean="0"/>
              <a:t>biosphere</a:t>
            </a:r>
          </a:p>
          <a:p>
            <a:r>
              <a:rPr lang="en-US" sz="2300" dirty="0"/>
              <a:t>Concept 27.6: Prokaryotes have both beneficial and harmful impacts on humans</a:t>
            </a:r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62216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27.2: Rapid reproduction, mutation, and genetic recombination promote genetic diversity in prokaryotes</a:t>
            </a:r>
            <a:endParaRPr lang="en-US" dirty="0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52600"/>
            <a:ext cx="8499249" cy="4593960"/>
          </a:xfrm>
        </p:spPr>
        <p:txBody>
          <a:bodyPr/>
          <a:lstStyle/>
          <a:p>
            <a:r>
              <a:rPr lang="en-US" dirty="0" smtClean="0"/>
              <a:t>Prokaryotes reproduce quickly by </a:t>
            </a:r>
            <a:r>
              <a:rPr lang="en-US" b="1" dirty="0" smtClean="0"/>
              <a:t>binary fission </a:t>
            </a:r>
            <a:r>
              <a:rPr lang="en-US" dirty="0" smtClean="0"/>
              <a:t>and can divide EXPONENTIALLY every 1–3 hours</a:t>
            </a:r>
          </a:p>
          <a:p>
            <a:r>
              <a:rPr lang="en-US" dirty="0" smtClean="0"/>
              <a:t>Key features of prokaryotic reproduction</a:t>
            </a:r>
          </a:p>
          <a:p>
            <a:pPr lvl="1"/>
            <a:r>
              <a:rPr lang="en-US" dirty="0" smtClean="0"/>
              <a:t>Offspring are </a:t>
            </a:r>
            <a:r>
              <a:rPr lang="en-US" b="1" dirty="0" smtClean="0"/>
              <a:t>small</a:t>
            </a:r>
          </a:p>
          <a:p>
            <a:pPr lvl="1"/>
            <a:r>
              <a:rPr lang="en-US" dirty="0" smtClean="0"/>
              <a:t>They reproduce by </a:t>
            </a:r>
            <a:r>
              <a:rPr lang="en-US" b="1" dirty="0" smtClean="0"/>
              <a:t>binary fission</a:t>
            </a:r>
          </a:p>
          <a:p>
            <a:pPr lvl="1"/>
            <a:r>
              <a:rPr lang="en-US" dirty="0" smtClean="0"/>
              <a:t>They have </a:t>
            </a:r>
            <a:r>
              <a:rPr lang="en-US" b="1" dirty="0" smtClean="0"/>
              <a:t>short</a:t>
            </a:r>
            <a:r>
              <a:rPr lang="en-US" dirty="0" smtClean="0"/>
              <a:t> </a:t>
            </a:r>
            <a:r>
              <a:rPr lang="en-US" b="1" dirty="0" smtClean="0"/>
              <a:t>generation times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27.2: Rapid reproduction, mutation, and genetic recombination promote genetic diversity in prokaryotes</a:t>
            </a:r>
          </a:p>
        </p:txBody>
      </p:sp>
      <p:sp>
        <p:nvSpPr>
          <p:cNvPr id="6553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698282"/>
            <a:ext cx="8499249" cy="4593960"/>
          </a:xfrm>
        </p:spPr>
        <p:txBody>
          <a:bodyPr/>
          <a:lstStyle/>
          <a:p>
            <a:r>
              <a:rPr lang="en-US" dirty="0" smtClean="0"/>
              <a:t>Prokaryotes have considerable </a:t>
            </a:r>
            <a:r>
              <a:rPr lang="en-US" b="1" dirty="0" smtClean="0"/>
              <a:t>genetic variation</a:t>
            </a:r>
          </a:p>
          <a:p>
            <a:r>
              <a:rPr lang="en-US" dirty="0" smtClean="0"/>
              <a:t>Three factors contribute to this genetic diversity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Rapid reproduction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Genetic recombination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27.2: </a:t>
            </a:r>
            <a:r>
              <a:rPr lang="en-US" dirty="0">
                <a:solidFill>
                  <a:srgbClr val="FF0000"/>
                </a:solidFill>
              </a:rPr>
              <a:t>Rapid </a:t>
            </a:r>
            <a:r>
              <a:rPr lang="en-US" dirty="0" smtClean="0">
                <a:solidFill>
                  <a:srgbClr val="FF0000"/>
                </a:solidFill>
              </a:rPr>
              <a:t>reproduction and mutation</a:t>
            </a:r>
            <a:r>
              <a:rPr lang="en-US" dirty="0" smtClean="0"/>
              <a:t> promote </a:t>
            </a:r>
            <a:r>
              <a:rPr lang="en-US" dirty="0"/>
              <a:t>genetic diversity in prokaryotes</a:t>
            </a:r>
            <a:endParaRPr lang="en-US" dirty="0" smtClean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Prokaryotes asexually reproduce by </a:t>
            </a:r>
            <a:r>
              <a:rPr lang="en-US" sz="2600" b="1" dirty="0" smtClean="0"/>
              <a:t>binary fission</a:t>
            </a:r>
            <a:endParaRPr lang="en-US" sz="2600" dirty="0"/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ffspring cells are generally IDENTICAL</a:t>
            </a:r>
          </a:p>
          <a:p>
            <a:r>
              <a:rPr lang="en-US" sz="2600" b="1" dirty="0" smtClean="0"/>
              <a:t>Mutation</a:t>
            </a:r>
            <a:r>
              <a:rPr lang="en-US" sz="2600" dirty="0" smtClean="0"/>
              <a:t> rates during binary fission are low, but because of RAPID reproduction, mutations can ACCUMULATE rapidly in a population</a:t>
            </a:r>
          </a:p>
          <a:p>
            <a:r>
              <a:rPr lang="en-US" sz="2600" dirty="0" smtClean="0"/>
              <a:t>Combine mutation rates with </a:t>
            </a:r>
            <a:r>
              <a:rPr lang="en-US" sz="2600" b="1" dirty="0" smtClean="0"/>
              <a:t>short generation times </a:t>
            </a:r>
            <a:r>
              <a:rPr lang="en-US" sz="2600" dirty="0" smtClean="0"/>
              <a:t>and you get PROLIFIC prokaryotic evolution </a:t>
            </a:r>
          </a:p>
          <a:p>
            <a:pPr lvl="1"/>
            <a:r>
              <a:rPr lang="en-US" sz="2400" dirty="0" smtClean="0"/>
              <a:t>Prokaryotes are NOT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primitive</a:t>
            </a:r>
            <a:r>
              <a:rPr lang="ja-JP" altLang="en-US" sz="2400" dirty="0" smtClean="0"/>
              <a:t>”</a:t>
            </a:r>
            <a:r>
              <a:rPr lang="mr-IN" altLang="ja-JP" sz="2400" dirty="0" smtClean="0"/>
              <a:t>…</a:t>
            </a:r>
            <a:r>
              <a:rPr lang="en-US" altLang="ja-JP" sz="2400" dirty="0" smtClean="0"/>
              <a:t> they are HIGHLY evolved over BILLIONS of years!!!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27.2: </a:t>
            </a:r>
            <a:r>
              <a:rPr lang="en-US" dirty="0" smtClean="0">
                <a:solidFill>
                  <a:srgbClr val="FF0000"/>
                </a:solidFill>
              </a:rPr>
              <a:t>Genetic recombination </a:t>
            </a:r>
            <a:r>
              <a:rPr lang="en-US" dirty="0" smtClean="0"/>
              <a:t>promotes </a:t>
            </a:r>
            <a:r>
              <a:rPr lang="en-US" dirty="0"/>
              <a:t>genetic diversity in prokaryotes</a:t>
            </a:r>
            <a:endParaRPr lang="en-US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Genetic recombination</a:t>
            </a:r>
            <a:r>
              <a:rPr lang="en-US" b="1" dirty="0"/>
              <a:t> </a:t>
            </a:r>
            <a:r>
              <a:rPr lang="en-US" dirty="0" smtClean="0"/>
              <a:t>= COMBINING of DNA from two sources leads to widespread genetic diversity amongst prokaryotes </a:t>
            </a:r>
          </a:p>
          <a:p>
            <a:r>
              <a:rPr lang="en-US" dirty="0" smtClean="0"/>
              <a:t>Movement </a:t>
            </a:r>
            <a:r>
              <a:rPr lang="en-US" dirty="0"/>
              <a:t>of genes among individuals from different species = </a:t>
            </a:r>
            <a:r>
              <a:rPr lang="en-US" b="1" dirty="0"/>
              <a:t>horizontal gene </a:t>
            </a:r>
            <a:r>
              <a:rPr lang="en-US" b="1" dirty="0" smtClean="0"/>
              <a:t>transfer </a:t>
            </a:r>
            <a:r>
              <a:rPr lang="en-US" dirty="0" smtClean="0"/>
              <a:t>(HGT)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27.2: </a:t>
            </a:r>
            <a:r>
              <a:rPr lang="en-US" dirty="0" smtClean="0">
                <a:solidFill>
                  <a:srgbClr val="FF0000"/>
                </a:solidFill>
              </a:rPr>
              <a:t>Genetic recombination </a:t>
            </a:r>
            <a:r>
              <a:rPr lang="en-US" dirty="0" smtClean="0"/>
              <a:t>promotes </a:t>
            </a:r>
            <a:r>
              <a:rPr lang="en-US" dirty="0"/>
              <a:t>genetic diversity in prokaryotes</a:t>
            </a:r>
            <a:endParaRPr lang="en-US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DNA from DIFFERENT individuals can be brought </a:t>
            </a:r>
            <a:r>
              <a:rPr lang="en-US" i="1" dirty="0" smtClean="0"/>
              <a:t>together</a:t>
            </a:r>
            <a:r>
              <a:rPr lang="en-US" dirty="0" smtClean="0"/>
              <a:t> by different types of HGT: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Transformation</a:t>
            </a:r>
            <a:r>
              <a:rPr lang="en-US" dirty="0" smtClean="0"/>
              <a:t> = </a:t>
            </a:r>
            <a:r>
              <a:rPr lang="en-US" dirty="0"/>
              <a:t>prokaryotic cell takes up and incorporates foreign DNA from the surrounding environment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Transduction</a:t>
            </a:r>
            <a:r>
              <a:rPr lang="en-US" dirty="0" smtClean="0"/>
              <a:t> = </a:t>
            </a:r>
            <a:r>
              <a:rPr lang="en-US" dirty="0"/>
              <a:t>the movement of genes between bacteria by bacteriophages (viruses that infect bacteria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Conjugation</a:t>
            </a:r>
            <a:r>
              <a:rPr lang="en-US" dirty="0" smtClean="0"/>
              <a:t> = one-way transfer of genetic </a:t>
            </a:r>
            <a:r>
              <a:rPr lang="en-US" dirty="0"/>
              <a:t>material </a:t>
            </a:r>
            <a:r>
              <a:rPr lang="en-US" dirty="0" smtClean="0"/>
              <a:t>between </a:t>
            </a:r>
            <a:r>
              <a:rPr lang="en-US" dirty="0"/>
              <a:t>prokaryotic </a:t>
            </a:r>
            <a:r>
              <a:rPr lang="en-US" dirty="0" smtClean="0"/>
              <a:t>cells via sex </a:t>
            </a:r>
            <a:r>
              <a:rPr lang="en-US" dirty="0" err="1" smtClean="0"/>
              <a:t>pillus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6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_01LagunaSalad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79871"/>
            <a:ext cx="8546592" cy="545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612316" cy="343551"/>
          </a:xfrm>
        </p:spPr>
        <p:txBody>
          <a:bodyPr/>
          <a:lstStyle/>
          <a:p>
            <a:r>
              <a:rPr lang="en-US" sz="1800" b="1" dirty="0" smtClean="0"/>
              <a:t>Why is this lake’s water pink?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5792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34982" y="2365670"/>
            <a:ext cx="1064778" cy="25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Sex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pilus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19382" y="3859190"/>
            <a:ext cx="577098" cy="25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1 µm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92900" y="3785343"/>
            <a:ext cx="772569" cy="126257"/>
            <a:chOff x="8276167" y="4567767"/>
            <a:chExt cx="509058" cy="100541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Straight Connector 11"/>
          <p:cNvCxnSpPr/>
          <p:nvPr/>
        </p:nvCxnSpPr>
        <p:spPr bwMode="auto">
          <a:xfrm flipH="1" flipV="1">
            <a:off x="4961467" y="2654300"/>
            <a:ext cx="529166" cy="397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nrmicro1325-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545077" cy="6341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" y="76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2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n4ku9cMmdIBVlFe" descr="A8CE6FC4-15F8-4FFF-A7EC-E591AC2C4D3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8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U9ZyvZtdXKGEdCZ" descr="D1C37B2C-9250-4578-B8E7-A6C168385A4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219200"/>
            <a:ext cx="8499249" cy="5127360"/>
          </a:xfrm>
        </p:spPr>
        <p:txBody>
          <a:bodyPr/>
          <a:lstStyle/>
          <a:p>
            <a:r>
              <a:rPr lang="en-US" sz="2300" strike="sngStrike" dirty="0"/>
              <a:t>Concept 27.1: Structural and functional adaptations contribute to prokaryotic </a:t>
            </a:r>
            <a:r>
              <a:rPr lang="en-US" sz="2300" strike="sngStrike" dirty="0" smtClean="0"/>
              <a:t>success</a:t>
            </a:r>
          </a:p>
          <a:p>
            <a:r>
              <a:rPr lang="en-US" sz="2300" strike="sngStrike" dirty="0"/>
              <a:t>Concept 27.2: Rapid reproduction, mutation, and genetic recombination promote genetic diversity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Concept 27.3: Diverse nutritional and metabolic adaptations have evolved in </a:t>
            </a:r>
            <a:r>
              <a:rPr lang="en-US" sz="2400" b="1" dirty="0" smtClean="0">
                <a:solidFill>
                  <a:srgbClr val="FF0000"/>
                </a:solidFill>
              </a:rPr>
              <a:t>prokaryotes</a:t>
            </a:r>
          </a:p>
          <a:p>
            <a:r>
              <a:rPr lang="en-US" sz="2300" dirty="0"/>
              <a:t>Concept 27.4: Prokaryotes have radiated into a diverse set of </a:t>
            </a:r>
            <a:r>
              <a:rPr lang="en-US" sz="2300" dirty="0" smtClean="0"/>
              <a:t>lineages</a:t>
            </a:r>
          </a:p>
          <a:p>
            <a:r>
              <a:rPr lang="en-US" sz="2300" dirty="0"/>
              <a:t>Concept 27.5: Prokaryotes play crucial roles in the </a:t>
            </a:r>
            <a:r>
              <a:rPr lang="en-US" sz="2300" dirty="0" smtClean="0"/>
              <a:t>biosphere</a:t>
            </a:r>
          </a:p>
          <a:p>
            <a:r>
              <a:rPr lang="en-US" sz="2300" dirty="0"/>
              <a:t>Concept 27.6: Prokaryotes have both beneficial and harmful impacts on humans</a:t>
            </a:r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45272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27.3: Diverse nutritional and metabolic adaptations have evolved in prokaryotes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 can be categorized by how they obtain energy and carbon</a:t>
            </a:r>
          </a:p>
          <a:p>
            <a:pPr lvl="1"/>
            <a:r>
              <a:rPr lang="en-US" b="1" dirty="0" err="1" smtClean="0"/>
              <a:t>Phototrophs</a:t>
            </a:r>
            <a:r>
              <a:rPr lang="en-US" dirty="0" smtClean="0"/>
              <a:t> obtain energy from LIGHT</a:t>
            </a:r>
          </a:p>
          <a:p>
            <a:pPr lvl="1"/>
            <a:r>
              <a:rPr lang="en-US" b="1" dirty="0" err="1" smtClean="0"/>
              <a:t>Chemotrophs</a:t>
            </a:r>
            <a:r>
              <a:rPr lang="en-US" dirty="0" smtClean="0"/>
              <a:t> obtain energy from CHEMICALS</a:t>
            </a:r>
          </a:p>
          <a:p>
            <a:pPr lvl="1"/>
            <a:r>
              <a:rPr lang="en-US" b="1" dirty="0" smtClean="0"/>
              <a:t>Autotrophs</a:t>
            </a:r>
            <a:r>
              <a:rPr lang="en-US" dirty="0" smtClean="0"/>
              <a:t> require CO</a:t>
            </a:r>
            <a:r>
              <a:rPr lang="en-US" baseline="-25000" dirty="0" smtClean="0"/>
              <a:t>2</a:t>
            </a:r>
            <a:r>
              <a:rPr lang="en-US" dirty="0" smtClean="0"/>
              <a:t> as a carbon source</a:t>
            </a:r>
          </a:p>
          <a:p>
            <a:pPr lvl="1"/>
            <a:r>
              <a:rPr lang="en-US" b="1" dirty="0" smtClean="0"/>
              <a:t>Heterotrophs</a:t>
            </a:r>
            <a:r>
              <a:rPr lang="en-US" dirty="0" smtClean="0"/>
              <a:t> require an ORGANIC NUTRIENT (ex. glucose) to make organic compounds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mh5DeCeDybxjoKC" descr="2DE1264C-00B7-4DFD-8F05-03B230EA5AA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143000"/>
            <a:ext cx="8499249" cy="5203560"/>
          </a:xfrm>
        </p:spPr>
        <p:txBody>
          <a:bodyPr/>
          <a:lstStyle/>
          <a:p>
            <a:r>
              <a:rPr lang="en-US" sz="2300" strike="sngStrike" dirty="0"/>
              <a:t>Concept 27.1: Structural and functional adaptations contribute to prokaryotic </a:t>
            </a:r>
            <a:r>
              <a:rPr lang="en-US" sz="2300" strike="sngStrike" dirty="0" smtClean="0"/>
              <a:t>success</a:t>
            </a:r>
          </a:p>
          <a:p>
            <a:r>
              <a:rPr lang="en-US" sz="2300" strike="sngStrike" dirty="0"/>
              <a:t>Concept 27.2: Rapid reproduction, mutation, and genetic recombination promote genetic diversity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27.3: Diverse nutritional and metabolic adaptations have evolved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Concept 27.4: Prokaryotes have radiated into a diverse set of </a:t>
            </a:r>
            <a:r>
              <a:rPr lang="en-US" sz="2400" b="1" dirty="0" smtClean="0">
                <a:solidFill>
                  <a:srgbClr val="FF0000"/>
                </a:solidFill>
              </a:rPr>
              <a:t>lineages</a:t>
            </a:r>
          </a:p>
          <a:p>
            <a:r>
              <a:rPr lang="en-US" sz="2300" dirty="0"/>
              <a:t>Concept 27.5: Prokaryotes play crucial roles in the </a:t>
            </a:r>
            <a:r>
              <a:rPr lang="en-US" sz="2300" dirty="0" smtClean="0"/>
              <a:t>biosphere</a:t>
            </a:r>
          </a:p>
          <a:p>
            <a:r>
              <a:rPr lang="en-US" sz="2300" dirty="0"/>
              <a:t>Concept 27.6: Prokaryotes have both beneficial and harmful impacts on humans</a:t>
            </a:r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07377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27.4: Prokaryotes have radiated into a diverse set of lineages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447800"/>
            <a:ext cx="8499249" cy="4898760"/>
          </a:xfrm>
        </p:spPr>
        <p:txBody>
          <a:bodyPr/>
          <a:lstStyle/>
          <a:p>
            <a:r>
              <a:rPr lang="en-US" dirty="0" smtClean="0"/>
              <a:t>Prokaryotes inhabit EVERY environment known to support life (WOW)</a:t>
            </a:r>
          </a:p>
          <a:p>
            <a:r>
              <a:rPr lang="en-US" dirty="0" smtClean="0"/>
              <a:t>Advances in genomics are beginning to reveal the extent of prokaryotic diversity</a:t>
            </a:r>
          </a:p>
          <a:p>
            <a:r>
              <a:rPr lang="en-US" dirty="0"/>
              <a:t>Genetic analysis lead to the division of prokaryotes into two domains, </a:t>
            </a:r>
            <a:r>
              <a:rPr lang="en-US" b="1" dirty="0" smtClean="0"/>
              <a:t>bacteria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archaea</a:t>
            </a:r>
            <a:endParaRPr lang="en-US" b="1" dirty="0"/>
          </a:p>
          <a:p>
            <a:r>
              <a:rPr lang="en-US" dirty="0"/>
              <a:t>Molecular </a:t>
            </a:r>
            <a:r>
              <a:rPr lang="en-US" dirty="0" err="1"/>
              <a:t>systematists</a:t>
            </a:r>
            <a:r>
              <a:rPr lang="en-US" dirty="0"/>
              <a:t> continue to work on the phylogeny of </a:t>
            </a:r>
            <a:r>
              <a:rPr lang="en-US" dirty="0" smtClean="0"/>
              <a:t>prokaryotes (remember, phylogenies are DYNAMIC!)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Archaea </a:t>
            </a:r>
            <a:r>
              <a:rPr lang="en-US" dirty="0"/>
              <a:t>share certain traits with bacteria and other traits with </a:t>
            </a:r>
            <a:r>
              <a:rPr lang="en-US" dirty="0" smtClean="0"/>
              <a:t>eukaryotes</a:t>
            </a:r>
            <a:endParaRPr lang="en-US" sz="2800" dirty="0" smtClean="0"/>
          </a:p>
          <a:p>
            <a:pPr marL="350838" indent="-350838" eaLnBrk="1" hangingPunct="1"/>
            <a:r>
              <a:rPr lang="en-US" sz="2800" dirty="0" smtClean="0"/>
              <a:t>Some archaea live in extreme environments and are called </a:t>
            </a:r>
            <a:r>
              <a:rPr lang="en-US" sz="2800" b="1" dirty="0" smtClean="0"/>
              <a:t>extremophiles</a:t>
            </a:r>
          </a:p>
          <a:p>
            <a:pPr marL="744030" lvl="1" indent="-350838"/>
            <a:r>
              <a:rPr lang="en-US" sz="2600" b="1" dirty="0" smtClean="0"/>
              <a:t>Extreme halophiles </a:t>
            </a:r>
            <a:r>
              <a:rPr lang="en-US" sz="2600" dirty="0" smtClean="0"/>
              <a:t>live in highly saline environments</a:t>
            </a:r>
          </a:p>
          <a:p>
            <a:pPr marL="744030" lvl="1" indent="-350838"/>
            <a:r>
              <a:rPr lang="en-US" sz="2600" b="1" dirty="0" smtClean="0"/>
              <a:t>Extreme thermophiles </a:t>
            </a:r>
            <a:r>
              <a:rPr lang="en-US" sz="2600" dirty="0" smtClean="0"/>
              <a:t>thrive in very hot environments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27.4: Prokaryotes have radiated into a diverse set of lineages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Archaea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T02_DomainComparis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210312"/>
            <a:ext cx="4693920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4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UN06Test_Q10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8" y="1578864"/>
            <a:ext cx="6303264" cy="3700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/>
          <a:lstStyle/>
          <a:p>
            <a:r>
              <a:rPr lang="en-US" sz="1800" b="1" dirty="0" smtClean="0"/>
              <a:t>Bacteria on head of pin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2619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VtRZ8KQEqXvTGio" descr="26A3B5BE-7951-4173-B10D-CE1BFAF96A0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5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8tY0ifczRqs5qCl" descr="AD390F5C-D118-4C3F-8F0F-B038D7F64B9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7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xbtIkrLr8SGhZyE" descr="8DBEEDC9-FB3B-4FD1-A4F0-FE9A4BEFFB4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2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z="2300" strike="sngStrike" dirty="0"/>
              <a:t>Concept 27.1: Structural and functional adaptations contribute to prokaryotic </a:t>
            </a:r>
            <a:r>
              <a:rPr lang="en-US" sz="2300" strike="sngStrike" dirty="0" smtClean="0"/>
              <a:t>success</a:t>
            </a:r>
          </a:p>
          <a:p>
            <a:r>
              <a:rPr lang="en-US" sz="2300" strike="sngStrike" dirty="0"/>
              <a:t>Concept 27.2: Rapid reproduction, mutation, and genetic recombination promote genetic diversity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27.3: Diverse nutritional and metabolic adaptations have evolved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27.4: Prokaryotes have radiated into a diverse set of </a:t>
            </a:r>
            <a:r>
              <a:rPr lang="en-US" sz="2300" strike="sngStrike" dirty="0" smtClean="0"/>
              <a:t>lineages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Concept 27.5: Prokaryotes play crucial roles in the </a:t>
            </a:r>
            <a:r>
              <a:rPr lang="en-US" sz="2400" b="1" dirty="0" smtClean="0">
                <a:solidFill>
                  <a:srgbClr val="FF0000"/>
                </a:solidFill>
              </a:rPr>
              <a:t>biosphere</a:t>
            </a:r>
          </a:p>
          <a:p>
            <a:r>
              <a:rPr lang="en-US" sz="2300" dirty="0"/>
              <a:t>Concept 27.6: Prokaryotes have both beneficial and harmful impacts on humans</a:t>
            </a:r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8805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27.5: Prokaryotes play crucial roles in the biosphere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Universal Recyclers 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If prokaryotes were to disappear, the prospects for ANY other life surviving would be slim-to-none! #</a:t>
            </a:r>
            <a:r>
              <a:rPr lang="en-US" sz="2600" dirty="0" err="1" smtClean="0"/>
              <a:t>thanksprokaryotes</a:t>
            </a:r>
            <a:endParaRPr lang="en-US" sz="2600" dirty="0" smtClean="0"/>
          </a:p>
          <a:p>
            <a:r>
              <a:rPr lang="en-US" sz="2600" dirty="0"/>
              <a:t>Prokaryotes play a major role in the </a:t>
            </a:r>
            <a:r>
              <a:rPr lang="en-US" sz="2600" b="1" dirty="0"/>
              <a:t>recycling</a:t>
            </a:r>
            <a:r>
              <a:rPr lang="en-US" sz="2600" dirty="0"/>
              <a:t> of chemical elements between the living and nonliving components of ecosystems</a:t>
            </a:r>
          </a:p>
          <a:p>
            <a:pPr lvl="1"/>
            <a:r>
              <a:rPr lang="en-US" sz="2400" dirty="0"/>
              <a:t>Chemoheterotrophic prokaryotes function as </a:t>
            </a:r>
            <a:r>
              <a:rPr lang="en-US" sz="2400" b="1" dirty="0" smtClean="0"/>
              <a:t>decomposers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b</a:t>
            </a:r>
            <a:r>
              <a:rPr lang="en-US" sz="2400" dirty="0" smtClean="0"/>
              <a:t>reak </a:t>
            </a:r>
            <a:r>
              <a:rPr lang="en-US" sz="2400" dirty="0"/>
              <a:t>down dead organisms and waste </a:t>
            </a:r>
            <a:r>
              <a:rPr lang="en-US" sz="2400" dirty="0" smtClean="0"/>
              <a:t>products </a:t>
            </a:r>
          </a:p>
          <a:p>
            <a:pPr lvl="2"/>
            <a:r>
              <a:rPr lang="en-US" sz="2200" dirty="0" smtClean="0"/>
              <a:t>This is why the earth isn’t just full of stacks of dead organisms and waste everywhere!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dirty="0" smtClean="0"/>
              <a:t>Symbiosis </a:t>
            </a:r>
            <a:r>
              <a:rPr lang="en-US" sz="2600" dirty="0" smtClean="0"/>
              <a:t>= ecological relationship in which two species live in close contact: a larger </a:t>
            </a:r>
            <a:r>
              <a:rPr lang="en-US" sz="2600" b="1" dirty="0" smtClean="0"/>
              <a:t>host </a:t>
            </a:r>
            <a:r>
              <a:rPr lang="en-US" sz="2600" dirty="0" smtClean="0"/>
              <a:t>and smaller </a:t>
            </a:r>
            <a:r>
              <a:rPr lang="en-US" sz="2600" b="1" dirty="0" smtClean="0"/>
              <a:t>symbiont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b="1" dirty="0" smtClean="0">
                <a:sym typeface="Wingdings"/>
              </a:rPr>
              <a:t> </a:t>
            </a:r>
            <a:r>
              <a:rPr lang="en-US" sz="2600" dirty="0" smtClean="0"/>
              <a:t>Prokaryotes often form symbiotic relationships with larger organisms</a:t>
            </a:r>
            <a:r>
              <a:rPr lang="mr-IN" sz="2600" dirty="0" smtClean="0"/>
              <a:t>…</a:t>
            </a:r>
            <a:endParaRPr lang="en-US" sz="2600" dirty="0" smtClean="0"/>
          </a:p>
          <a:p>
            <a:pPr lvl="1"/>
            <a:r>
              <a:rPr lang="en-US" sz="2400" b="1" dirty="0" smtClean="0"/>
              <a:t>Mutualism</a:t>
            </a:r>
            <a:r>
              <a:rPr lang="en-US" sz="2400" dirty="0"/>
              <a:t> </a:t>
            </a:r>
            <a:r>
              <a:rPr lang="en-US" sz="2400" dirty="0" smtClean="0"/>
              <a:t>= both </a:t>
            </a:r>
            <a:r>
              <a:rPr lang="en-US" sz="2400" dirty="0"/>
              <a:t>symbiotic organisms benefit</a:t>
            </a:r>
          </a:p>
          <a:p>
            <a:pPr lvl="1"/>
            <a:r>
              <a:rPr lang="en-US" sz="2400" b="1" dirty="0" smtClean="0"/>
              <a:t>Commensalism</a:t>
            </a:r>
            <a:r>
              <a:rPr lang="en-US" sz="2400" dirty="0"/>
              <a:t> </a:t>
            </a:r>
            <a:r>
              <a:rPr lang="en-US" sz="2400" dirty="0" smtClean="0"/>
              <a:t>= one </a:t>
            </a:r>
            <a:r>
              <a:rPr lang="en-US" sz="2400" dirty="0"/>
              <a:t>organism benefits while neither harming nor helping the other in any significant way</a:t>
            </a:r>
          </a:p>
          <a:p>
            <a:pPr lvl="1"/>
            <a:r>
              <a:rPr lang="en-US" sz="2400" b="1" dirty="0" smtClean="0"/>
              <a:t>Parasitism</a:t>
            </a:r>
            <a:r>
              <a:rPr lang="en-US" sz="2400" dirty="0"/>
              <a:t> </a:t>
            </a:r>
            <a:r>
              <a:rPr lang="en-US" sz="2400" dirty="0" smtClean="0"/>
              <a:t>= an </a:t>
            </a:r>
            <a:r>
              <a:rPr lang="en-US" sz="2400" dirty="0"/>
              <a:t>organism called a </a:t>
            </a:r>
            <a:r>
              <a:rPr lang="en-US" sz="2400" b="1" dirty="0"/>
              <a:t>parasite</a:t>
            </a:r>
            <a:r>
              <a:rPr lang="en-US" sz="2400" dirty="0"/>
              <a:t> harms but does </a:t>
            </a:r>
            <a:r>
              <a:rPr lang="en-US" sz="2400" dirty="0" smtClean="0"/>
              <a:t>NOT kill </a:t>
            </a:r>
            <a:r>
              <a:rPr lang="en-US" sz="2400" dirty="0"/>
              <a:t>its </a:t>
            </a:r>
            <a:r>
              <a:rPr lang="en-US" sz="2400" dirty="0" smtClean="0"/>
              <a:t>host (that’s its home!)</a:t>
            </a:r>
            <a:endParaRPr lang="en-US" sz="2400" dirty="0"/>
          </a:p>
          <a:p>
            <a:pPr lvl="2"/>
            <a:r>
              <a:rPr lang="en-US" sz="2200" dirty="0"/>
              <a:t>Parasites that cause disease are called </a:t>
            </a:r>
            <a:r>
              <a:rPr lang="en-US" sz="2200" b="1" dirty="0"/>
              <a:t>pathogens</a:t>
            </a:r>
            <a:endParaRPr lang="en-US" sz="2200" dirty="0"/>
          </a:p>
          <a:p>
            <a:pPr lvl="1"/>
            <a:endParaRPr 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27.5: Prokaryotes play crucial roles in the biosphere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Ecological Interactions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19BiolumBactinFish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1402080"/>
            <a:ext cx="6638544" cy="4053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4495800" cy="609600"/>
          </a:xfrm>
        </p:spPr>
        <p:txBody>
          <a:bodyPr/>
          <a:lstStyle/>
          <a:p>
            <a:r>
              <a:rPr lang="en-US" sz="1800" b="1" dirty="0"/>
              <a:t>Mutualism: bacterial “headlights</a:t>
            </a:r>
            <a:r>
              <a:rPr lang="en-US" sz="1800" b="1" dirty="0" smtClean="0"/>
              <a:t>” !!!</a:t>
            </a:r>
            <a:endParaRPr lang="en-US" sz="1800" b="1" dirty="0"/>
          </a:p>
        </p:txBody>
      </p:sp>
      <p:sp>
        <p:nvSpPr>
          <p:cNvPr id="3" name="Right Arrow 2"/>
          <p:cNvSpPr/>
          <p:nvPr/>
        </p:nvSpPr>
        <p:spPr bwMode="auto">
          <a:xfrm rot="4809560">
            <a:off x="160542" y="2378327"/>
            <a:ext cx="3107915" cy="311615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Ct7KEL75W336Aud" descr="CA0221F5-8164-42FE-81A3-A9B3832903B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1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z="2300" strike="sngStrike" dirty="0"/>
              <a:t>Concept 27.1: Structural and functional adaptations contribute to prokaryotic </a:t>
            </a:r>
            <a:r>
              <a:rPr lang="en-US" sz="2300" strike="sngStrike" dirty="0" smtClean="0"/>
              <a:t>success</a:t>
            </a:r>
          </a:p>
          <a:p>
            <a:r>
              <a:rPr lang="en-US" sz="2300" strike="sngStrike" dirty="0"/>
              <a:t>Concept 27.2: Rapid reproduction, mutation, and genetic recombination promote genetic diversity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27.3: Diverse nutritional and metabolic adaptations have evolved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27.4: Prokaryotes have radiated into a diverse set of </a:t>
            </a:r>
            <a:r>
              <a:rPr lang="en-US" sz="2300" strike="sngStrike" dirty="0" smtClean="0"/>
              <a:t>lineages</a:t>
            </a:r>
          </a:p>
          <a:p>
            <a:r>
              <a:rPr lang="en-US" sz="2300" strike="sngStrike" dirty="0"/>
              <a:t>Concept 27.5: Prokaryotes play crucial roles in the </a:t>
            </a:r>
            <a:r>
              <a:rPr lang="en-US" sz="2300" strike="sngStrike" dirty="0" smtClean="0"/>
              <a:t>biosphere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Concept 27.6: Prokaryotes have both beneficial and harmful impacts on humans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48044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27.6: Prokaryotes have both beneficial and harmful impacts on humans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prokaryotes are human pathogens, but others have positive interactions with humans</a:t>
            </a:r>
          </a:p>
          <a:p>
            <a:pPr lvl="1"/>
            <a:r>
              <a:rPr lang="en-US" dirty="0" smtClean="0"/>
              <a:t>Pathogenic bacteria </a:t>
            </a:r>
            <a:r>
              <a:rPr lang="en-US" dirty="0"/>
              <a:t>cause about half of all human </a:t>
            </a:r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Human </a:t>
            </a:r>
            <a:r>
              <a:rPr lang="en-US" dirty="0"/>
              <a:t>intestines are home to about 500–1,000 species </a:t>
            </a:r>
            <a:r>
              <a:rPr lang="en-US" dirty="0" smtClean="0"/>
              <a:t>of mostly mutualistic bacteria</a:t>
            </a:r>
          </a:p>
          <a:p>
            <a:pPr lvl="2"/>
            <a:r>
              <a:rPr lang="en-US" dirty="0" smtClean="0"/>
              <a:t>Ex: break </a:t>
            </a:r>
            <a:r>
              <a:rPr lang="en-US" dirty="0"/>
              <a:t>down food that is </a:t>
            </a:r>
            <a:r>
              <a:rPr lang="en-US" dirty="0" smtClean="0"/>
              <a:t>undigested </a:t>
            </a:r>
            <a:r>
              <a:rPr lang="en-US" dirty="0"/>
              <a:t>by our </a:t>
            </a:r>
            <a:r>
              <a:rPr lang="en-US" dirty="0" smtClean="0"/>
              <a:t>own digestive system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r>
              <a:rPr lang="mr-IN" dirty="0" smtClean="0"/>
              <a:t>…</a:t>
            </a:r>
            <a:r>
              <a:rPr lang="en-US" dirty="0" smtClean="0"/>
              <a:t>Masters of Adaptation</a:t>
            </a:r>
          </a:p>
        </p:txBody>
      </p:sp>
      <p:sp>
        <p:nvSpPr>
          <p:cNvPr id="16385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z="2400" dirty="0" smtClean="0"/>
              <a:t>Utah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Great Salt Lake can reach a salt concentration of 32% </a:t>
            </a:r>
            <a:r>
              <a:rPr lang="en-US" altLang="ja-JP" sz="2400" dirty="0" smtClean="0">
                <a:sym typeface="Wingdings"/>
              </a:rPr>
              <a:t> it</a:t>
            </a:r>
            <a:r>
              <a:rPr lang="en-US" sz="2400" dirty="0" smtClean="0"/>
              <a:t>s pink color comes from living </a:t>
            </a:r>
            <a:r>
              <a:rPr lang="en-US" sz="2400" b="1" dirty="0" smtClean="0"/>
              <a:t>prokaryotes</a:t>
            </a:r>
          </a:p>
          <a:p>
            <a:r>
              <a:rPr lang="en-US" sz="2400" dirty="0"/>
              <a:t>Prokaryotes thrive almost </a:t>
            </a:r>
            <a:r>
              <a:rPr lang="en-US" sz="2400" dirty="0" smtClean="0"/>
              <a:t>EVERYWHERE, </a:t>
            </a:r>
            <a:r>
              <a:rPr lang="en-US" sz="2400" dirty="0"/>
              <a:t>including places too acidic, salty, cold, or hot for most other organisms</a:t>
            </a:r>
          </a:p>
          <a:p>
            <a:r>
              <a:rPr lang="en-US" sz="2400" dirty="0"/>
              <a:t>Most prokaryotes are microscopic, but what they lack in </a:t>
            </a:r>
            <a:r>
              <a:rPr lang="en-US" sz="2400" dirty="0" smtClean="0"/>
              <a:t>size, </a:t>
            </a:r>
            <a:r>
              <a:rPr lang="en-US" sz="2400" dirty="0"/>
              <a:t>they make up for in numbers</a:t>
            </a:r>
          </a:p>
          <a:p>
            <a:pPr lvl="1"/>
            <a:r>
              <a:rPr lang="en-US" sz="2200" dirty="0"/>
              <a:t>There are more in a handful of fertile soil than the number of people who have </a:t>
            </a:r>
            <a:r>
              <a:rPr lang="en-US" sz="2200" dirty="0" smtClean="0"/>
              <a:t>EVER lived! (WOW) </a:t>
            </a:r>
            <a:endParaRPr lang="en-US" sz="2200" dirty="0"/>
          </a:p>
          <a:p>
            <a:r>
              <a:rPr lang="en-US" sz="2400" dirty="0"/>
              <a:t>Prokaryotes are divided into two domains: </a:t>
            </a:r>
            <a:r>
              <a:rPr lang="en-US" sz="2400" b="1" dirty="0"/>
              <a:t>bacteria</a:t>
            </a:r>
            <a:r>
              <a:rPr lang="en-US" sz="2400" dirty="0"/>
              <a:t> and </a:t>
            </a:r>
            <a:r>
              <a:rPr lang="en-US" sz="2400" b="1" dirty="0"/>
              <a:t>archaea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27.6: Prokaryotes have both beneficial and harmful impacts on </a:t>
            </a:r>
            <a:r>
              <a:rPr lang="en-US" dirty="0" smtClean="0"/>
              <a:t>humans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Biotech</a:t>
            </a:r>
          </a:p>
        </p:txBody>
      </p:sp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447800"/>
            <a:ext cx="8499249" cy="4898760"/>
          </a:xfrm>
        </p:spPr>
        <p:txBody>
          <a:bodyPr/>
          <a:lstStyle/>
          <a:p>
            <a:r>
              <a:rPr lang="en-US" sz="2500" i="1" dirty="0" smtClean="0"/>
              <a:t>E. coli</a:t>
            </a:r>
            <a:r>
              <a:rPr lang="en-US" sz="2500" dirty="0" smtClean="0"/>
              <a:t> is used in gene cloning</a:t>
            </a:r>
          </a:p>
          <a:p>
            <a:r>
              <a:rPr lang="en-US" sz="2500" dirty="0" smtClean="0"/>
              <a:t>Bacteria can be used to make natural plastics</a:t>
            </a:r>
          </a:p>
          <a:p>
            <a:r>
              <a:rPr lang="en-US" sz="2500" dirty="0"/>
              <a:t>Prokaryotes are the principal agents in </a:t>
            </a:r>
            <a:r>
              <a:rPr lang="en-US" sz="2500" b="1" dirty="0"/>
              <a:t>bioremediation</a:t>
            </a:r>
            <a:r>
              <a:rPr lang="en-US" sz="2500" dirty="0"/>
              <a:t>, the use of organisms to remove pollutants from the environment </a:t>
            </a:r>
          </a:p>
          <a:p>
            <a:r>
              <a:rPr lang="en-US" sz="2500" dirty="0"/>
              <a:t>Bacteria can be engineered to produce vitamins, antibiotics, and </a:t>
            </a:r>
            <a:r>
              <a:rPr lang="en-US" sz="2500" dirty="0" smtClean="0"/>
              <a:t>hormones</a:t>
            </a:r>
          </a:p>
          <a:p>
            <a:r>
              <a:rPr lang="en-US" sz="2500" dirty="0"/>
              <a:t>Bacteria are also being engineered to produce ethanol from agricultural and municipal waste biomass, </a:t>
            </a:r>
            <a:r>
              <a:rPr lang="en-US" sz="2500" dirty="0" err="1"/>
              <a:t>switchgrass</a:t>
            </a:r>
            <a:r>
              <a:rPr lang="en-US" sz="2500" dirty="0"/>
              <a:t>, and corn</a:t>
            </a:r>
          </a:p>
          <a:p>
            <a:endParaRPr lang="en-US" sz="2500" dirty="0" smtClean="0"/>
          </a:p>
          <a:p>
            <a:endParaRPr lang="en-US" sz="2500" dirty="0"/>
          </a:p>
          <a:p>
            <a:pPr marL="457200" lvl="1" indent="0">
              <a:buNone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z="2300" strike="sngStrike" dirty="0"/>
              <a:t>Concept 27.1: Structural and functional adaptations contribute to prokaryotic </a:t>
            </a:r>
            <a:r>
              <a:rPr lang="en-US" sz="2300" strike="sngStrike" dirty="0" smtClean="0"/>
              <a:t>success</a:t>
            </a:r>
          </a:p>
          <a:p>
            <a:r>
              <a:rPr lang="en-US" sz="2300" strike="sngStrike" dirty="0"/>
              <a:t>Concept 27.2: Rapid reproduction, mutation, and genetic recombination promote genetic diversity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27.3: Diverse nutritional and metabolic adaptations have evolved in </a:t>
            </a:r>
            <a:r>
              <a:rPr lang="en-US" sz="2300" strike="sngStrike" dirty="0" smtClean="0"/>
              <a:t>prokaryotes</a:t>
            </a:r>
          </a:p>
          <a:p>
            <a:r>
              <a:rPr lang="en-US" sz="2300" strike="sngStrike" dirty="0"/>
              <a:t>Concept 27.4: Prokaryotes have radiated into a diverse set of </a:t>
            </a:r>
            <a:r>
              <a:rPr lang="en-US" sz="2300" strike="sngStrike" dirty="0" smtClean="0"/>
              <a:t>lineages</a:t>
            </a:r>
          </a:p>
          <a:p>
            <a:r>
              <a:rPr lang="en-US" sz="2300" strike="sngStrike" dirty="0"/>
              <a:t>Concept 27.5: Prokaryotes play crucial roles in the </a:t>
            </a:r>
            <a:r>
              <a:rPr lang="en-US" sz="2300" strike="sngStrike" dirty="0" smtClean="0"/>
              <a:t>biosphere</a:t>
            </a:r>
          </a:p>
          <a:p>
            <a:r>
              <a:rPr lang="en-US" sz="2300" strike="sngStrike" dirty="0"/>
              <a:t>Concept 27.6: Prokaryotes have both beneficial and harmful impacts on humans</a:t>
            </a:r>
            <a:endParaRPr lang="en-US" sz="2300" strike="sngStrike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2040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https://www.youtube.com/watch?v=h-z9-</a:t>
            </a:r>
            <a:r>
              <a:rPr lang="en-US" dirty="0" smtClean="0">
                <a:hlinkClick r:id="rId2"/>
              </a:rPr>
              <a:t>9OOWC4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wGVgIcTpZkk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https://www.youtube.com/watch?v=8Cw-</a:t>
            </a:r>
            <a:r>
              <a:rPr lang="en-US" dirty="0" smtClean="0">
                <a:hlinkClick r:id="rId4"/>
              </a:rPr>
              <a:t>NrnT5ic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https://www.youtube.com/watch?v=vAR47-</a:t>
            </a:r>
            <a:r>
              <a:rPr lang="en-US" dirty="0" smtClean="0">
                <a:hlinkClick r:id="rId5"/>
              </a:rPr>
              <a:t>g6tlA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7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4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320619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1447800" y="3276600"/>
            <a:ext cx="685800" cy="228600"/>
          </a:xfrm>
          <a:prstGeom prst="rect">
            <a:avLst/>
          </a:prstGeom>
          <a:solidFill>
            <a:srgbClr val="F3F3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200400"/>
            <a:ext cx="933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Oh boi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8" name="Picture 7" descr="when-youre-a-bacteria-and-your-host-stops-medication-after-255943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4060391" cy="45720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176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-organism-bacteria_o_30353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95163" cy="3429000"/>
          </a:xfrm>
          <a:prstGeom prst="rect">
            <a:avLst/>
          </a:prstGeom>
        </p:spPr>
      </p:pic>
      <p:pic>
        <p:nvPicPr>
          <p:cNvPr id="6" name="Picture 5" descr="2f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0" y="3162300"/>
            <a:ext cx="54030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143000"/>
            <a:ext cx="8499249" cy="5203560"/>
          </a:xfrm>
        </p:spPr>
        <p:txBody>
          <a:bodyPr/>
          <a:lstStyle/>
          <a:p>
            <a:r>
              <a:rPr lang="en-US" sz="2300" dirty="0"/>
              <a:t>Concept 27.1: Structural and functional adaptations contribute to prokaryotic </a:t>
            </a:r>
            <a:r>
              <a:rPr lang="en-US" sz="2300" dirty="0" smtClean="0"/>
              <a:t>success</a:t>
            </a:r>
          </a:p>
          <a:p>
            <a:r>
              <a:rPr lang="en-US" sz="2300" dirty="0"/>
              <a:t>Concept 27.2: Rapid reproduction, mutation, and genetic recombination promote genetic diversity in </a:t>
            </a:r>
            <a:r>
              <a:rPr lang="en-US" sz="2300" dirty="0" smtClean="0"/>
              <a:t>prokaryotes</a:t>
            </a:r>
          </a:p>
          <a:p>
            <a:r>
              <a:rPr lang="en-US" sz="2300" dirty="0"/>
              <a:t>Concept 27.3: Diverse nutritional and metabolic adaptations have evolved in </a:t>
            </a:r>
            <a:r>
              <a:rPr lang="en-US" sz="2300" dirty="0" smtClean="0"/>
              <a:t>prokaryotes</a:t>
            </a:r>
          </a:p>
          <a:p>
            <a:r>
              <a:rPr lang="en-US" sz="2300" dirty="0"/>
              <a:t>Concept 27.4: Prokaryotes have radiated into a diverse set of </a:t>
            </a:r>
            <a:r>
              <a:rPr lang="en-US" sz="2300" dirty="0" smtClean="0"/>
              <a:t>lineages</a:t>
            </a:r>
          </a:p>
          <a:p>
            <a:r>
              <a:rPr lang="en-US" sz="2300" dirty="0"/>
              <a:t>Concept 27.5: Prokaryotes play crucial roles in the </a:t>
            </a:r>
            <a:r>
              <a:rPr lang="en-US" sz="2300" dirty="0" smtClean="0"/>
              <a:t>biosphere</a:t>
            </a:r>
          </a:p>
          <a:p>
            <a:r>
              <a:rPr lang="en-US" sz="2300" dirty="0"/>
              <a:t>Concept 27.6: Prokaryotes have both beneficial and harmful impacts on humans</a:t>
            </a:r>
            <a:endParaRPr lang="en-US" sz="2300" dirty="0" smtClean="0"/>
          </a:p>
          <a:p>
            <a:endParaRPr lang="en-US" sz="23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219200"/>
            <a:ext cx="8499249" cy="512736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Concept 27.1: Structural and functional adaptations contribute to prokaryotic </a:t>
            </a:r>
            <a:r>
              <a:rPr lang="en-US" sz="2400" b="1" dirty="0" smtClean="0">
                <a:solidFill>
                  <a:srgbClr val="FF0000"/>
                </a:solidFill>
              </a:rPr>
              <a:t>success</a:t>
            </a:r>
          </a:p>
          <a:p>
            <a:r>
              <a:rPr lang="en-US" sz="2300" dirty="0"/>
              <a:t>Concept 27.2: Rapid reproduction, mutation, and genetic recombination promote genetic diversity in </a:t>
            </a:r>
            <a:r>
              <a:rPr lang="en-US" sz="2300" dirty="0" smtClean="0"/>
              <a:t>prokaryotes</a:t>
            </a:r>
          </a:p>
          <a:p>
            <a:r>
              <a:rPr lang="en-US" sz="2300" dirty="0"/>
              <a:t>Concept 27.3: Diverse nutritional and metabolic adaptations have evolved in </a:t>
            </a:r>
            <a:r>
              <a:rPr lang="en-US" sz="2300" dirty="0" smtClean="0"/>
              <a:t>prokaryotes</a:t>
            </a:r>
          </a:p>
          <a:p>
            <a:r>
              <a:rPr lang="en-US" sz="2300" dirty="0"/>
              <a:t>Concept 27.4: Prokaryotes have radiated into a diverse set of </a:t>
            </a:r>
            <a:r>
              <a:rPr lang="en-US" sz="2300" dirty="0" smtClean="0"/>
              <a:t>lineages</a:t>
            </a:r>
          </a:p>
          <a:p>
            <a:r>
              <a:rPr lang="en-US" sz="2300" dirty="0"/>
              <a:t>Concept 27.5: Prokaryotes play crucial roles in the </a:t>
            </a:r>
            <a:r>
              <a:rPr lang="en-US" sz="2300" dirty="0" smtClean="0"/>
              <a:t>biosphere</a:t>
            </a:r>
          </a:p>
          <a:p>
            <a:r>
              <a:rPr lang="en-US" sz="2300" dirty="0"/>
              <a:t>Concept 27.6: Prokaryotes have both beneficial and harmful impacts on humans</a:t>
            </a:r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45703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27.1: Structural and functional adaptations contribute to prokaryotic success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first organisms were likely prokaryotes</a:t>
            </a:r>
          </a:p>
          <a:p>
            <a:r>
              <a:rPr lang="en-US" dirty="0" smtClean="0"/>
              <a:t>Most prokaryotes are </a:t>
            </a:r>
            <a:r>
              <a:rPr lang="en-US" b="1" dirty="0" smtClean="0"/>
              <a:t>unicellular</a:t>
            </a:r>
            <a:r>
              <a:rPr lang="en-US" dirty="0" smtClean="0"/>
              <a:t>, although some species form colonies</a:t>
            </a:r>
          </a:p>
          <a:p>
            <a:r>
              <a:rPr lang="en-US" dirty="0" smtClean="0"/>
              <a:t>Most prokaryotic cells are 0.5–5 µm, much smaller than the 10–100 µm of many eukaryotic cells</a:t>
            </a:r>
          </a:p>
          <a:p>
            <a:r>
              <a:rPr lang="en-US" dirty="0" smtClean="0"/>
              <a:t>Prokaryotic cells have a variety of shapes</a:t>
            </a:r>
          </a:p>
          <a:p>
            <a:pPr lvl="1"/>
            <a:r>
              <a:rPr lang="en-US" dirty="0" smtClean="0"/>
              <a:t>The three most common shapes are spheres (</a:t>
            </a:r>
            <a:r>
              <a:rPr lang="en-US" b="1" dirty="0" err="1" smtClean="0"/>
              <a:t>cocci</a:t>
            </a:r>
            <a:r>
              <a:rPr lang="en-US" dirty="0" smtClean="0"/>
              <a:t>), rods (</a:t>
            </a:r>
            <a:r>
              <a:rPr lang="en-US" b="1" dirty="0" smtClean="0"/>
              <a:t>bacilli</a:t>
            </a:r>
            <a:r>
              <a:rPr lang="en-US" dirty="0" smtClean="0"/>
              <a:t>), and </a:t>
            </a:r>
            <a:r>
              <a:rPr lang="en-US" b="1" dirty="0" smtClean="0"/>
              <a:t>spirals</a:t>
            </a:r>
          </a:p>
        </p:txBody>
      </p:sp>
    </p:spTree>
    <p:extLst>
      <p:ext uri="{BB962C8B-B14F-4D97-AF65-F5344CB8AC3E}">
        <p14:creationId xmlns:p14="http://schemas.microsoft.com/office/powerpoint/2010/main" val="344435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02_ProkaryoteShap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731520"/>
            <a:ext cx="6547104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27.2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338295" y="5802257"/>
            <a:ext cx="329868" cy="3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682911" y="5803630"/>
            <a:ext cx="1063035" cy="3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Spherical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05074" y="5803629"/>
            <a:ext cx="329868" cy="3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956555" y="5805002"/>
            <a:ext cx="1377445" cy="3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Rod-shaped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830663" y="5805001"/>
            <a:ext cx="329868" cy="3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(c)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168414" y="5799509"/>
            <a:ext cx="696451" cy="31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Spiral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5809351" y="5040484"/>
            <a:ext cx="834683" cy="136777"/>
            <a:chOff x="8276167" y="4567767"/>
            <a:chExt cx="509058" cy="100541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Box 31"/>
          <p:cNvSpPr txBox="1">
            <a:spLocks noChangeArrowheads="1"/>
          </p:cNvSpPr>
          <p:nvPr/>
        </p:nvSpPr>
        <p:spPr bwMode="auto">
          <a:xfrm rot="16200000">
            <a:off x="5776582" y="4965258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3 µm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3533437" y="4974127"/>
            <a:ext cx="918902" cy="136777"/>
            <a:chOff x="8276167" y="4567767"/>
            <a:chExt cx="509058" cy="100541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 rot="16200000">
            <a:off x="3546875" y="4925440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1 µm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1281031" y="4995430"/>
            <a:ext cx="918902" cy="136777"/>
            <a:chOff x="8276167" y="4567767"/>
            <a:chExt cx="509058" cy="100541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 Box 31"/>
          <p:cNvSpPr txBox="1">
            <a:spLocks noChangeArrowheads="1"/>
          </p:cNvSpPr>
          <p:nvPr/>
        </p:nvSpPr>
        <p:spPr bwMode="auto">
          <a:xfrm rot="16200000">
            <a:off x="1286275" y="4930355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1 µm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27.1: Structural and functional adaptations contribute to prokaryotic success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u="sng" dirty="0" smtClean="0"/>
              <a:t>Motility (movement)</a:t>
            </a:r>
          </a:p>
          <a:p>
            <a:pPr marL="350838" indent="-350838" eaLnBrk="1" hangingPunct="1"/>
            <a:r>
              <a:rPr lang="en-US" dirty="0"/>
              <a:t>M</a:t>
            </a:r>
            <a:r>
              <a:rPr lang="en-US" sz="2800" dirty="0" smtClean="0"/>
              <a:t>any bacteria exhibit </a:t>
            </a:r>
            <a:r>
              <a:rPr lang="en-US" sz="2800" b="1" dirty="0" smtClean="0"/>
              <a:t>taxis</a:t>
            </a:r>
            <a:r>
              <a:rPr lang="en-US" sz="2800" dirty="0" smtClean="0"/>
              <a:t>, the ability to move toward or away from a stimulus</a:t>
            </a:r>
          </a:p>
          <a:p>
            <a:pPr marL="744030" lvl="1" indent="-350838"/>
            <a:r>
              <a:rPr lang="en-US" sz="2600" b="1" dirty="0" err="1" smtClean="0"/>
              <a:t>Chemotaxis</a:t>
            </a:r>
            <a:r>
              <a:rPr lang="en-US" sz="2600" dirty="0" smtClean="0"/>
              <a:t> is the movement toward or away from a CHEMICAL stimulus</a:t>
            </a:r>
          </a:p>
          <a:p>
            <a:r>
              <a:rPr lang="en-US" dirty="0"/>
              <a:t>Most motile bacteria propel themselves by flagella scattered about the surface or concentrated at one or both ends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2815</TotalTime>
  <Words>2154</Words>
  <Application>Microsoft Macintosh PowerPoint</Application>
  <PresentationFormat>On-screen Show (4:3)</PresentationFormat>
  <Paragraphs>259</Paragraphs>
  <Slides>44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Campbell_10e_Lecture_Template</vt:lpstr>
      <vt:lpstr>Blank</vt:lpstr>
      <vt:lpstr>1_Blank</vt:lpstr>
      <vt:lpstr>12_Blank</vt:lpstr>
      <vt:lpstr>24_Blank</vt:lpstr>
      <vt:lpstr>50_Blank</vt:lpstr>
      <vt:lpstr>56_Blank</vt:lpstr>
      <vt:lpstr>68_Blank</vt:lpstr>
      <vt:lpstr>PowerPoint Presentation</vt:lpstr>
      <vt:lpstr>Why is this lake’s water pink?</vt:lpstr>
      <vt:lpstr>Bacteria on head of pin</vt:lpstr>
      <vt:lpstr>Prokaryotes…Masters of Adaptation</vt:lpstr>
      <vt:lpstr>Overview</vt:lpstr>
      <vt:lpstr>Overview</vt:lpstr>
      <vt:lpstr>Concept 27.1: Structural and functional adaptations contribute to prokaryotic success</vt:lpstr>
      <vt:lpstr>Figure 27.2</vt:lpstr>
      <vt:lpstr>Concept 27.1: Structural and functional adaptations contribute to prokaryotic success</vt:lpstr>
      <vt:lpstr>Figure 27.7</vt:lpstr>
      <vt:lpstr>Concept 27.1: Structural and functional adaptations contribute to prokaryotic success</vt:lpstr>
      <vt:lpstr>Concept 27.1: Structural and functional adaptations contribute to prokaryotic success</vt:lpstr>
      <vt:lpstr>PowerPoint Presentation</vt:lpstr>
      <vt:lpstr>Overview</vt:lpstr>
      <vt:lpstr>Concept 27.2: Rapid reproduction, mutation, and genetic recombination promote genetic diversity in prokaryotes</vt:lpstr>
      <vt:lpstr>Concept 27.2: Rapid reproduction, mutation, and genetic recombination promote genetic diversity in prokaryotes</vt:lpstr>
      <vt:lpstr>Concept 27.2: Rapid reproduction and mutation promote genetic diversity in prokaryotes</vt:lpstr>
      <vt:lpstr>Concept 27.2: Genetic recombination promotes genetic diversity in prokaryotes</vt:lpstr>
      <vt:lpstr>Concept 27.2: Genetic recombination promotes genetic diversity in prokaryotes</vt:lpstr>
      <vt:lpstr>PowerPoint Presentation</vt:lpstr>
      <vt:lpstr>PowerPoint Presentation</vt:lpstr>
      <vt:lpstr>PowerPoint Presentation</vt:lpstr>
      <vt:lpstr>Overview</vt:lpstr>
      <vt:lpstr>Concept 27.3: Diverse nutritional and metabolic adaptations have evolved in prokaryotes</vt:lpstr>
      <vt:lpstr>PowerPoint Presentation</vt:lpstr>
      <vt:lpstr>Overview</vt:lpstr>
      <vt:lpstr>Concept 27.4: Prokaryotes have radiated into a diverse set of lineages</vt:lpstr>
      <vt:lpstr>Concept 27.4: Prokaryotes have radiated into a diverse set of lineages – Archaea </vt:lpstr>
      <vt:lpstr>Table 27.2</vt:lpstr>
      <vt:lpstr>PowerPoint Presentation</vt:lpstr>
      <vt:lpstr>PowerPoint Presentation</vt:lpstr>
      <vt:lpstr>PowerPoint Presentation</vt:lpstr>
      <vt:lpstr>Overview</vt:lpstr>
      <vt:lpstr>Concept 27.5: Prokaryotes play crucial roles in the biosphere – Universal Recyclers </vt:lpstr>
      <vt:lpstr>Concept 27.5: Prokaryotes play crucial roles in the biosphere – Ecological Interactions</vt:lpstr>
      <vt:lpstr>Mutualism: bacterial “headlights” !!!</vt:lpstr>
      <vt:lpstr>PowerPoint Presentation</vt:lpstr>
      <vt:lpstr>Overview</vt:lpstr>
      <vt:lpstr>Concept 27.6: Prokaryotes have both beneficial and harmful impacts on humans</vt:lpstr>
      <vt:lpstr>Concept 27.6: Prokaryotes have both beneficial and harmful impacts on humans – Biotech</vt:lpstr>
      <vt:lpstr>Overview</vt:lpstr>
      <vt:lpstr>WATCH</vt:lpstr>
      <vt:lpstr>PowerPoint Presentation</vt:lpstr>
      <vt:lpstr>PowerPoint Presentation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98</cp:revision>
  <dcterms:created xsi:type="dcterms:W3CDTF">2010-08-06T18:35:02Z</dcterms:created>
  <dcterms:modified xsi:type="dcterms:W3CDTF">2018-03-16T12:29:48Z</dcterms:modified>
</cp:coreProperties>
</file>