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6" r:id="rId8"/>
    <p:sldId id="267" r:id="rId9"/>
    <p:sldId id="268" r:id="rId10"/>
    <p:sldId id="261" r:id="rId11"/>
    <p:sldId id="269" r:id="rId12"/>
    <p:sldId id="271" r:id="rId13"/>
    <p:sldId id="272" r:id="rId14"/>
    <p:sldId id="273" r:id="rId15"/>
    <p:sldId id="26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7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3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C0DBF-C980-4204-8780-981889D6A030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E97F-C4CA-4352-9C32-FC479B607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Energy of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 Bio – Ch. 8-10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8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summary equation of cell respiration including the source and fate of the reactants and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difference between fermentation and aerobic respiration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reactants and products of redox reactions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inputs, outputs, and location of glycolysis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inputs, outputs, and location of pyruvate oxidation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inputs, outputs, and location of the citric acid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and why electrons from NADH and FADH2 are passed to the ETC to produce ATP via chemiosmosis and oxidative phosphorylation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roles of the mitochondrial membrane, proton (H+) gradient, and ATP synthase in ATP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role of oxygen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4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Catabolic pathways yield energy by oxidizing fuels</a:t>
            </a:r>
          </a:p>
          <a:p>
            <a:pPr lvl="1"/>
            <a:r>
              <a:rPr lang="en-US" dirty="0" smtClean="0">
                <a:sym typeface="Symbol"/>
              </a:rPr>
              <a:t>Breakdown of glucose via fermentation or aerobic cell respiration</a:t>
            </a:r>
          </a:p>
          <a:p>
            <a:pPr lvl="1"/>
            <a:r>
              <a:rPr lang="en-US" dirty="0" smtClean="0">
                <a:sym typeface="Symbol"/>
              </a:rPr>
              <a:t>Redox reactions: oxidation, reduction, OA, RA</a:t>
            </a:r>
          </a:p>
          <a:p>
            <a:pPr lvl="1"/>
            <a:r>
              <a:rPr lang="en-US" dirty="0" smtClean="0">
                <a:sym typeface="Symbol"/>
              </a:rPr>
              <a:t>Role of NAD+ vs. NADH</a:t>
            </a:r>
          </a:p>
        </p:txBody>
      </p:sp>
    </p:spTree>
    <p:extLst>
      <p:ext uri="{BB962C8B-B14F-4D97-AF65-F5344CB8AC3E}">
        <p14:creationId xmlns:p14="http://schemas.microsoft.com/office/powerpoint/2010/main" val="141025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– The Big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Glycolysis harvests chemical energy by oxidizing glucose to pyruvate in the cytosol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yruvate is oxidized to acetyl CoA in pyruvate oxidation in the mitochondrion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Acetyl CoA enters the citric acid cycle in the mitochondrial matrix and the oxidation of glucose is 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During oxidative phosphorylation, chemiosmosis couples electron transport to ATP synthesis</a:t>
            </a:r>
          </a:p>
          <a:p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43862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Fermentation and anaerobic respiration enable cells to produce ATP without the use of oxygen</a:t>
            </a:r>
          </a:p>
          <a:p>
            <a:pPr lvl="1"/>
            <a:r>
              <a:rPr lang="en-US" dirty="0" smtClean="0">
                <a:sym typeface="Symbol"/>
              </a:rPr>
              <a:t>Alcohol fermentation (NAD+ </a:t>
            </a:r>
            <a:r>
              <a:rPr lang="en-US" dirty="0" smtClean="0">
                <a:sym typeface="Wingdings" pitchFamily="2" charset="2"/>
              </a:rPr>
              <a:t> NADH)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>
                <a:sym typeface="Symbol"/>
              </a:rPr>
              <a:t>Glucose </a:t>
            </a:r>
            <a:r>
              <a:rPr lang="en-US" dirty="0" smtClean="0">
                <a:sym typeface="Wingdings" pitchFamily="2" charset="2"/>
              </a:rPr>
              <a:t> glycolysis  pyruvate  ethanol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Lactic acid fermentation (NAD+ </a:t>
            </a:r>
            <a:r>
              <a:rPr lang="en-US" dirty="0" smtClean="0">
                <a:sym typeface="Wingdings" pitchFamily="2" charset="2"/>
              </a:rPr>
              <a:t> NADH)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>
                <a:sym typeface="Symbol"/>
              </a:rPr>
              <a:t>Glucose </a:t>
            </a:r>
            <a:r>
              <a:rPr lang="en-US" dirty="0" smtClean="0">
                <a:sym typeface="Wingdings" pitchFamily="2" charset="2"/>
              </a:rPr>
              <a:t> glycolysis  pyruvate  lactate</a:t>
            </a:r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2"/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2220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8 – An Introduction to Metabolism</a:t>
            </a:r>
          </a:p>
          <a:p>
            <a:r>
              <a:rPr lang="en-US" strike="sngStrike" dirty="0" smtClean="0"/>
              <a:t>Ch. 9 – Cellular Respiration and Fermentation</a:t>
            </a:r>
          </a:p>
          <a:p>
            <a:r>
              <a:rPr lang="en-US" sz="3600" b="1" dirty="0" smtClean="0"/>
              <a:t>Ch. 10 – Photosynthesis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0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The summary equation of photosynthesis including the source and fate of the reactants and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How leaf and chloroplast anatomy/structure relate to photosynthesis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What photosystems are and how they convert solar energy to chemical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How linear electron flow in the light reactions results in the formation of ATP, NADPH, and O2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How the formation of a proton (H+) gradient in the light reactions is used to form ATP via ATP synthase catalyzing ADP + Pi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How and why the Calvin cycle uses the energy molecules of the light reactions (ATP and NADPH) to produce G3P (and eventually carbohydrates) from CO2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100" dirty="0" smtClean="0"/>
              <a:t>The role of H2O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9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converts light energy to the chemical energy of food</a:t>
            </a:r>
          </a:p>
          <a:p>
            <a:pPr lvl="1"/>
            <a:r>
              <a:rPr lang="en-US" dirty="0" smtClean="0"/>
              <a:t>Autotrophic eukaryotes (e.g. plants)</a:t>
            </a:r>
          </a:p>
          <a:p>
            <a:pPr lvl="1"/>
            <a:r>
              <a:rPr lang="en-US" dirty="0" smtClean="0"/>
              <a:t>Plant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l</a:t>
            </a:r>
            <a:r>
              <a:rPr lang="en-US" dirty="0" smtClean="0"/>
              <a:t>eaf </a:t>
            </a:r>
            <a:r>
              <a:rPr lang="en-US" dirty="0" smtClean="0">
                <a:sym typeface="Wingdings" pitchFamily="2" charset="2"/>
              </a:rPr>
              <a:t> mesophyll tissue  mesophyll cell  chloroplasts  stroma (fluid) + grana (stacks)  thylakoid  thylakoid </a:t>
            </a:r>
            <a:r>
              <a:rPr lang="en-US" dirty="0" smtClean="0">
                <a:sym typeface="Wingdings" pitchFamily="2" charset="2"/>
              </a:rPr>
              <a:t>membrane </a:t>
            </a:r>
            <a:r>
              <a:rPr lang="en-US" dirty="0" smtClean="0">
                <a:sym typeface="Wingdings"/>
              </a:rPr>
              <a:t> photosystems/ETC  light-absorbing pigments  chlorophyll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0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light reactions convert solar energy to the chemical energy of ATP and NADPH while splitting H2O and releasing O2 in the thylakoid</a:t>
            </a:r>
          </a:p>
          <a:p>
            <a:pPr lvl="1"/>
            <a:r>
              <a:rPr lang="en-US" dirty="0" smtClean="0"/>
              <a:t>Visible light travels in wavelengths as high energy photons and is absorbed </a:t>
            </a:r>
            <a:r>
              <a:rPr lang="en-US" dirty="0"/>
              <a:t>b</a:t>
            </a:r>
            <a:r>
              <a:rPr lang="en-US" dirty="0" smtClean="0"/>
              <a:t>y pigment molecules like chlorophyll </a:t>
            </a:r>
            <a:r>
              <a:rPr lang="en-US" i="1" dirty="0" smtClean="0"/>
              <a:t>a</a:t>
            </a:r>
          </a:p>
          <a:p>
            <a:pPr lvl="1"/>
            <a:r>
              <a:rPr lang="en-US" dirty="0" smtClean="0"/>
              <a:t>Photosystems I and II = light-harvesting complexes + reaction-center complex + primary electron acceptor</a:t>
            </a:r>
          </a:p>
          <a:p>
            <a:pPr lvl="1"/>
            <a:r>
              <a:rPr lang="en-US" dirty="0" smtClean="0"/>
              <a:t>Linear electron flow + cyclic electron flow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0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Calvin cycle uses the chemical energy of ATP and NADPH to reduce (fix) CO2 to sugar in the stroma </a:t>
            </a:r>
          </a:p>
          <a:p>
            <a:pPr lvl="1"/>
            <a:r>
              <a:rPr lang="en-US" dirty="0" smtClean="0"/>
              <a:t>Electrons from NADPH and energy from ATP both fuel the anabolic build-up of G3P which can eventually be converted into glucose or other organic molecules</a:t>
            </a:r>
          </a:p>
          <a:p>
            <a:pPr lvl="2"/>
            <a:r>
              <a:rPr lang="en-US" dirty="0" smtClean="0"/>
              <a:t>(1). Carbon fixation (</a:t>
            </a:r>
            <a:r>
              <a:rPr lang="en-US" dirty="0" err="1" smtClean="0"/>
              <a:t>RuBP</a:t>
            </a:r>
            <a:r>
              <a:rPr lang="en-US" dirty="0" smtClean="0"/>
              <a:t> + </a:t>
            </a:r>
            <a:r>
              <a:rPr lang="en-US" dirty="0" err="1" smtClean="0"/>
              <a:t>RubisCO</a:t>
            </a:r>
            <a:r>
              <a:rPr lang="en-US" dirty="0" smtClean="0"/>
              <a:t> + CO2)</a:t>
            </a:r>
          </a:p>
          <a:p>
            <a:pPr lvl="2"/>
            <a:r>
              <a:rPr lang="en-US" dirty="0" smtClean="0"/>
              <a:t>(2). Reduction (1 G3P leaves cycle)</a:t>
            </a:r>
          </a:p>
          <a:p>
            <a:pPr lvl="2"/>
            <a:r>
              <a:rPr lang="en-US" dirty="0" smtClean="0"/>
              <a:t>(3). </a:t>
            </a:r>
            <a:r>
              <a:rPr lang="en-US" dirty="0" err="1" smtClean="0"/>
              <a:t>RuBP</a:t>
            </a:r>
            <a:r>
              <a:rPr lang="en-US" dirty="0" smtClean="0"/>
              <a:t> regeneration (5 G3P remain and regenerate </a:t>
            </a:r>
            <a:r>
              <a:rPr lang="en-US" dirty="0" err="1" smtClean="0"/>
              <a:t>RuBP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8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8 – An Introduction to Metabolism</a:t>
            </a:r>
          </a:p>
          <a:p>
            <a:r>
              <a:rPr lang="en-US" strike="sngStrike" dirty="0" smtClean="0"/>
              <a:t>Ch. 9 – Cellular Respiration and Fermentation</a:t>
            </a:r>
          </a:p>
          <a:p>
            <a:r>
              <a:rPr lang="en-US" strike="sngStrike" dirty="0" smtClean="0"/>
              <a:t>Ch. 10 –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243691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38600" cy="4495799"/>
          </a:xfrm>
        </p:spPr>
        <p:txBody>
          <a:bodyPr/>
          <a:lstStyle/>
          <a:p>
            <a:r>
              <a:rPr lang="en-US" dirty="0" smtClean="0"/>
              <a:t>Ch. 8 – An Introduction to Metabolism</a:t>
            </a:r>
          </a:p>
          <a:p>
            <a:r>
              <a:rPr lang="en-US" dirty="0" smtClean="0"/>
              <a:t>Ch. 9 – Cellular Respiration and Fermentation</a:t>
            </a:r>
          </a:p>
          <a:p>
            <a:r>
              <a:rPr lang="en-US" dirty="0" smtClean="0"/>
              <a:t>Ch. 10 – Photosynthesis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_682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600200"/>
            <a:ext cx="4838978" cy="4419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0600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Ch. 8 – An Introduction to Metabolism</a:t>
            </a:r>
          </a:p>
          <a:p>
            <a:r>
              <a:rPr lang="en-US" dirty="0" smtClean="0"/>
              <a:t>Ch. 9 – Cellular Respiration and Fermentation</a:t>
            </a:r>
          </a:p>
          <a:p>
            <a:r>
              <a:rPr lang="en-US" dirty="0" smtClean="0"/>
              <a:t>Ch. 10 – Photosynthesis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05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 – YOU MUST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Examples of endergonic and exergonic reactions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key role of ATP in energy coupling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Enzymes work by lowering energy of activation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catalytic cycle of an enzyme shape results in the production of a final product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Factors that change enzyme shape and how they influence enzyme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the shape of enzymes, their active sites, and interaction with specific molecules affect their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types of inhibition and regulation enzymes can encounter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0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organism’s metabolism transforms matter and energy and is subject to the laws of thermodynamics</a:t>
            </a:r>
          </a:p>
          <a:p>
            <a:pPr lvl="1"/>
            <a:r>
              <a:rPr lang="en-US" dirty="0" smtClean="0"/>
              <a:t>Metabolism + metabolic pathways</a:t>
            </a:r>
          </a:p>
          <a:p>
            <a:pPr lvl="2"/>
            <a:r>
              <a:rPr lang="en-US" dirty="0" smtClean="0"/>
              <a:t>Catabolic/Anabolic</a:t>
            </a:r>
          </a:p>
          <a:p>
            <a:pPr lvl="1"/>
            <a:r>
              <a:rPr lang="en-US" dirty="0" smtClean="0"/>
              <a:t>Energy (kinetic, potential, thermal, chemical)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 </a:t>
            </a:r>
            <a:r>
              <a:rPr lang="en-US" dirty="0" smtClean="0"/>
              <a:t>law =  conservation of energy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= increasing universal entropy (disorder)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7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free energy change of a reaction tells us whether or not the reaction occurs spontaneously</a:t>
            </a:r>
          </a:p>
          <a:p>
            <a:pPr lvl="1"/>
            <a:r>
              <a:rPr lang="en-US" dirty="0" smtClean="0"/>
              <a:t>Free energy: </a:t>
            </a:r>
            <a:r>
              <a:rPr lang="en-US" i="1" dirty="0" smtClean="0">
                <a:sym typeface="Symbol"/>
              </a:rPr>
              <a:t>G = H - T S </a:t>
            </a:r>
          </a:p>
          <a:p>
            <a:pPr lvl="2"/>
            <a:r>
              <a:rPr lang="en-US" dirty="0" smtClean="0">
                <a:sym typeface="Symbol"/>
              </a:rPr>
              <a:t>Exergonic vs. endergonic</a:t>
            </a:r>
          </a:p>
          <a:p>
            <a:pPr lvl="2"/>
            <a:r>
              <a:rPr lang="en-US" dirty="0" smtClean="0">
                <a:sym typeface="Symbol"/>
              </a:rPr>
              <a:t>Spontaneous vs. non-spontaneous</a:t>
            </a:r>
          </a:p>
          <a:p>
            <a:pPr lvl="2"/>
            <a:r>
              <a:rPr lang="en-US" dirty="0" smtClean="0">
                <a:sym typeface="Symbol"/>
              </a:rPr>
              <a:t>Favorable vs. non-favorable</a:t>
            </a:r>
          </a:p>
          <a:p>
            <a:pPr lvl="2"/>
            <a:r>
              <a:rPr lang="en-US" dirty="0" smtClean="0">
                <a:sym typeface="Symbol"/>
              </a:rPr>
              <a:t>- G vs. + G</a:t>
            </a:r>
          </a:p>
        </p:txBody>
      </p:sp>
    </p:spTree>
    <p:extLst>
      <p:ext uri="{BB962C8B-B14F-4D97-AF65-F5344CB8AC3E}">
        <p14:creationId xmlns:p14="http://schemas.microsoft.com/office/powerpoint/2010/main" val="303965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ATP powers cell work by coupling exergonic reactions to endergonic reactions </a:t>
            </a:r>
          </a:p>
          <a:p>
            <a:pPr lvl="1"/>
            <a:r>
              <a:rPr lang="en-US" dirty="0" smtClean="0">
                <a:sym typeface="Symbol"/>
              </a:rPr>
              <a:t>ATP: High energy phosphate + hydrolysis</a:t>
            </a:r>
          </a:p>
          <a:p>
            <a:pPr lvl="1"/>
            <a:r>
              <a:rPr lang="en-US" dirty="0" smtClean="0">
                <a:sym typeface="Symbol"/>
              </a:rPr>
              <a:t>Energy coupling via phosphorylated intermediate</a:t>
            </a:r>
          </a:p>
        </p:txBody>
      </p:sp>
    </p:spTree>
    <p:extLst>
      <p:ext uri="{BB962C8B-B14F-4D97-AF65-F5344CB8AC3E}">
        <p14:creationId xmlns:p14="http://schemas.microsoft.com/office/powerpoint/2010/main" val="53339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Enzymes speed up metabolic reactions by lowering energy barriers</a:t>
            </a:r>
          </a:p>
          <a:p>
            <a:pPr lvl="1"/>
            <a:r>
              <a:rPr lang="en-US" dirty="0" smtClean="0">
                <a:sym typeface="Symbol"/>
              </a:rPr>
              <a:t>Activation energy (</a:t>
            </a:r>
            <a:r>
              <a:rPr lang="en-US" dirty="0" err="1" smtClean="0">
                <a:sym typeface="Symbol"/>
              </a:rPr>
              <a:t>Ea</a:t>
            </a:r>
            <a:r>
              <a:rPr lang="en-US" dirty="0" smtClean="0">
                <a:sym typeface="Symbol"/>
              </a:rPr>
              <a:t>) lowered</a:t>
            </a:r>
          </a:p>
          <a:p>
            <a:pPr lvl="1"/>
            <a:r>
              <a:rPr lang="en-US" dirty="0" smtClean="0">
                <a:sym typeface="Symbol"/>
              </a:rPr>
              <a:t>Active site + substrate =  induced fit</a:t>
            </a:r>
          </a:p>
          <a:p>
            <a:pPr lvl="1"/>
            <a:r>
              <a:rPr lang="en-US" dirty="0" smtClean="0">
                <a:sym typeface="Symbol"/>
              </a:rPr>
              <a:t>Optimal enzymatic conditions (pH and temperature)</a:t>
            </a:r>
          </a:p>
          <a:p>
            <a:pPr lvl="1"/>
            <a:r>
              <a:rPr lang="en-US" dirty="0" smtClean="0">
                <a:sym typeface="Symbol"/>
              </a:rPr>
              <a:t>Inhibition: competitive vs. noncompetitive </a:t>
            </a:r>
          </a:p>
          <a:p>
            <a:pPr lvl="1"/>
            <a:r>
              <a:rPr lang="en-US" dirty="0" smtClean="0">
                <a:sym typeface="Symbol"/>
              </a:rPr>
              <a:t>Regulation: cooperativity vs. feedback inhibition</a:t>
            </a:r>
          </a:p>
        </p:txBody>
      </p:sp>
    </p:spTree>
    <p:extLst>
      <p:ext uri="{BB962C8B-B14F-4D97-AF65-F5344CB8AC3E}">
        <p14:creationId xmlns:p14="http://schemas.microsoft.com/office/powerpoint/2010/main" val="410305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–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Ch. 8 – An Introduction to Metabolism</a:t>
            </a:r>
          </a:p>
          <a:p>
            <a:r>
              <a:rPr lang="en-US" sz="3600" b="1" dirty="0" smtClean="0"/>
              <a:t>Ch. 9 – Cellular Respiration and Fermentation</a:t>
            </a:r>
          </a:p>
          <a:p>
            <a:r>
              <a:rPr lang="en-US" dirty="0" smtClean="0"/>
              <a:t>Ch. 10 – Photosynthesis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4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966</Words>
  <Application>Microsoft Macintosh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Unit 3 Review  The Energy of Life</vt:lpstr>
      <vt:lpstr>Unit 3 – Overview</vt:lpstr>
      <vt:lpstr>Unit 3 – Overview</vt:lpstr>
      <vt:lpstr>Metabolism – YOU MUST KNOW</vt:lpstr>
      <vt:lpstr>Metabolism</vt:lpstr>
      <vt:lpstr>Metabolism</vt:lpstr>
      <vt:lpstr>Metabolism</vt:lpstr>
      <vt:lpstr>Metabolism</vt:lpstr>
      <vt:lpstr>Unit 3 – Overview</vt:lpstr>
      <vt:lpstr>Respiration – YOU MUST KNOW</vt:lpstr>
      <vt:lpstr>Respiration</vt:lpstr>
      <vt:lpstr>Respiration – The Big 4</vt:lpstr>
      <vt:lpstr>Respiration</vt:lpstr>
      <vt:lpstr>Unit 3 – Overview</vt:lpstr>
      <vt:lpstr>Photosynthesis – YOU MUST KNOW</vt:lpstr>
      <vt:lpstr>Photosynthesis</vt:lpstr>
      <vt:lpstr>Photosynthesis</vt:lpstr>
      <vt:lpstr>Photosynthesis</vt:lpstr>
      <vt:lpstr>Unit 3 – Overview</vt:lpstr>
    </vt:vector>
  </TitlesOfParts>
  <Company>epsd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Review  The Energy of Life</dc:title>
  <dc:creator>Crystal DiCosmo-Ponticello</dc:creator>
  <cp:lastModifiedBy>HaiderAli Bhatti</cp:lastModifiedBy>
  <cp:revision>15</cp:revision>
  <dcterms:created xsi:type="dcterms:W3CDTF">2016-10-25T13:10:21Z</dcterms:created>
  <dcterms:modified xsi:type="dcterms:W3CDTF">2017-10-30T15:59:18Z</dcterms:modified>
</cp:coreProperties>
</file>