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11" r:id="rId3"/>
    <p:sldMasterId id="2147483713" r:id="rId4"/>
    <p:sldMasterId id="2147483715" r:id="rId5"/>
    <p:sldMasterId id="2147483717" r:id="rId6"/>
    <p:sldMasterId id="2147483719" r:id="rId7"/>
  </p:sldMasterIdLst>
  <p:notesMasterIdLst>
    <p:notesMasterId r:id="rId61"/>
  </p:notesMasterIdLst>
  <p:sldIdLst>
    <p:sldId id="256" r:id="rId8"/>
    <p:sldId id="257" r:id="rId9"/>
    <p:sldId id="320" r:id="rId10"/>
    <p:sldId id="260" r:id="rId11"/>
    <p:sldId id="302" r:id="rId12"/>
    <p:sldId id="321" r:id="rId13"/>
    <p:sldId id="353" r:id="rId14"/>
    <p:sldId id="354" r:id="rId15"/>
    <p:sldId id="322" r:id="rId16"/>
    <p:sldId id="323" r:id="rId17"/>
    <p:sldId id="324" r:id="rId18"/>
    <p:sldId id="287" r:id="rId19"/>
    <p:sldId id="325" r:id="rId20"/>
    <p:sldId id="326" r:id="rId21"/>
    <p:sldId id="327" r:id="rId22"/>
    <p:sldId id="356" r:id="rId23"/>
    <p:sldId id="357" r:id="rId24"/>
    <p:sldId id="328" r:id="rId25"/>
    <p:sldId id="329" r:id="rId26"/>
    <p:sldId id="330" r:id="rId27"/>
    <p:sldId id="355" r:id="rId28"/>
    <p:sldId id="358" r:id="rId29"/>
    <p:sldId id="359" r:id="rId30"/>
    <p:sldId id="360" r:id="rId31"/>
    <p:sldId id="331" r:id="rId32"/>
    <p:sldId id="361" r:id="rId33"/>
    <p:sldId id="332" r:id="rId34"/>
    <p:sldId id="362" r:id="rId35"/>
    <p:sldId id="333" r:id="rId36"/>
    <p:sldId id="334" r:id="rId37"/>
    <p:sldId id="335" r:id="rId38"/>
    <p:sldId id="336" r:id="rId39"/>
    <p:sldId id="363" r:id="rId40"/>
    <p:sldId id="364" r:id="rId41"/>
    <p:sldId id="337" r:id="rId42"/>
    <p:sldId id="339" r:id="rId43"/>
    <p:sldId id="338" r:id="rId44"/>
    <p:sldId id="340" r:id="rId45"/>
    <p:sldId id="365" r:id="rId46"/>
    <p:sldId id="367" r:id="rId47"/>
    <p:sldId id="370" r:id="rId48"/>
    <p:sldId id="366" r:id="rId49"/>
    <p:sldId id="369" r:id="rId50"/>
    <p:sldId id="368" r:id="rId51"/>
    <p:sldId id="341" r:id="rId52"/>
    <p:sldId id="342" r:id="rId53"/>
    <p:sldId id="348" r:id="rId54"/>
    <p:sldId id="344" r:id="rId55"/>
    <p:sldId id="349" r:id="rId56"/>
    <p:sldId id="350" r:id="rId57"/>
    <p:sldId id="351" r:id="rId58"/>
    <p:sldId id="352" r:id="rId59"/>
    <p:sldId id="34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9833-D62A-4E7B-B121-E8FF37D5D318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CF091-794D-4C36-85A3-61667075C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16.17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summary of bacterial DNA replication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663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19.</a:t>
            </a:r>
            <a:r>
              <a:rPr lang="en-US" dirty="0"/>
              <a:t>UN03 Summary of key concepts: lytic and lysogenic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20.6 Using a restriction enzyme DNA ligase to make a recombinant DNA plasmid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9281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20.5 Gene cloning and some uses of cloned genes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162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20.8b</a:t>
            </a:r>
            <a:r>
              <a:rPr lang="en-US" dirty="0" smtClean="0">
                <a:latin typeface="Times New Roman"/>
                <a:cs typeface="Times New Roman"/>
              </a:rPr>
              <a:t>-3 </a:t>
            </a:r>
            <a:r>
              <a:rPr lang="en-US" dirty="0">
                <a:latin typeface="Times New Roman"/>
                <a:cs typeface="Times New Roman"/>
              </a:rPr>
              <a:t>Research method: the polymerase chain reaction (PCR) (part 2, step </a:t>
            </a:r>
            <a:r>
              <a:rPr lang="en-US" dirty="0" smtClean="0">
                <a:latin typeface="Times New Roman"/>
                <a:cs typeface="Times New Roman"/>
              </a:rPr>
              <a:t>3)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2247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20.8 Research method: the polymerase chain reaction (PCR)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714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Table 16.1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Bacterial DNA replication proteins and their functions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982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Figure </a:t>
            </a:r>
            <a:r>
              <a:rPr lang="en-US" dirty="0">
                <a:ea typeface="ＭＳ Ｐゴシック" pitchFamily="34" charset="-128"/>
              </a:rPr>
              <a:t>17.3 Overview: the roles of transcription and translation in the flow of genetic information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4F8B3E-613B-46B4-9D40-14B9BDDD3DDF}" type="slidenum">
              <a: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rPr>
              <a:pPr/>
              <a:t>16</a:t>
            </a:fld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64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Figure </a:t>
            </a:r>
            <a:r>
              <a:rPr lang="en-US" dirty="0">
                <a:ea typeface="ＭＳ Ｐゴシック" pitchFamily="34" charset="-128"/>
              </a:rPr>
              <a:t>17.24 A summary of transcription and translation in a eukaryotic cell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4F8B3E-613B-46B4-9D40-14B9BDDD3DDF}" type="slidenum">
              <a: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rPr>
              <a:pPr/>
              <a:t>17</a:t>
            </a:fld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64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18.UN07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Summary of key concepts: operon, repressible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230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18.UN08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Summary of key concepts: operon, inducible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014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18.5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Positive control of the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lac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operon by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catabolite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activator protein (CAP)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874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18.UN09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Summary of key concepts: eukaryotic regulation of gene expression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852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18.14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Regulation of gene expression by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miRNAs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70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7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3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1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0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5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8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4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3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70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0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3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7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1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41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68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25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65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40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3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9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0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C0DBF-C980-4204-8780-981889D6A030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E97F-C4CA-4352-9C32-FC479B60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C0DBF-C980-4204-8780-981889D6A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E97F-C4CA-4352-9C32-FC479B60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4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475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0" y="0"/>
            <a:ext cx="57578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6869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2487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6884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446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6 Review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 Activity and Biotechnology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 Bio – Ch. 16-21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trike="sngStrike" dirty="0" smtClean="0"/>
              <a:t>Ch. 16 – The Molecular Basis of Inheritance (DNA)</a:t>
            </a:r>
          </a:p>
          <a:p>
            <a:r>
              <a:rPr lang="en-US" sz="3600" b="1" dirty="0" smtClean="0"/>
              <a:t>Ch. 17 – Gene Expression: From Gene to Protein</a:t>
            </a:r>
          </a:p>
          <a:p>
            <a:r>
              <a:rPr lang="en-US" dirty="0" smtClean="0"/>
              <a:t>Ch. 18 – Regulation of Gene Expression</a:t>
            </a:r>
          </a:p>
          <a:p>
            <a:r>
              <a:rPr lang="en-US" dirty="0"/>
              <a:t>Ch. </a:t>
            </a:r>
            <a:r>
              <a:rPr lang="en-US" dirty="0" smtClean="0"/>
              <a:t>19 </a:t>
            </a:r>
            <a:r>
              <a:rPr lang="en-US" dirty="0"/>
              <a:t>– </a:t>
            </a:r>
            <a:r>
              <a:rPr lang="en-US" dirty="0" smtClean="0"/>
              <a:t>Viruses</a:t>
            </a:r>
            <a:endParaRPr lang="en-US" dirty="0"/>
          </a:p>
          <a:p>
            <a:r>
              <a:rPr lang="en-US" dirty="0"/>
              <a:t>Ch. </a:t>
            </a:r>
            <a:r>
              <a:rPr lang="en-US" dirty="0" smtClean="0"/>
              <a:t>20 </a:t>
            </a:r>
            <a:r>
              <a:rPr lang="en-US" dirty="0"/>
              <a:t>– </a:t>
            </a:r>
            <a:r>
              <a:rPr lang="en-US" dirty="0" smtClean="0"/>
              <a:t>DNA Tools and Biotechnology</a:t>
            </a:r>
            <a:endParaRPr lang="en-US" dirty="0"/>
          </a:p>
          <a:p>
            <a:r>
              <a:rPr lang="en-US" dirty="0"/>
              <a:t>Ch. </a:t>
            </a:r>
            <a:r>
              <a:rPr lang="en-US" dirty="0" smtClean="0"/>
              <a:t>21 </a:t>
            </a:r>
            <a:r>
              <a:rPr lang="en-US" dirty="0"/>
              <a:t>– </a:t>
            </a:r>
            <a:r>
              <a:rPr lang="en-US" dirty="0" smtClean="0"/>
              <a:t>Genomes and </a:t>
            </a:r>
            <a:r>
              <a:rPr lang="en-US" dirty="0"/>
              <a:t>T</a:t>
            </a:r>
            <a:r>
              <a:rPr lang="en-US" dirty="0" smtClean="0"/>
              <a:t>heir Evolution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 Expression – YOU MUST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RNA and DNA are similar and different, and how this defines their roles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differences between </a:t>
            </a:r>
            <a:r>
              <a:rPr lang="en-US" i="1" dirty="0" smtClean="0"/>
              <a:t>replication</a:t>
            </a:r>
            <a:r>
              <a:rPr lang="en-US" dirty="0" smtClean="0"/>
              <a:t>, </a:t>
            </a:r>
            <a:r>
              <a:rPr lang="en-US" i="1" dirty="0" smtClean="0"/>
              <a:t>transcription</a:t>
            </a:r>
            <a:r>
              <a:rPr lang="en-US" dirty="0" smtClean="0"/>
              <a:t>, and </a:t>
            </a:r>
            <a:r>
              <a:rPr lang="en-US" i="1" dirty="0" smtClean="0"/>
              <a:t>translation</a:t>
            </a:r>
            <a:r>
              <a:rPr lang="en-US" dirty="0" smtClean="0"/>
              <a:t> and the role of DNA and RNA in each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key steps/events of transcription AND translation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eukaryotic cells modify RNA after transcription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mutations can change the amino acid sequence—be able to predict how a mutation can result in changes in gene </a:t>
            </a:r>
            <a:r>
              <a:rPr lang="en-US" dirty="0" smtClean="0"/>
              <a:t>expression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transcribe a given DNA sequence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translate a given mRNA sequence using a given genetic code table (amino acid table)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62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Expression – 17.1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Genes specify proteins via transcription and translation</a:t>
            </a:r>
          </a:p>
          <a:p>
            <a:r>
              <a:rPr lang="en-US" dirty="0" smtClean="0"/>
              <a:t>During </a:t>
            </a:r>
            <a:r>
              <a:rPr lang="en-US" b="1" dirty="0" smtClean="0"/>
              <a:t>gene expression</a:t>
            </a:r>
            <a:r>
              <a:rPr lang="en-US" dirty="0"/>
              <a:t>, the information encoded in genes is used to </a:t>
            </a:r>
            <a:r>
              <a:rPr lang="en-US" dirty="0" smtClean="0"/>
              <a:t>make specific </a:t>
            </a:r>
            <a:r>
              <a:rPr lang="en-US" dirty="0"/>
              <a:t>polypeptide chains (enzymes and other proteins) </a:t>
            </a:r>
            <a:r>
              <a:rPr lang="en-US" dirty="0" smtClean="0"/>
              <a:t>or RNA molecules.</a:t>
            </a:r>
          </a:p>
          <a:p>
            <a:pPr lvl="1"/>
            <a:r>
              <a:rPr lang="en-US" b="1" dirty="0" smtClean="0"/>
              <a:t>Transcription</a:t>
            </a:r>
            <a:r>
              <a:rPr lang="en-US" dirty="0" smtClean="0"/>
              <a:t> </a:t>
            </a:r>
            <a:r>
              <a:rPr lang="en-US" dirty="0"/>
              <a:t>is the synthesis of RNA complementary to </a:t>
            </a:r>
            <a:r>
              <a:rPr lang="en-US" dirty="0" smtClean="0"/>
              <a:t>a </a:t>
            </a:r>
            <a:r>
              <a:rPr lang="en-US" b="1" dirty="0" smtClean="0"/>
              <a:t>template </a:t>
            </a:r>
            <a:r>
              <a:rPr lang="en-US" b="1" dirty="0"/>
              <a:t>strand</a:t>
            </a:r>
            <a:r>
              <a:rPr lang="en-US" dirty="0"/>
              <a:t> of DNA. </a:t>
            </a:r>
            <a:endParaRPr lang="en-US" dirty="0" smtClean="0"/>
          </a:p>
          <a:p>
            <a:pPr lvl="1"/>
            <a:r>
              <a:rPr lang="en-US" b="1" dirty="0" smtClean="0"/>
              <a:t>Translation</a:t>
            </a:r>
            <a:r>
              <a:rPr lang="en-US" dirty="0" smtClean="0"/>
              <a:t> </a:t>
            </a:r>
            <a:r>
              <a:rPr lang="en-US" dirty="0"/>
              <a:t>is the synthesis of a </a:t>
            </a:r>
            <a:r>
              <a:rPr lang="en-US" dirty="0" smtClean="0"/>
              <a:t>polypeptide whose </a:t>
            </a:r>
            <a:r>
              <a:rPr lang="en-US" dirty="0"/>
              <a:t>amino acid sequence is specified by the </a:t>
            </a:r>
            <a:r>
              <a:rPr lang="en-US" dirty="0" smtClean="0"/>
              <a:t>nucleotide sequence </a:t>
            </a:r>
            <a:r>
              <a:rPr lang="en-US" dirty="0"/>
              <a:t>in </a:t>
            </a:r>
            <a:r>
              <a:rPr lang="en-US" b="1" dirty="0" smtClean="0"/>
              <a:t>mRNA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Genetic </a:t>
            </a:r>
            <a:r>
              <a:rPr lang="en-US" dirty="0"/>
              <a:t>information is encoded as a sequence of </a:t>
            </a:r>
            <a:r>
              <a:rPr lang="en-US" dirty="0" err="1" smtClean="0"/>
              <a:t>nonoverlapping</a:t>
            </a:r>
            <a:r>
              <a:rPr lang="en-US" dirty="0" smtClean="0"/>
              <a:t> nucleotide </a:t>
            </a:r>
            <a:r>
              <a:rPr lang="en-US" dirty="0"/>
              <a:t>triplets, or </a:t>
            </a:r>
            <a:r>
              <a:rPr lang="en-US" b="1" dirty="0"/>
              <a:t>codons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codon in messenger </a:t>
            </a:r>
            <a:r>
              <a:rPr lang="en-US" dirty="0" smtClean="0"/>
              <a:t>RNA (mRNA</a:t>
            </a:r>
            <a:r>
              <a:rPr lang="en-US" dirty="0"/>
              <a:t>) either is translated into an amino acid (61 of the 64 </a:t>
            </a:r>
            <a:r>
              <a:rPr lang="en-US" dirty="0" smtClean="0"/>
              <a:t>codons) or </a:t>
            </a:r>
            <a:r>
              <a:rPr lang="en-US" dirty="0"/>
              <a:t>serves as a stop signal (3 codons). </a:t>
            </a:r>
            <a:endParaRPr lang="en-US" dirty="0" smtClean="0"/>
          </a:p>
          <a:p>
            <a:pPr lvl="1"/>
            <a:r>
              <a:rPr lang="en-US" dirty="0" smtClean="0"/>
              <a:t>Codons </a:t>
            </a:r>
            <a:r>
              <a:rPr lang="en-US" dirty="0"/>
              <a:t>must be </a:t>
            </a:r>
            <a:r>
              <a:rPr lang="en-US" dirty="0" smtClean="0"/>
              <a:t>read in </a:t>
            </a:r>
            <a:r>
              <a:rPr lang="en-US" dirty="0"/>
              <a:t>the correct </a:t>
            </a:r>
            <a:r>
              <a:rPr lang="en-US" b="1" dirty="0"/>
              <a:t>reading frame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71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Expression – 17.2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Transcription is the DNA-directed synthesis of </a:t>
            </a:r>
            <a:r>
              <a:rPr lang="en-US" b="1" dirty="0" smtClean="0"/>
              <a:t>RNA</a:t>
            </a:r>
            <a:endParaRPr lang="en-US" b="1" dirty="0"/>
          </a:p>
          <a:p>
            <a:r>
              <a:rPr lang="en-US" dirty="0"/>
              <a:t>RNA synthesis is catalyzed by </a:t>
            </a:r>
            <a:r>
              <a:rPr lang="en-US" b="1" dirty="0"/>
              <a:t>RNA polymerase</a:t>
            </a:r>
            <a:r>
              <a:rPr lang="en-US" dirty="0"/>
              <a:t>, which links together RNA nucleotides complementary to a DNA template strand. </a:t>
            </a:r>
          </a:p>
          <a:p>
            <a:pPr lvl="1"/>
            <a:r>
              <a:rPr lang="en-US" dirty="0"/>
              <a:t>This process follows the same base-pairing rules as DNA replication, except that in RNA, uracil substitutes for thymine.</a:t>
            </a:r>
          </a:p>
          <a:p>
            <a:r>
              <a:rPr lang="en-US" dirty="0"/>
              <a:t>The three stages of transcription are initiation, elongation, </a:t>
            </a:r>
            <a:r>
              <a:rPr lang="en-US" dirty="0" smtClean="0"/>
              <a:t>and </a:t>
            </a:r>
            <a:r>
              <a:rPr lang="en-US" dirty="0"/>
              <a:t>termination.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b="1" dirty="0"/>
              <a:t>promoter</a:t>
            </a:r>
            <a:r>
              <a:rPr lang="en-US" dirty="0"/>
              <a:t>, often including a </a:t>
            </a:r>
            <a:r>
              <a:rPr lang="en-US" b="1" dirty="0"/>
              <a:t>TATA </a:t>
            </a:r>
            <a:r>
              <a:rPr lang="en-US" b="1" dirty="0" smtClean="0"/>
              <a:t>box </a:t>
            </a:r>
            <a:r>
              <a:rPr lang="en-US" dirty="0" smtClean="0"/>
              <a:t>in </a:t>
            </a:r>
            <a:r>
              <a:rPr lang="en-US" dirty="0"/>
              <a:t>eukaryotes, establishes where RNA synthesis is </a:t>
            </a:r>
            <a:r>
              <a:rPr lang="en-US" dirty="0" smtClean="0"/>
              <a:t>initiated.</a:t>
            </a:r>
          </a:p>
          <a:p>
            <a:pPr lvl="1"/>
            <a:r>
              <a:rPr lang="en-US" b="1" dirty="0" smtClean="0"/>
              <a:t>Transcription </a:t>
            </a:r>
            <a:r>
              <a:rPr lang="en-US" b="1" dirty="0"/>
              <a:t>factors </a:t>
            </a:r>
            <a:r>
              <a:rPr lang="en-US" dirty="0"/>
              <a:t>help eukaryotic RNA polymerase </a:t>
            </a:r>
            <a:r>
              <a:rPr lang="en-US" dirty="0" smtClean="0"/>
              <a:t>recognize promoter </a:t>
            </a:r>
            <a:r>
              <a:rPr lang="en-US" dirty="0"/>
              <a:t>sequences, forming a </a:t>
            </a:r>
            <a:r>
              <a:rPr lang="en-US" b="1" dirty="0"/>
              <a:t>transcription </a:t>
            </a:r>
            <a:r>
              <a:rPr lang="en-US" b="1" dirty="0" smtClean="0"/>
              <a:t>initiation complex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7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Expression – 17.3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Eukaryotic cells modify RNA after transcription</a:t>
            </a:r>
          </a:p>
          <a:p>
            <a:r>
              <a:rPr lang="en-US" dirty="0" smtClean="0"/>
              <a:t>Eukaryotic </a:t>
            </a:r>
            <a:r>
              <a:rPr lang="en-US" dirty="0"/>
              <a:t>mRNAs undergo </a:t>
            </a:r>
            <a:r>
              <a:rPr lang="en-US" b="1" dirty="0"/>
              <a:t>RNA processing</a:t>
            </a:r>
            <a:r>
              <a:rPr lang="en-US" dirty="0"/>
              <a:t>, which </a:t>
            </a:r>
            <a:r>
              <a:rPr lang="en-US" dirty="0" smtClean="0"/>
              <a:t>includes RNA </a:t>
            </a:r>
            <a:r>
              <a:rPr lang="en-US" dirty="0"/>
              <a:t>splicing, the addition of a modified nucleotide </a:t>
            </a:r>
            <a:r>
              <a:rPr lang="en-US" b="1" dirty="0" smtClean="0"/>
              <a:t>5</a:t>
            </a:r>
            <a:r>
              <a:rPr lang="en-US" dirty="0" smtClean="0"/>
              <a:t>’ </a:t>
            </a:r>
            <a:r>
              <a:rPr lang="en-US" b="1" dirty="0"/>
              <a:t>cap </a:t>
            </a:r>
            <a:r>
              <a:rPr lang="en-US" dirty="0" smtClean="0"/>
              <a:t>to the 5’ </a:t>
            </a:r>
            <a:r>
              <a:rPr lang="en-US" dirty="0"/>
              <a:t>end, </a:t>
            </a:r>
            <a:r>
              <a:rPr lang="en-US" dirty="0" smtClean="0"/>
              <a:t>and the </a:t>
            </a:r>
            <a:r>
              <a:rPr lang="en-US" dirty="0"/>
              <a:t>addition of a </a:t>
            </a:r>
            <a:r>
              <a:rPr lang="en-US" b="1" dirty="0"/>
              <a:t>poly-A tail </a:t>
            </a:r>
            <a:r>
              <a:rPr lang="en-US" dirty="0"/>
              <a:t>to the </a:t>
            </a:r>
            <a:r>
              <a:rPr lang="en-US" dirty="0" smtClean="0"/>
              <a:t>3’ </a:t>
            </a:r>
            <a:r>
              <a:rPr lang="en-US" dirty="0"/>
              <a:t>end</a:t>
            </a:r>
            <a:r>
              <a:rPr lang="en-US" dirty="0" smtClean="0"/>
              <a:t>.</a:t>
            </a:r>
          </a:p>
          <a:p>
            <a:r>
              <a:rPr lang="en-US" dirty="0"/>
              <a:t>Most eukaryotic genes are split into segments: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have </a:t>
            </a:r>
            <a:r>
              <a:rPr lang="en-US" b="1" dirty="0" smtClean="0"/>
              <a:t>introns </a:t>
            </a:r>
            <a:r>
              <a:rPr lang="en-US" dirty="0" smtClean="0"/>
              <a:t>interspersed </a:t>
            </a:r>
            <a:r>
              <a:rPr lang="en-US" dirty="0"/>
              <a:t>among the </a:t>
            </a:r>
            <a:r>
              <a:rPr lang="en-US" b="1" dirty="0"/>
              <a:t>exons </a:t>
            </a:r>
            <a:r>
              <a:rPr lang="en-US" dirty="0"/>
              <a:t>(the regions included </a:t>
            </a:r>
            <a:r>
              <a:rPr lang="en-US" dirty="0" smtClean="0"/>
              <a:t>in the </a:t>
            </a:r>
            <a:r>
              <a:rPr lang="en-US" dirty="0"/>
              <a:t>mRNA).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dirty="0"/>
              <a:t>RNA splicing</a:t>
            </a:r>
            <a:r>
              <a:rPr lang="en-US" dirty="0"/>
              <a:t>, introns are removed and </a:t>
            </a:r>
            <a:r>
              <a:rPr lang="en-US" dirty="0" smtClean="0"/>
              <a:t>exons joined</a:t>
            </a:r>
            <a:r>
              <a:rPr lang="en-US" dirty="0"/>
              <a:t>. RNA splicing is typically carried out by </a:t>
            </a:r>
            <a:r>
              <a:rPr lang="en-US" b="1" dirty="0" err="1" smtClean="0"/>
              <a:t>spliceosomes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presence </a:t>
            </a:r>
            <a:r>
              <a:rPr lang="en-US" dirty="0" smtClean="0"/>
              <a:t>of introns </a:t>
            </a:r>
            <a:r>
              <a:rPr lang="en-US" dirty="0"/>
              <a:t>allows for </a:t>
            </a:r>
            <a:r>
              <a:rPr lang="en-US" b="1" dirty="0"/>
              <a:t>alternative RNA splicing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Expression – 17.4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Translation is the RNA-directed synthesis of a </a:t>
            </a:r>
            <a:r>
              <a:rPr lang="en-US" b="1" dirty="0" smtClean="0"/>
              <a:t>polypeptide</a:t>
            </a:r>
            <a:endParaRPr lang="en-US" b="1" dirty="0"/>
          </a:p>
          <a:p>
            <a:r>
              <a:rPr lang="en-US" dirty="0" smtClean="0"/>
              <a:t>A </a:t>
            </a:r>
            <a:r>
              <a:rPr lang="en-US" dirty="0"/>
              <a:t>cell translates an mRNA message into protein using </a:t>
            </a:r>
            <a:r>
              <a:rPr lang="en-US" b="1" dirty="0" smtClean="0"/>
              <a:t>transfer RNAs </a:t>
            </a:r>
            <a:r>
              <a:rPr lang="en-US" b="1" dirty="0"/>
              <a:t>(</a:t>
            </a:r>
            <a:r>
              <a:rPr lang="en-US" b="1" dirty="0" err="1"/>
              <a:t>tRNAs</a:t>
            </a:r>
            <a:r>
              <a:rPr lang="en-US" b="1" dirty="0"/>
              <a:t>)</a:t>
            </a:r>
            <a:r>
              <a:rPr lang="en-US" dirty="0"/>
              <a:t>. </a:t>
            </a:r>
          </a:p>
          <a:p>
            <a:r>
              <a:rPr lang="en-US" dirty="0" smtClean="0"/>
              <a:t>After </a:t>
            </a:r>
            <a:r>
              <a:rPr lang="en-US" dirty="0"/>
              <a:t>being bound to a specific amino acid </a:t>
            </a:r>
            <a:r>
              <a:rPr lang="en-US" dirty="0" smtClean="0"/>
              <a:t>by an </a:t>
            </a:r>
            <a:r>
              <a:rPr lang="en-US" b="1" dirty="0" err="1"/>
              <a:t>aminoacyl-tRNA</a:t>
            </a:r>
            <a:r>
              <a:rPr lang="en-US" b="1" dirty="0"/>
              <a:t> </a:t>
            </a:r>
            <a:r>
              <a:rPr lang="en-US" b="1" dirty="0" err="1"/>
              <a:t>synthetase</a:t>
            </a:r>
            <a:r>
              <a:rPr lang="en-US" dirty="0"/>
              <a:t>, a </a:t>
            </a:r>
            <a:r>
              <a:rPr lang="en-US" dirty="0" err="1"/>
              <a:t>tRNA</a:t>
            </a:r>
            <a:r>
              <a:rPr lang="en-US" dirty="0"/>
              <a:t> lines up via its </a:t>
            </a:r>
            <a:r>
              <a:rPr lang="en-US" b="1" dirty="0" smtClean="0"/>
              <a:t>anticodon </a:t>
            </a:r>
            <a:r>
              <a:rPr lang="en-US" dirty="0" smtClean="0"/>
              <a:t>at </a:t>
            </a:r>
            <a:r>
              <a:rPr lang="en-US" dirty="0"/>
              <a:t>the complementary codon on mRNA. </a:t>
            </a:r>
          </a:p>
          <a:p>
            <a:r>
              <a:rPr lang="en-US" dirty="0" smtClean="0"/>
              <a:t>A </a:t>
            </a:r>
            <a:r>
              <a:rPr lang="en-US" b="1" dirty="0"/>
              <a:t>ribosome</a:t>
            </a:r>
            <a:r>
              <a:rPr lang="en-US" dirty="0"/>
              <a:t>, </a:t>
            </a:r>
            <a:r>
              <a:rPr lang="en-US" dirty="0" smtClean="0"/>
              <a:t>made up </a:t>
            </a:r>
            <a:r>
              <a:rPr lang="en-US" dirty="0"/>
              <a:t>of </a:t>
            </a:r>
            <a:r>
              <a:rPr lang="en-US" b="1" dirty="0"/>
              <a:t>ribosomal RNAs (</a:t>
            </a:r>
            <a:r>
              <a:rPr lang="en-US" b="1" dirty="0" err="1"/>
              <a:t>rRNAs</a:t>
            </a:r>
            <a:r>
              <a:rPr lang="en-US" b="1" dirty="0"/>
              <a:t>) </a:t>
            </a:r>
            <a:r>
              <a:rPr lang="en-US" dirty="0"/>
              <a:t>and proteins, facilitates </a:t>
            </a:r>
            <a:r>
              <a:rPr lang="en-US" dirty="0" smtClean="0"/>
              <a:t>this coupling </a:t>
            </a:r>
            <a:r>
              <a:rPr lang="en-US" dirty="0"/>
              <a:t>with binding sites for mRNA and </a:t>
            </a:r>
            <a:r>
              <a:rPr lang="en-US" dirty="0" err="1" smtClean="0"/>
              <a:t>tRNA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Ribosomes </a:t>
            </a:r>
            <a:r>
              <a:rPr lang="en-US" dirty="0"/>
              <a:t>coordinate the three stages of translation: </a:t>
            </a:r>
            <a:r>
              <a:rPr lang="en-US" dirty="0" smtClean="0"/>
              <a:t>initiation, elongation</a:t>
            </a:r>
            <a:r>
              <a:rPr lang="en-US" dirty="0"/>
              <a:t>, and termination.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formation of peptide </a:t>
            </a:r>
            <a:r>
              <a:rPr lang="en-US" dirty="0" smtClean="0"/>
              <a:t>bonds between </a:t>
            </a:r>
            <a:r>
              <a:rPr lang="en-US" dirty="0"/>
              <a:t>amino acids is catalyzed by </a:t>
            </a:r>
            <a:r>
              <a:rPr lang="en-US" dirty="0" err="1"/>
              <a:t>rRNA</a:t>
            </a:r>
            <a:r>
              <a:rPr lang="en-US" dirty="0"/>
              <a:t> as </a:t>
            </a:r>
            <a:r>
              <a:rPr lang="en-US" dirty="0" err="1"/>
              <a:t>tRNAs</a:t>
            </a:r>
            <a:r>
              <a:rPr lang="en-US" dirty="0"/>
              <a:t> </a:t>
            </a:r>
            <a:r>
              <a:rPr lang="en-US" dirty="0" smtClean="0"/>
              <a:t>move through </a:t>
            </a:r>
            <a:r>
              <a:rPr lang="en-US" dirty="0"/>
              <a:t>the </a:t>
            </a:r>
            <a:r>
              <a:rPr lang="en-US" b="1" dirty="0"/>
              <a:t>A </a:t>
            </a:r>
            <a:r>
              <a:rPr lang="en-US" dirty="0"/>
              <a:t>and </a:t>
            </a:r>
            <a:r>
              <a:rPr lang="en-US" b="1" dirty="0"/>
              <a:t>P sites </a:t>
            </a:r>
            <a:r>
              <a:rPr lang="en-US" dirty="0"/>
              <a:t>and exit through the </a:t>
            </a:r>
            <a:r>
              <a:rPr lang="en-US" b="1" dirty="0"/>
              <a:t>E site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17_03_GeneticInfoFlow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"/>
          <a:stretch/>
        </p:blipFill>
        <p:spPr>
          <a:xfrm>
            <a:off x="298704" y="746760"/>
            <a:ext cx="8546592" cy="517652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870472" y="4627592"/>
            <a:ext cx="1376229" cy="249848"/>
          </a:xfrm>
          <a:prstGeom prst="rect">
            <a:avLst/>
          </a:prstGeom>
          <a:solidFill>
            <a:srgbClr val="4B446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55516" y="3698174"/>
            <a:ext cx="1613023" cy="249848"/>
          </a:xfrm>
          <a:prstGeom prst="rect">
            <a:avLst/>
          </a:prstGeom>
          <a:solidFill>
            <a:srgbClr val="972C0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203809" y="4278702"/>
            <a:ext cx="1376229" cy="249848"/>
          </a:xfrm>
          <a:prstGeom prst="rect">
            <a:avLst/>
          </a:prstGeom>
          <a:solidFill>
            <a:srgbClr val="4B446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46298" y="2718077"/>
            <a:ext cx="1754753" cy="249848"/>
          </a:xfrm>
          <a:prstGeom prst="rect">
            <a:avLst/>
          </a:prstGeom>
          <a:solidFill>
            <a:srgbClr val="E33D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13457" y="2036152"/>
            <a:ext cx="1613023" cy="249848"/>
          </a:xfrm>
          <a:prstGeom prst="rect">
            <a:avLst/>
          </a:prstGeom>
          <a:solidFill>
            <a:srgbClr val="972C0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577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3611563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Figure 17.3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18752" y="882834"/>
            <a:ext cx="1042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Nuclear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envelope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8747" y="3716020"/>
            <a:ext cx="1416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CYTOPLASM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7259595" y="1043459"/>
            <a:ext cx="147594" cy="267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7075617" y="4472459"/>
            <a:ext cx="108464" cy="1489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728941" y="4923481"/>
            <a:ext cx="153086" cy="1668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078206" y="4613189"/>
            <a:ext cx="120821" cy="1400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2794000" y="4994189"/>
            <a:ext cx="687" cy="1414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35723" y="1906090"/>
            <a:ext cx="6112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DNA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35723" y="2539999"/>
            <a:ext cx="983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Pre-mRNA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35723" y="3191328"/>
            <a:ext cx="7654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mRNA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99222" y="4301671"/>
            <a:ext cx="9106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Ribosome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67005" y="4236358"/>
            <a:ext cx="12734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TRANSLATION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40862" y="5653316"/>
            <a:ext cx="17814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(b) Eukaryotic cell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67960" y="3225800"/>
            <a:ext cx="9904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NUCLEUS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23457" y="2681514"/>
            <a:ext cx="1852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RNA PROCESSING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96025" y="2001159"/>
            <a:ext cx="1852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TRANSCRIPTION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2898" y="5653318"/>
            <a:ext cx="17814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(a) Bacterial cell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66043" y="5036463"/>
            <a:ext cx="1199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Polypeptide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182257" y="3548748"/>
            <a:ext cx="645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DNA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182257" y="4123871"/>
            <a:ext cx="645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mRNA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109684" y="4363358"/>
            <a:ext cx="10268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Ribosome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4112" y="4073072"/>
            <a:ext cx="1398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CYTOPLASM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41824" y="3664858"/>
            <a:ext cx="1698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TRANSCRIPTION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41608" y="4599216"/>
            <a:ext cx="15167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TRANSLATION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919323" y="4945023"/>
            <a:ext cx="1199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Polypeptide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63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17_24_GeneExpressSummary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"/>
          <a:stretch/>
        </p:blipFill>
        <p:spPr>
          <a:xfrm>
            <a:off x="1679448" y="137160"/>
            <a:ext cx="5785104" cy="6425872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 bwMode="auto">
          <a:xfrm>
            <a:off x="6043055" y="2818290"/>
            <a:ext cx="991105" cy="419100"/>
          </a:xfrm>
          <a:prstGeom prst="rect">
            <a:avLst/>
          </a:prstGeom>
          <a:solidFill>
            <a:srgbClr val="008F9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732429" y="1526989"/>
            <a:ext cx="1098924" cy="419100"/>
          </a:xfrm>
          <a:prstGeom prst="rect">
            <a:avLst/>
          </a:prstGeom>
          <a:solidFill>
            <a:srgbClr val="DE3F1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785471" y="261470"/>
            <a:ext cx="1307353" cy="261471"/>
          </a:xfrm>
          <a:prstGeom prst="rect">
            <a:avLst/>
          </a:prstGeom>
          <a:solidFill>
            <a:srgbClr val="942C0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577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3611563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Figure 17.24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92471" y="116026"/>
            <a:ext cx="307777" cy="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DNA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49966" y="999310"/>
            <a:ext cx="784119" cy="4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algn="ctr"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RNA</a:t>
            </a:r>
          </a:p>
          <a:p>
            <a:pPr algn="ctr"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polymerase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8382" y="1606031"/>
            <a:ext cx="1000274" cy="4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RNA transcript</a:t>
            </a:r>
          </a:p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(pre-mRNA)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1423" y="1977607"/>
            <a:ext cx="399567" cy="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Intron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7738" y="1300050"/>
            <a:ext cx="344877" cy="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Exon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99442" y="2040518"/>
            <a:ext cx="1248206" cy="4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Aminoacyl-tRNA</a:t>
            </a:r>
            <a:endParaRPr lang="en-US" sz="1100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synthetase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70851" y="2596988"/>
            <a:ext cx="560162" cy="4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Amino</a:t>
            </a:r>
          </a:p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acid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23260" y="2960571"/>
            <a:ext cx="427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tRNA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00659" y="3912364"/>
            <a:ext cx="771731" cy="57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Aminoacyl</a:t>
            </a:r>
            <a:endParaRPr lang="en-US" sz="1100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(charged)</a:t>
            </a:r>
          </a:p>
          <a:p>
            <a:pPr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tRNA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70252" y="3351850"/>
            <a:ext cx="556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mRNA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59916" y="2874300"/>
            <a:ext cx="9988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CYTOPLASM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15026" y="2327588"/>
            <a:ext cx="8440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NUCLEUS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58146" y="1081439"/>
            <a:ext cx="770117" cy="4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RNA</a:t>
            </a:r>
          </a:p>
          <a:p>
            <a:pPr algn="ctr"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transcript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81510" y="579883"/>
            <a:ext cx="178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3</a:t>
            </a:r>
            <a:r>
              <a:rPr lang="en-US" sz="1100" b="1" dirty="0" smtClean="0">
                <a:solidFill>
                  <a:srgbClr val="000000"/>
                </a:solidFill>
                <a:latin typeface="Symbol Std"/>
                <a:ea typeface="ＭＳ Ｐゴシック" pitchFamily="34" charset="-128"/>
                <a:cs typeface="Symbol Std"/>
              </a:rPr>
              <a:t>′ 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40044" y="916708"/>
            <a:ext cx="178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5</a:t>
            </a:r>
            <a:r>
              <a:rPr lang="en-US" sz="1100" b="1" dirty="0" smtClean="0">
                <a:solidFill>
                  <a:srgbClr val="000000"/>
                </a:solidFill>
                <a:latin typeface="Symbol Std"/>
                <a:ea typeface="ＭＳ Ｐゴシック" pitchFamily="34" charset="-128"/>
                <a:cs typeface="Symbol Std"/>
              </a:rPr>
              <a:t>′ 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313459" y="1094947"/>
            <a:ext cx="116703" cy="961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449595" y="1527432"/>
            <a:ext cx="0" cy="1167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3880021" y="1041402"/>
            <a:ext cx="177114" cy="810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4239054" y="1537046"/>
            <a:ext cx="71394" cy="1173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4170405" y="356973"/>
            <a:ext cx="120136" cy="120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 flipV="1">
            <a:off x="3917778" y="1950994"/>
            <a:ext cx="129060" cy="1702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5553676" y="2393095"/>
            <a:ext cx="72767" cy="1297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129427" y="2694459"/>
            <a:ext cx="269789" cy="356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5093044" y="2996514"/>
            <a:ext cx="254686" cy="919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3933567" y="3497648"/>
            <a:ext cx="1167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4834237" y="3952102"/>
            <a:ext cx="242331" cy="913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072027" y="3926703"/>
            <a:ext cx="102973" cy="2780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2869514" y="4494427"/>
            <a:ext cx="255373" cy="685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 flipV="1">
            <a:off x="4998997" y="5448644"/>
            <a:ext cx="293814" cy="1015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 rot="19048060">
            <a:off x="4886280" y="649988"/>
            <a:ext cx="378148" cy="2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Poly-A</a:t>
            </a:r>
            <a:endParaRPr lang="en-US" sz="7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 rot="20442647">
            <a:off x="1759206" y="4607009"/>
            <a:ext cx="369915" cy="33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5</a:t>
            </a:r>
            <a:r>
              <a:rPr lang="en-US" sz="700" b="1" dirty="0" smtClean="0">
                <a:solidFill>
                  <a:srgbClr val="000000"/>
                </a:solidFill>
                <a:latin typeface="Symbol Std"/>
                <a:ea typeface="ＭＳ Ｐゴシック" pitchFamily="34" charset="-128"/>
                <a:cs typeface="Symbol Std"/>
              </a:rPr>
              <a:t>′</a:t>
            </a: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Cap</a:t>
            </a:r>
            <a:endParaRPr lang="en-US" sz="7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 rot="18937225">
            <a:off x="3687542" y="3630942"/>
            <a:ext cx="327419" cy="23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5</a:t>
            </a:r>
            <a:r>
              <a:rPr lang="en-US" sz="700" b="1" dirty="0" smtClean="0">
                <a:solidFill>
                  <a:srgbClr val="000000"/>
                </a:solidFill>
                <a:latin typeface="Symbol Std"/>
                <a:ea typeface="ＭＳ Ｐゴシック" pitchFamily="34" charset="-128"/>
                <a:cs typeface="Symbol Std"/>
              </a:rPr>
              <a:t>′</a:t>
            </a: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Cap</a:t>
            </a:r>
            <a:endParaRPr lang="en-US" sz="7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786630" y="239017"/>
            <a:ext cx="1305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TRANSCRIPTION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737506" y="1532966"/>
            <a:ext cx="1075172" cy="4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RNA</a:t>
            </a:r>
            <a:b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PROCESSING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 rot="20284500">
            <a:off x="4333555" y="2081787"/>
            <a:ext cx="378148" cy="2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Poly-A</a:t>
            </a:r>
            <a:endParaRPr lang="en-US" sz="7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 rot="19048060">
            <a:off x="6954407" y="3872014"/>
            <a:ext cx="353375" cy="2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Poly-A</a:t>
            </a:r>
            <a:endParaRPr lang="en-US" sz="7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025622" y="2817907"/>
            <a:ext cx="996730" cy="4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AMINO ACID</a:t>
            </a:r>
            <a:b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ACTIVATION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675164" y="5051851"/>
            <a:ext cx="1162351" cy="241181"/>
          </a:xfrm>
          <a:prstGeom prst="rect">
            <a:avLst/>
          </a:prstGeom>
          <a:solidFill>
            <a:srgbClr val="4C417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667793" y="5047371"/>
            <a:ext cx="1167120" cy="2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TRANSLATION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2913092" y="4126140"/>
            <a:ext cx="757619" cy="4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Ribosomal</a:t>
            </a:r>
          </a:p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subunits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261706" y="4015529"/>
            <a:ext cx="159489" cy="2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E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487029" y="3941789"/>
            <a:ext cx="159489" cy="2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P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675482" y="3822984"/>
            <a:ext cx="159489" cy="2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166706" y="5293723"/>
            <a:ext cx="159489" cy="2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E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696542" y="5306014"/>
            <a:ext cx="159489" cy="25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 rot="19999316">
            <a:off x="3929693" y="5210163"/>
            <a:ext cx="71723" cy="2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 rot="19999316">
            <a:off x="4012243" y="5172063"/>
            <a:ext cx="71723" cy="2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C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 rot="19999316">
            <a:off x="4094793" y="5137138"/>
            <a:ext cx="71723" cy="2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C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077806" y="5569948"/>
            <a:ext cx="71919" cy="2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U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365625" y="5569948"/>
            <a:ext cx="71919" cy="2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U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457700" y="5569948"/>
            <a:ext cx="71919" cy="2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U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4556125" y="5569948"/>
            <a:ext cx="71919" cy="2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U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746625" y="5569948"/>
            <a:ext cx="71919" cy="2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U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841875" y="5569948"/>
            <a:ext cx="71919" cy="2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G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264025" y="5569948"/>
            <a:ext cx="71919" cy="2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G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165600" y="5569948"/>
            <a:ext cx="71919" cy="2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G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4368800" y="5458823"/>
            <a:ext cx="71919" cy="2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460875" y="5458823"/>
            <a:ext cx="71919" cy="2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552950" y="5458823"/>
            <a:ext cx="71919" cy="2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316559" y="5426839"/>
            <a:ext cx="771731" cy="25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Anticodon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554559" y="5833239"/>
            <a:ext cx="487341" cy="25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Codon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033859" y="6049139"/>
            <a:ext cx="728641" cy="25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Ribosome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7" name="Left Brace 96"/>
          <p:cNvSpPr/>
          <p:nvPr/>
        </p:nvSpPr>
        <p:spPr bwMode="auto">
          <a:xfrm rot="16200000">
            <a:off x="4726609" y="5703268"/>
            <a:ext cx="94013" cy="263526"/>
          </a:xfrm>
          <a:prstGeom prst="leftBrace">
            <a:avLst>
              <a:gd name="adj1" fmla="val 3333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 rot="1928312">
            <a:off x="4963687" y="5291433"/>
            <a:ext cx="91568" cy="2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C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 rot="1928312">
            <a:off x="4897012" y="5243807"/>
            <a:ext cx="91568" cy="2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 rot="1928312">
            <a:off x="4839863" y="5177131"/>
            <a:ext cx="91568" cy="2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2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U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7271741" y="3678377"/>
            <a:ext cx="178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3</a:t>
            </a:r>
            <a:r>
              <a:rPr lang="en-US" sz="1100" b="1" dirty="0" smtClean="0">
                <a:solidFill>
                  <a:srgbClr val="000000"/>
                </a:solidFill>
                <a:latin typeface="Symbol Std"/>
                <a:ea typeface="ＭＳ Ｐゴシック" pitchFamily="34" charset="-128"/>
                <a:cs typeface="Symbol Std"/>
              </a:rPr>
              <a:t>′ </a:t>
            </a:r>
            <a:endParaRPr lang="en-US" sz="1100" b="1" dirty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4651387" y="5489622"/>
            <a:ext cx="56106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" b="1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A</a:t>
            </a:r>
            <a:endParaRPr lang="en-US" sz="600" b="1" dirty="0">
              <a:solidFill>
                <a:srgbClr val="FFFF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trike="sngStrike" dirty="0" smtClean="0"/>
              <a:t>Ch. 16 – The Molecular Basis of Inheritance (DNA)</a:t>
            </a:r>
          </a:p>
          <a:p>
            <a:r>
              <a:rPr lang="en-US" strike="sngStrike" dirty="0" smtClean="0"/>
              <a:t>Ch. 17 – Gene Expression: From Gene to Protein</a:t>
            </a:r>
          </a:p>
          <a:p>
            <a:r>
              <a:rPr lang="en-US" sz="3600" b="1" dirty="0" smtClean="0"/>
              <a:t>Ch. 18 – Regulation of Gene Expression</a:t>
            </a:r>
          </a:p>
          <a:p>
            <a:r>
              <a:rPr lang="en-US" dirty="0"/>
              <a:t>Ch. </a:t>
            </a:r>
            <a:r>
              <a:rPr lang="en-US" dirty="0" smtClean="0"/>
              <a:t>19 </a:t>
            </a:r>
            <a:r>
              <a:rPr lang="en-US" dirty="0"/>
              <a:t>– </a:t>
            </a:r>
            <a:r>
              <a:rPr lang="en-US" dirty="0" smtClean="0"/>
              <a:t>Viruses</a:t>
            </a:r>
            <a:endParaRPr lang="en-US" dirty="0"/>
          </a:p>
          <a:p>
            <a:r>
              <a:rPr lang="en-US" dirty="0"/>
              <a:t>Ch. </a:t>
            </a:r>
            <a:r>
              <a:rPr lang="en-US" dirty="0" smtClean="0"/>
              <a:t>20 </a:t>
            </a:r>
            <a:r>
              <a:rPr lang="en-US" dirty="0"/>
              <a:t>– </a:t>
            </a:r>
            <a:r>
              <a:rPr lang="en-US" dirty="0" smtClean="0"/>
              <a:t>DNA Tools and Biotechnology</a:t>
            </a:r>
            <a:endParaRPr lang="en-US" dirty="0"/>
          </a:p>
          <a:p>
            <a:r>
              <a:rPr lang="en-US" dirty="0"/>
              <a:t>Ch. </a:t>
            </a:r>
            <a:r>
              <a:rPr lang="en-US" dirty="0" smtClean="0"/>
              <a:t>21 </a:t>
            </a:r>
            <a:r>
              <a:rPr lang="en-US" dirty="0"/>
              <a:t>– </a:t>
            </a:r>
            <a:r>
              <a:rPr lang="en-US" dirty="0" smtClean="0"/>
              <a:t>Genomes and </a:t>
            </a:r>
            <a:r>
              <a:rPr lang="en-US" dirty="0"/>
              <a:t>T</a:t>
            </a:r>
            <a:r>
              <a:rPr lang="en-US" dirty="0" smtClean="0"/>
              <a:t>heir Evolution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 Regulation – YOU MUST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differences between prokaryotic and eukaryotic gene regulation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Genes can be activated by </a:t>
            </a:r>
            <a:r>
              <a:rPr lang="en-US" i="1" dirty="0" smtClean="0"/>
              <a:t>inducer</a:t>
            </a:r>
            <a:r>
              <a:rPr lang="en-US" dirty="0" smtClean="0"/>
              <a:t> molecules, or they can be inhibited by the presence of a </a:t>
            </a:r>
            <a:r>
              <a:rPr lang="en-US" i="1" dirty="0" smtClean="0"/>
              <a:t>repressor </a:t>
            </a:r>
            <a:r>
              <a:rPr lang="en-US" dirty="0" smtClean="0"/>
              <a:t>as they interact with regulatory proteins or sequences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i="1" dirty="0" smtClean="0"/>
              <a:t>regulatory gene</a:t>
            </a:r>
            <a:r>
              <a:rPr lang="en-US" dirty="0" smtClean="0"/>
              <a:t> is a sequence of DNA that codes for a regulatory protein such as a repressor protein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the components of an operon function to regulate gene expression in both repressible and inducible operons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positive and negative control function in gene expression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impact of DNA methylation and histone acetylation on gene expression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role of microRNAs in control of cellular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role of induction in eukaryotic development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16 – The Molecular Basis of Inheritance (DNA)</a:t>
            </a:r>
          </a:p>
          <a:p>
            <a:r>
              <a:rPr lang="en-US" dirty="0" smtClean="0"/>
              <a:t>Ch. 17 – Gene Expression: From Gene to Protein</a:t>
            </a:r>
          </a:p>
          <a:p>
            <a:r>
              <a:rPr lang="en-US" dirty="0" smtClean="0"/>
              <a:t>Ch. 18 – Regulation of Gene Expression</a:t>
            </a:r>
          </a:p>
          <a:p>
            <a:r>
              <a:rPr lang="en-US" dirty="0"/>
              <a:t>Ch. </a:t>
            </a:r>
            <a:r>
              <a:rPr lang="en-US" dirty="0" smtClean="0"/>
              <a:t>19 </a:t>
            </a:r>
            <a:r>
              <a:rPr lang="en-US" dirty="0"/>
              <a:t>– </a:t>
            </a:r>
            <a:r>
              <a:rPr lang="en-US" dirty="0" smtClean="0"/>
              <a:t>Viruses</a:t>
            </a:r>
            <a:endParaRPr lang="en-US" dirty="0"/>
          </a:p>
          <a:p>
            <a:r>
              <a:rPr lang="en-US" dirty="0"/>
              <a:t>Ch. </a:t>
            </a:r>
            <a:r>
              <a:rPr lang="en-US" dirty="0" smtClean="0"/>
              <a:t>20 </a:t>
            </a:r>
            <a:r>
              <a:rPr lang="en-US" dirty="0"/>
              <a:t>– </a:t>
            </a:r>
            <a:r>
              <a:rPr lang="en-US" dirty="0" smtClean="0"/>
              <a:t>DNA Tools and Biotechnology</a:t>
            </a:r>
            <a:endParaRPr lang="en-US" dirty="0"/>
          </a:p>
          <a:p>
            <a:r>
              <a:rPr lang="en-US" dirty="0"/>
              <a:t>Ch. </a:t>
            </a:r>
            <a:r>
              <a:rPr lang="en-US" dirty="0" smtClean="0"/>
              <a:t>21 </a:t>
            </a:r>
            <a:r>
              <a:rPr lang="en-US" dirty="0"/>
              <a:t>– </a:t>
            </a:r>
            <a:r>
              <a:rPr lang="en-US" dirty="0" smtClean="0"/>
              <a:t>Genomes and </a:t>
            </a:r>
            <a:r>
              <a:rPr lang="en-US" dirty="0"/>
              <a:t>T</a:t>
            </a:r>
            <a:r>
              <a:rPr lang="en-US" dirty="0" smtClean="0"/>
              <a:t>heir Evolution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Regulation – 18.1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Bacteria often respond to environmental change </a:t>
            </a:r>
            <a:r>
              <a:rPr lang="en-US" b="1" dirty="0" smtClean="0"/>
              <a:t>by regulating </a:t>
            </a:r>
            <a:r>
              <a:rPr lang="en-US" b="1" dirty="0"/>
              <a:t>transcription </a:t>
            </a:r>
            <a:endParaRPr lang="en-US" b="1" dirty="0" smtClean="0"/>
          </a:p>
          <a:p>
            <a:r>
              <a:rPr lang="en-US" dirty="0" smtClean="0"/>
              <a:t>Cells </a:t>
            </a:r>
            <a:r>
              <a:rPr lang="en-US" dirty="0"/>
              <a:t>control metabolism by regulating enzyme activity or </a:t>
            </a:r>
            <a:r>
              <a:rPr lang="en-US" dirty="0" smtClean="0"/>
              <a:t>the expression </a:t>
            </a:r>
            <a:r>
              <a:rPr lang="en-US" dirty="0"/>
              <a:t>of genes coding for enzymes.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bacteria, genes </a:t>
            </a:r>
            <a:r>
              <a:rPr lang="en-US" dirty="0" smtClean="0"/>
              <a:t>are often </a:t>
            </a:r>
            <a:r>
              <a:rPr lang="en-US" dirty="0"/>
              <a:t>clustered into operons, with one promoter serving </a:t>
            </a:r>
            <a:r>
              <a:rPr lang="en-US" dirty="0" smtClean="0"/>
              <a:t>several adjacent </a:t>
            </a:r>
            <a:r>
              <a:rPr lang="en-US" dirty="0"/>
              <a:t>genes. An operator site on the DNA switches the </a:t>
            </a:r>
            <a:r>
              <a:rPr lang="en-US" dirty="0" smtClean="0"/>
              <a:t>operon on </a:t>
            </a:r>
            <a:r>
              <a:rPr lang="en-US" dirty="0"/>
              <a:t>or off, resulting in coordinate regulation of the genes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Regulation – 18.1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Bacteria often respond to environmental change </a:t>
            </a:r>
            <a:r>
              <a:rPr lang="en-US" b="1" dirty="0" smtClean="0"/>
              <a:t>by regulating </a:t>
            </a:r>
            <a:r>
              <a:rPr lang="en-US" b="1" dirty="0"/>
              <a:t>transcription </a:t>
            </a:r>
            <a:endParaRPr lang="en-US" b="1" dirty="0" smtClean="0"/>
          </a:p>
          <a:p>
            <a:r>
              <a:rPr lang="en-US" dirty="0"/>
              <a:t>Both repressible and inducible operons are examples of </a:t>
            </a:r>
            <a:r>
              <a:rPr lang="en-US" dirty="0" smtClean="0"/>
              <a:t>negative gene </a:t>
            </a:r>
            <a:r>
              <a:rPr lang="en-US" dirty="0"/>
              <a:t>regulation. In either type of operon, binding of a </a:t>
            </a:r>
            <a:r>
              <a:rPr lang="en-US" dirty="0" smtClean="0"/>
              <a:t>specific </a:t>
            </a:r>
            <a:r>
              <a:rPr lang="en-US" b="1" dirty="0" smtClean="0"/>
              <a:t>repressor </a:t>
            </a:r>
            <a:r>
              <a:rPr lang="en-US" dirty="0"/>
              <a:t>protein to the operator shuts off </a:t>
            </a:r>
            <a:r>
              <a:rPr lang="en-US" dirty="0" smtClean="0"/>
              <a:t>transcription. The repressor </a:t>
            </a:r>
            <a:r>
              <a:rPr lang="en-US" dirty="0"/>
              <a:t>is encoded by a separate </a:t>
            </a:r>
            <a:r>
              <a:rPr lang="en-US" b="1" dirty="0"/>
              <a:t>regulatory </a:t>
            </a:r>
            <a:r>
              <a:rPr lang="en-US" b="1" dirty="0" smtClean="0"/>
              <a:t>gene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a </a:t>
            </a:r>
            <a:r>
              <a:rPr lang="en-US" dirty="0" smtClean="0"/>
              <a:t>repressible operon</a:t>
            </a:r>
            <a:r>
              <a:rPr lang="en-US" dirty="0"/>
              <a:t>, the repressor is active when bound to a </a:t>
            </a:r>
            <a:r>
              <a:rPr lang="en-US" b="1" dirty="0" err="1" smtClean="0"/>
              <a:t>corepressor</a:t>
            </a:r>
            <a:r>
              <a:rPr lang="en-US" dirty="0" smtClean="0"/>
              <a:t>, usually </a:t>
            </a:r>
            <a:r>
              <a:rPr lang="en-US" dirty="0"/>
              <a:t>the end product of an anabolic pathway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In an inducible operon, binding of an </a:t>
            </a:r>
            <a:r>
              <a:rPr lang="en-US" b="1" dirty="0"/>
              <a:t>inducer </a:t>
            </a:r>
            <a:r>
              <a:rPr lang="en-US" dirty="0"/>
              <a:t>to an </a:t>
            </a:r>
            <a:r>
              <a:rPr lang="en-US" dirty="0" smtClean="0"/>
              <a:t>innately active </a:t>
            </a:r>
            <a:r>
              <a:rPr lang="en-US" dirty="0"/>
              <a:t>repressor inactivates the repressor and turns on </a:t>
            </a:r>
            <a:r>
              <a:rPr lang="en-US" dirty="0" smtClean="0"/>
              <a:t>transcription. Inducible </a:t>
            </a:r>
            <a:r>
              <a:rPr lang="en-US" dirty="0"/>
              <a:t>enzymes usually function in catabolic pathways</a:t>
            </a:r>
            <a:r>
              <a:rPr lang="en-US" dirty="0" smtClean="0"/>
              <a:t>.</a:t>
            </a:r>
          </a:p>
          <a:p>
            <a:r>
              <a:rPr lang="en-US" dirty="0"/>
              <a:t>Some operons are also subject to positive gene regulation via </a:t>
            </a:r>
            <a:r>
              <a:rPr lang="en-US" dirty="0" smtClean="0"/>
              <a:t>a stimulatory </a:t>
            </a:r>
            <a:r>
              <a:rPr lang="en-US" b="1" dirty="0"/>
              <a:t>activator </a:t>
            </a:r>
            <a:r>
              <a:rPr lang="en-US" dirty="0"/>
              <a:t>protein, such as </a:t>
            </a:r>
            <a:r>
              <a:rPr lang="en-US" dirty="0" err="1"/>
              <a:t>catabolite</a:t>
            </a:r>
            <a:r>
              <a:rPr lang="en-US" dirty="0"/>
              <a:t> activator </a:t>
            </a:r>
            <a:r>
              <a:rPr lang="en-US" dirty="0" smtClean="0"/>
              <a:t>protein (CAP</a:t>
            </a:r>
            <a:r>
              <a:rPr lang="en-US" dirty="0"/>
              <a:t>), which, when activated by </a:t>
            </a:r>
            <a:r>
              <a:rPr lang="en-US" b="1" dirty="0"/>
              <a:t>cyclic AMP</a:t>
            </a:r>
            <a:r>
              <a:rPr lang="en-US" dirty="0"/>
              <a:t>, binds to </a:t>
            </a:r>
            <a:r>
              <a:rPr lang="en-US" dirty="0" smtClean="0"/>
              <a:t>a site </a:t>
            </a:r>
            <a:r>
              <a:rPr lang="en-US" dirty="0"/>
              <a:t>within the promoter and stimulates transcription.</a:t>
            </a:r>
          </a:p>
        </p:txBody>
      </p:sp>
    </p:spTree>
    <p:extLst>
      <p:ext uri="{BB962C8B-B14F-4D97-AF65-F5344CB8AC3E}">
        <p14:creationId xmlns:p14="http://schemas.microsoft.com/office/powerpoint/2010/main" val="20203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8_UN07Summary_C1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5"/>
          <a:stretch/>
        </p:blipFill>
        <p:spPr>
          <a:xfrm>
            <a:off x="298704" y="1862328"/>
            <a:ext cx="8546592" cy="294673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18.UN07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688707" y="1849850"/>
            <a:ext cx="2562492" cy="41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Repressible operon: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897033" y="3945000"/>
            <a:ext cx="195834" cy="525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1719834" y="3606334"/>
            <a:ext cx="3133" cy="1316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476109" y="2408649"/>
            <a:ext cx="1927493" cy="2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 expressed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815707" y="2789650"/>
            <a:ext cx="1089293" cy="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661442" y="3060584"/>
            <a:ext cx="801426" cy="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298309" y="3687116"/>
            <a:ext cx="1080826" cy="34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687775" y="4245916"/>
            <a:ext cx="2672560" cy="58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Inactive repressor: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corepressor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present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531640" y="2417117"/>
            <a:ext cx="2376227" cy="32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 not expressed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38508" y="4415249"/>
            <a:ext cx="1487226" cy="2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Corepressor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589974" y="3780251"/>
            <a:ext cx="2054493" cy="56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Active repressor: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corepressor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bound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1210733" y="2446865"/>
            <a:ext cx="228601" cy="1430871"/>
          </a:xfrm>
          <a:prstGeom prst="rightBrace">
            <a:avLst>
              <a:gd name="adj1" fmla="val 3186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8508" y="5133974"/>
            <a:ext cx="270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“Regulated”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9634" y="5130371"/>
            <a:ext cx="211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“Norm”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8_UN08Summary_C1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"/>
          <a:stretch/>
        </p:blipFill>
        <p:spPr>
          <a:xfrm>
            <a:off x="298704" y="1868424"/>
            <a:ext cx="8546592" cy="297450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18.UN08</a:t>
            </a:r>
            <a:endParaRPr lang="en-US" sz="1200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71778" y="1849851"/>
            <a:ext cx="2562492" cy="41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Inducible operon: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5672667" y="4656200"/>
            <a:ext cx="386334" cy="6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218267" y="3411601"/>
            <a:ext cx="1101" cy="1951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819511" y="2434049"/>
            <a:ext cx="1927493" cy="2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 expressed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97174" y="2665343"/>
            <a:ext cx="1089293" cy="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915443" y="3246849"/>
            <a:ext cx="801426" cy="3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755512" y="3128314"/>
            <a:ext cx="1080826" cy="34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666175" y="4228981"/>
            <a:ext cx="2198426" cy="63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Inactive repressor: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inducer bound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171307" y="2434051"/>
            <a:ext cx="2376227" cy="32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Genes not expressed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778108" y="4567648"/>
            <a:ext cx="903025" cy="23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Inducer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144975" y="4228984"/>
            <a:ext cx="2054493" cy="56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Active repressor: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 inducer present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16200000">
            <a:off x="1138765" y="2298698"/>
            <a:ext cx="228601" cy="1507069"/>
          </a:xfrm>
          <a:prstGeom prst="rightBrace">
            <a:avLst>
              <a:gd name="adj1" fmla="val 3186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8508" y="5133974"/>
            <a:ext cx="270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“Regulated”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9634" y="5130371"/>
            <a:ext cx="211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“Norm”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8_05_LacOperonCAP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>
          <a:xfrm>
            <a:off x="2231136" y="218570"/>
            <a:ext cx="4681728" cy="63921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113030" y="227779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372906" y="577296"/>
            <a:ext cx="375804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819814" y="456036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738324" y="659906"/>
            <a:ext cx="109713" cy="265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740933" y="1165258"/>
            <a:ext cx="541916" cy="1196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691502" y="1012404"/>
            <a:ext cx="290584" cy="2798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718408" y="4370435"/>
            <a:ext cx="274441" cy="279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687926" y="4413487"/>
            <a:ext cx="333634" cy="2475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128281" y="2691419"/>
            <a:ext cx="182961" cy="1345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eft Brace 20"/>
          <p:cNvSpPr/>
          <p:nvPr/>
        </p:nvSpPr>
        <p:spPr bwMode="auto">
          <a:xfrm rot="5400000">
            <a:off x="4411956" y="-234389"/>
            <a:ext cx="184312" cy="1502733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4416041" y="3289813"/>
            <a:ext cx="184312" cy="1502733"/>
          </a:xfrm>
          <a:prstGeom prst="leftBrace">
            <a:avLst>
              <a:gd name="adj1" fmla="val 2902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125287" y="3756063"/>
            <a:ext cx="867428" cy="2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Promoter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385157" y="3942233"/>
            <a:ext cx="375804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250411" y="1206238"/>
            <a:ext cx="1584016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CAP-binding site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348406" y="1830979"/>
            <a:ext cx="501885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533083" y="1610459"/>
            <a:ext cx="542719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Active</a:t>
            </a:r>
          </a:p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642880" y="2394522"/>
            <a:ext cx="644808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Inactive</a:t>
            </a:r>
          </a:p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317119" y="1181673"/>
            <a:ext cx="983738" cy="8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polymerase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binds and 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transcribes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17091" y="845632"/>
            <a:ext cx="1143653" cy="211342"/>
            <a:chOff x="1775982" y="1580408"/>
            <a:chExt cx="1143653" cy="211342"/>
          </a:xfrm>
        </p:grpSpPr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1775982" y="1580408"/>
              <a:ext cx="60526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i="1" dirty="0" smtClean="0">
                  <a:solidFill>
                    <a:srgbClr val="FFFFFF"/>
                  </a:solidFill>
                  <a:latin typeface="Arial" charset="0"/>
                </a:rPr>
                <a:t>lac</a:t>
              </a:r>
              <a:endParaRPr lang="en-US" sz="1400" i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2052207" y="1580408"/>
              <a:ext cx="86742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i="1" spc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sz="140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05217" y="4222465"/>
            <a:ext cx="1143653" cy="211342"/>
            <a:chOff x="1775982" y="1580408"/>
            <a:chExt cx="1143653" cy="211342"/>
          </a:xfrm>
        </p:grpSpPr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775982" y="1580408"/>
              <a:ext cx="60526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i="1" dirty="0" smtClean="0">
                  <a:solidFill>
                    <a:srgbClr val="FFFFFF"/>
                  </a:solidFill>
                  <a:latin typeface="Arial" charset="0"/>
                </a:rPr>
                <a:t>lac</a:t>
              </a:r>
              <a:endParaRPr lang="en-US" sz="1400" i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2052207" y="1580408"/>
              <a:ext cx="867428" cy="21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/>
              <a:r>
                <a:rPr lang="en-US" sz="1400" i="1" spc="6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sz="1400" i="1" spc="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4145474" y="2737618"/>
            <a:ext cx="978289" cy="21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Allolactose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838808" y="2243727"/>
            <a:ext cx="1001554" cy="40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Inactive </a:t>
            </a:r>
            <a:r>
              <a:rPr lang="en-US" sz="13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2265167" y="3005726"/>
            <a:ext cx="4592833" cy="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28600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(a) Lactose present, glucose scarce (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 level high):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abundant </a:t>
            </a:r>
            <a:r>
              <a:rPr lang="en-US" sz="13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 mRNA synthesized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098433" y="864366"/>
            <a:ext cx="501885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i="1" dirty="0" err="1" smtClean="0">
                <a:solidFill>
                  <a:srgbClr val="000000"/>
                </a:solidFill>
                <a:latin typeface="Arial" charset="0"/>
              </a:rPr>
              <a:t>lacZ</a:t>
            </a:r>
            <a:endParaRPr lang="en-US" sz="13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6109017" y="4228997"/>
            <a:ext cx="501885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i="1" dirty="0" err="1" smtClean="0">
                <a:solidFill>
                  <a:srgbClr val="000000"/>
                </a:solidFill>
                <a:latin typeface="Arial" charset="0"/>
              </a:rPr>
              <a:t>lacZ</a:t>
            </a:r>
            <a:endParaRPr lang="en-US" sz="13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250413" y="4584856"/>
            <a:ext cx="1584016" cy="1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CAP-binding site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382244" y="4674277"/>
            <a:ext cx="1415210" cy="60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RNA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polymerase less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likely to bind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068691" y="4582729"/>
            <a:ext cx="867156" cy="18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Operator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595608" y="5396149"/>
            <a:ext cx="717644" cy="3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Inactive</a:t>
            </a:r>
          </a:p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CAP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773684" y="5483953"/>
            <a:ext cx="1001554" cy="40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Inactive </a:t>
            </a:r>
            <a:r>
              <a:rPr lang="en-US" sz="13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repressor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274163" y="6184616"/>
            <a:ext cx="4592833" cy="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tabLst>
                <a:tab pos="228600" algn="l"/>
              </a:tabLst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(b) Lactose present, glucose present (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cAMP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 level low):</a:t>
            </a:r>
            <a:br>
              <a:rPr lang="en-US" sz="13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 little </a:t>
            </a:r>
            <a:r>
              <a:rPr lang="en-US" sz="1300" i="1" dirty="0" smtClean="0">
                <a:solidFill>
                  <a:srgbClr val="000000"/>
                </a:solidFill>
                <a:latin typeface="Arial" charset="0"/>
              </a:rPr>
              <a:t>lac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 mRNA synthesized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Regulation – 18.2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14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Eukaryotic gene expression is regulated at many </a:t>
            </a:r>
            <a:r>
              <a:rPr lang="en-US" b="1" dirty="0" smtClean="0"/>
              <a:t>stages</a:t>
            </a:r>
          </a:p>
          <a:p>
            <a:r>
              <a:rPr lang="en-US" dirty="0" smtClean="0"/>
              <a:t>Summary figure on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_UN09_Summary_C2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554480" y="137160"/>
            <a:ext cx="6035040" cy="64160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18.UN09</a:t>
            </a:r>
            <a:endParaRPr lang="en-US" sz="12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136514" y="2747310"/>
            <a:ext cx="1487219" cy="16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CHROMATIN MODIFICATION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407449" y="3196437"/>
            <a:ext cx="961352" cy="18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TRANSCRIPTION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365116" y="3636702"/>
            <a:ext cx="1078661" cy="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RNA PROCESSING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907918" y="4280174"/>
            <a:ext cx="848088" cy="28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mRNA</a:t>
            </a:r>
            <a:br>
              <a:rPr lang="en-US" sz="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DEGRADATION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881586" y="4271706"/>
            <a:ext cx="807637" cy="12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TRANSLATION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627587" y="4703507"/>
            <a:ext cx="1236421" cy="27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PROTEIN PROCESSING</a:t>
            </a:r>
            <a:br>
              <a:rPr lang="en-US" sz="8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800" dirty="0" smtClean="0">
                <a:solidFill>
                  <a:srgbClr val="FFFFFF"/>
                </a:solidFill>
                <a:latin typeface="Arial" charset="0"/>
              </a:rPr>
              <a:t>AND DEGRADATION</a:t>
            </a:r>
            <a:endParaRPr lang="en-US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704700" y="173440"/>
            <a:ext cx="1927493" cy="21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Chromatin modification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311508" y="173441"/>
            <a:ext cx="1250159" cy="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Transcription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192976" y="3373838"/>
            <a:ext cx="1199358" cy="22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RNA processing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890972" y="5304239"/>
            <a:ext cx="1775092" cy="27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mRNA degradation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413108" y="4948640"/>
            <a:ext cx="1046959" cy="24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Translation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354779" y="5820706"/>
            <a:ext cx="3070489" cy="26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Protein processing and degradation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ight Brace 3"/>
          <p:cNvSpPr/>
          <p:nvPr/>
        </p:nvSpPr>
        <p:spPr bwMode="auto">
          <a:xfrm rot="16200000">
            <a:off x="6582540" y="2631779"/>
            <a:ext cx="76200" cy="434506"/>
          </a:xfrm>
          <a:prstGeom prst="rightBrace">
            <a:avLst>
              <a:gd name="adj1" fmla="val 3378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 rot="16200000">
            <a:off x="4915136" y="2527534"/>
            <a:ext cx="76198" cy="628180"/>
          </a:xfrm>
          <a:prstGeom prst="rightBrace">
            <a:avLst>
              <a:gd name="adj1" fmla="val 3378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794935" y="5583838"/>
            <a:ext cx="1927493" cy="93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Each mRNA has a</a:t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 life span,</a:t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 in part by</a:t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sequences in the 5′ and 3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′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UTRs.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284136" y="441683"/>
            <a:ext cx="3115733" cy="185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Regulation of transcription initiation: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DNA control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elements in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enhancers bind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specific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tran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scription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factors.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Bending of the DNA enables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activators to contact proteins at the promoter,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initiating transcription.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284135" y="2146177"/>
            <a:ext cx="1583265" cy="1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Coordinate regulation: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453468" y="2434042"/>
            <a:ext cx="1303865" cy="31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Enhancer for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liver-specific genes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036736" y="2442511"/>
            <a:ext cx="1346198" cy="32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Enhancer for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lens-specific genes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4309538" y="3636312"/>
            <a:ext cx="1879598" cy="2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Alternative RNA splicing: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318002" y="3966510"/>
            <a:ext cx="838199" cy="32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Primary RNA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transcript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318002" y="4508379"/>
            <a:ext cx="457199" cy="1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mRNA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833537" y="4516845"/>
            <a:ext cx="296332" cy="1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OR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284136" y="5219577"/>
            <a:ext cx="3107265" cy="29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Initiation of translation can be controlled via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regulation of initiation factors.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284135" y="6100111"/>
            <a:ext cx="2912532" cy="3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Protein processing and degradation are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subject to regulation.</a:t>
            </a: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679301" y="469973"/>
            <a:ext cx="1927493" cy="183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Genes in highly compacted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chromatin are generally not </a:t>
            </a:r>
            <a:br>
              <a:rPr lang="en-US" sz="1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transcribed.</a:t>
            </a:r>
          </a:p>
          <a:p>
            <a:pPr eaLnBrk="0" hangingPunct="0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Histone acetylation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eems to loosen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hromatin structure, 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nhancing transcription.</a:t>
            </a:r>
          </a:p>
          <a:p>
            <a:pPr eaLnBrk="0" hangingPunct="0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• DNA methylation generally</a:t>
            </a:r>
          </a:p>
          <a:p>
            <a:pPr eaLnBrk="0" hangingPunct="0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educes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transcripton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0" hangingPunct="0"/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Regulation – 18.3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Noncoding RNAs play multiple roles in controlling </a:t>
            </a:r>
            <a:r>
              <a:rPr lang="en-US" b="1" dirty="0" smtClean="0"/>
              <a:t>gene expression</a:t>
            </a:r>
          </a:p>
          <a:p>
            <a:r>
              <a:rPr lang="en-US" b="1" dirty="0"/>
              <a:t>MicroRNAs</a:t>
            </a:r>
            <a:r>
              <a:rPr lang="en-US" dirty="0"/>
              <a:t> (</a:t>
            </a:r>
            <a:r>
              <a:rPr lang="en-US" b="1" dirty="0" err="1"/>
              <a:t>miRNAs</a:t>
            </a:r>
            <a:r>
              <a:rPr lang="en-US" dirty="0"/>
              <a:t>) are small single-stranded RNA molecules that can bind to and degrade mRNA or block its translation (~50% of human genes are regulated by these btw)</a:t>
            </a:r>
          </a:p>
          <a:p>
            <a:r>
              <a:rPr lang="en-US" b="1" dirty="0"/>
              <a:t>Small interfering RNAs </a:t>
            </a:r>
            <a:r>
              <a:rPr lang="en-US" dirty="0"/>
              <a:t>(</a:t>
            </a:r>
            <a:r>
              <a:rPr lang="en-US" b="1" dirty="0" err="1"/>
              <a:t>siRNAs</a:t>
            </a:r>
            <a:r>
              <a:rPr lang="en-US" dirty="0"/>
              <a:t>) are similar to </a:t>
            </a:r>
            <a:r>
              <a:rPr lang="en-US" dirty="0" err="1"/>
              <a:t>miRNAs</a:t>
            </a:r>
            <a:r>
              <a:rPr lang="en-US" dirty="0"/>
              <a:t> in size and function</a:t>
            </a:r>
          </a:p>
          <a:p>
            <a:r>
              <a:rPr lang="en-US" dirty="0"/>
              <a:t>The blocking of gene expression by </a:t>
            </a:r>
            <a:r>
              <a:rPr lang="en-US" dirty="0" err="1"/>
              <a:t>siRNAs</a:t>
            </a:r>
            <a:r>
              <a:rPr lang="en-US" dirty="0"/>
              <a:t> is called </a:t>
            </a:r>
            <a:r>
              <a:rPr lang="en-US" b="1" dirty="0"/>
              <a:t>RNA interference </a:t>
            </a:r>
            <a:r>
              <a:rPr lang="en-US" dirty="0"/>
              <a:t>(</a:t>
            </a:r>
            <a:r>
              <a:rPr lang="en-US" b="1" dirty="0" err="1"/>
              <a:t>RNAi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494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_14miRNAsAndGeneExp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"/>
          <a:stretch/>
        </p:blipFill>
        <p:spPr>
          <a:xfrm>
            <a:off x="1112520" y="202288"/>
            <a:ext cx="6918960" cy="639213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18.14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4258705" y="193278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miRNA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87631" y="467620"/>
            <a:ext cx="0" cy="6877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925705" y="626571"/>
            <a:ext cx="1150001" cy="77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miRNA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protein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complex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509528" y="1821864"/>
            <a:ext cx="2151060" cy="51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700" dirty="0" err="1" smtClean="0">
                <a:solidFill>
                  <a:srgbClr val="000000"/>
                </a:solidFill>
                <a:latin typeface="Arial" charset="0"/>
              </a:rPr>
              <a:t>miRNA</a:t>
            </a: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 binds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to a target mRNA.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144530" y="5661746"/>
            <a:ext cx="1859707" cy="32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mRNA degraded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170116" y="5654276"/>
            <a:ext cx="2360235" cy="32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Translation blocked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609824" y="4937099"/>
            <a:ext cx="664413" cy="29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OR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487117" y="6072628"/>
            <a:ext cx="6633414" cy="49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If bases are completely complementary, mRNA is degraded.</a:t>
            </a:r>
            <a:br>
              <a:rPr lang="en-US" sz="17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If match is less than complete, translation is blocked.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57821" y="1838232"/>
            <a:ext cx="261403" cy="380489"/>
            <a:chOff x="1157821" y="1773104"/>
            <a:chExt cx="261403" cy="380489"/>
          </a:xfrm>
        </p:grpSpPr>
        <p:sp>
          <p:nvSpPr>
            <p:cNvPr id="14" name="Oval 13"/>
            <p:cNvSpPr/>
            <p:nvPr/>
          </p:nvSpPr>
          <p:spPr bwMode="auto">
            <a:xfrm>
              <a:off x="1157821" y="1777623"/>
              <a:ext cx="261403" cy="260727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1206500" y="1773104"/>
              <a:ext cx="158750" cy="38048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1" name="Oval 20"/>
          <p:cNvSpPr/>
          <p:nvPr/>
        </p:nvSpPr>
        <p:spPr bwMode="auto">
          <a:xfrm>
            <a:off x="1164171" y="6081376"/>
            <a:ext cx="261403" cy="260727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216025" y="6083208"/>
            <a:ext cx="158750" cy="322396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Regulation – 18.4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752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 program of differential gene expression leads to </a:t>
            </a:r>
            <a:r>
              <a:rPr lang="en-US" b="1" dirty="0" smtClean="0"/>
              <a:t>the different </a:t>
            </a:r>
            <a:r>
              <a:rPr lang="en-US" b="1" dirty="0"/>
              <a:t>cell types in a multicellular </a:t>
            </a:r>
            <a:r>
              <a:rPr lang="en-US" b="1" dirty="0" smtClean="0"/>
              <a:t>organism</a:t>
            </a:r>
          </a:p>
          <a:p>
            <a:r>
              <a:rPr lang="en-US" dirty="0"/>
              <a:t>Embryonic cells become committed to a certain fate (</a:t>
            </a:r>
            <a:r>
              <a:rPr lang="en-US" b="1" dirty="0"/>
              <a:t>determination</a:t>
            </a:r>
            <a:r>
              <a:rPr lang="en-US" dirty="0" smtClean="0"/>
              <a:t>), and </a:t>
            </a:r>
            <a:r>
              <a:rPr lang="en-US" dirty="0"/>
              <a:t>undergo </a:t>
            </a:r>
            <a:r>
              <a:rPr lang="en-US" b="1" dirty="0"/>
              <a:t>differentiation</a:t>
            </a:r>
            <a:r>
              <a:rPr lang="en-US" dirty="0"/>
              <a:t>, becoming </a:t>
            </a:r>
            <a:r>
              <a:rPr lang="en-US" dirty="0" smtClean="0"/>
              <a:t>specialized in </a:t>
            </a:r>
            <a:r>
              <a:rPr lang="en-US" dirty="0"/>
              <a:t>structure and function for their determined fate. </a:t>
            </a:r>
            <a:endParaRPr lang="en-US" dirty="0" smtClean="0"/>
          </a:p>
          <a:p>
            <a:pPr lvl="1"/>
            <a:r>
              <a:rPr lang="en-US" dirty="0" smtClean="0"/>
              <a:t>Cells have different </a:t>
            </a:r>
            <a:r>
              <a:rPr lang="en-US" dirty="0"/>
              <a:t>structures and functions not because they </a:t>
            </a:r>
            <a:r>
              <a:rPr lang="en-US" dirty="0" smtClean="0"/>
              <a:t>contain different </a:t>
            </a:r>
            <a:r>
              <a:rPr lang="en-US" dirty="0"/>
              <a:t>genomes but because they express different genes.</a:t>
            </a:r>
          </a:p>
          <a:p>
            <a:r>
              <a:rPr lang="en-US" b="1" dirty="0"/>
              <a:t>Morphogenesis </a:t>
            </a:r>
            <a:r>
              <a:rPr lang="en-US" dirty="0"/>
              <a:t>encompasses the processes that give shape </a:t>
            </a:r>
            <a:r>
              <a:rPr lang="en-US" dirty="0" smtClean="0"/>
              <a:t>to the </a:t>
            </a:r>
            <a:r>
              <a:rPr lang="en-US" dirty="0"/>
              <a:t>organism and its various structures</a:t>
            </a:r>
            <a:r>
              <a:rPr lang="en-US" dirty="0" smtClean="0"/>
              <a:t>.</a:t>
            </a:r>
          </a:p>
          <a:p>
            <a:r>
              <a:rPr lang="en-US" dirty="0"/>
              <a:t>In the process </a:t>
            </a:r>
            <a:r>
              <a:rPr lang="en-US" dirty="0" smtClean="0"/>
              <a:t>called </a:t>
            </a:r>
            <a:r>
              <a:rPr lang="en-US" b="1" dirty="0" smtClean="0"/>
              <a:t>induction</a:t>
            </a:r>
            <a:r>
              <a:rPr lang="en-US" dirty="0"/>
              <a:t>, signaling molecules from embryonic cells cause </a:t>
            </a:r>
            <a:r>
              <a:rPr lang="en-US" dirty="0" smtClean="0"/>
              <a:t>transcriptional changes </a:t>
            </a:r>
            <a:r>
              <a:rPr lang="en-US" dirty="0"/>
              <a:t>in nearby target cells.</a:t>
            </a:r>
          </a:p>
        </p:txBody>
      </p:sp>
    </p:spTree>
    <p:extLst>
      <p:ext uri="{BB962C8B-B14F-4D97-AF65-F5344CB8AC3E}">
        <p14:creationId xmlns:p14="http://schemas.microsoft.com/office/powerpoint/2010/main" val="11494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Ch. 16 – The Molecular Basis of Inheritance (DNA)</a:t>
            </a:r>
          </a:p>
          <a:p>
            <a:r>
              <a:rPr lang="en-US" dirty="0" smtClean="0"/>
              <a:t>Ch. 17 – Gene Expression: From Gene to Protein</a:t>
            </a:r>
          </a:p>
          <a:p>
            <a:r>
              <a:rPr lang="en-US" dirty="0" smtClean="0"/>
              <a:t>Ch. 18 – Regulation of Gene Expression</a:t>
            </a:r>
          </a:p>
          <a:p>
            <a:r>
              <a:rPr lang="en-US" dirty="0"/>
              <a:t>Ch. </a:t>
            </a:r>
            <a:r>
              <a:rPr lang="en-US" dirty="0" smtClean="0"/>
              <a:t>19 </a:t>
            </a:r>
            <a:r>
              <a:rPr lang="en-US" dirty="0"/>
              <a:t>– </a:t>
            </a:r>
            <a:r>
              <a:rPr lang="en-US" dirty="0" smtClean="0"/>
              <a:t>Viruses</a:t>
            </a:r>
            <a:endParaRPr lang="en-US" dirty="0"/>
          </a:p>
          <a:p>
            <a:r>
              <a:rPr lang="en-US" dirty="0"/>
              <a:t>Ch. </a:t>
            </a:r>
            <a:r>
              <a:rPr lang="en-US" dirty="0" smtClean="0"/>
              <a:t>20 </a:t>
            </a:r>
            <a:r>
              <a:rPr lang="en-US" dirty="0"/>
              <a:t>– </a:t>
            </a:r>
            <a:r>
              <a:rPr lang="en-US" dirty="0" smtClean="0"/>
              <a:t>DNA Tools and Biotechnology</a:t>
            </a:r>
            <a:endParaRPr lang="en-US" dirty="0"/>
          </a:p>
          <a:p>
            <a:r>
              <a:rPr lang="en-US" dirty="0"/>
              <a:t>Ch. </a:t>
            </a:r>
            <a:r>
              <a:rPr lang="en-US" dirty="0" smtClean="0"/>
              <a:t>21 </a:t>
            </a:r>
            <a:r>
              <a:rPr lang="en-US" dirty="0"/>
              <a:t>– </a:t>
            </a:r>
            <a:r>
              <a:rPr lang="en-US" dirty="0" smtClean="0"/>
              <a:t>Genomes and </a:t>
            </a:r>
            <a:r>
              <a:rPr lang="en-US" dirty="0"/>
              <a:t>T</a:t>
            </a:r>
            <a:r>
              <a:rPr lang="en-US" dirty="0" smtClean="0"/>
              <a:t>heir Evolution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trike="sngStrike" dirty="0" smtClean="0"/>
              <a:t>Ch. 16 – The Molecular Basis of Inheritance (DNA)</a:t>
            </a:r>
          </a:p>
          <a:p>
            <a:r>
              <a:rPr lang="en-US" strike="sngStrike" dirty="0" smtClean="0"/>
              <a:t>Ch. 17 – Gene Expression: From Gene to Protein</a:t>
            </a:r>
          </a:p>
          <a:p>
            <a:r>
              <a:rPr lang="en-US" strike="sngStrike" dirty="0" smtClean="0"/>
              <a:t>Ch. 18 – Regulation of Gene Expression</a:t>
            </a:r>
          </a:p>
          <a:p>
            <a:r>
              <a:rPr lang="en-US" sz="3600" b="1" dirty="0"/>
              <a:t>Ch. 19 – Viruses</a:t>
            </a:r>
          </a:p>
          <a:p>
            <a:r>
              <a:rPr lang="en-US" dirty="0"/>
              <a:t>Ch. </a:t>
            </a:r>
            <a:r>
              <a:rPr lang="en-US" dirty="0" smtClean="0"/>
              <a:t>20 </a:t>
            </a:r>
            <a:r>
              <a:rPr lang="en-US" dirty="0"/>
              <a:t>– </a:t>
            </a:r>
            <a:r>
              <a:rPr lang="en-US" dirty="0" smtClean="0"/>
              <a:t>DNA Tools and Biotechnology</a:t>
            </a:r>
            <a:endParaRPr lang="en-US" dirty="0"/>
          </a:p>
          <a:p>
            <a:r>
              <a:rPr lang="en-US" dirty="0"/>
              <a:t>Ch. </a:t>
            </a:r>
            <a:r>
              <a:rPr lang="en-US" dirty="0" smtClean="0"/>
              <a:t>21 </a:t>
            </a:r>
            <a:r>
              <a:rPr lang="en-US" dirty="0"/>
              <a:t>– </a:t>
            </a:r>
            <a:r>
              <a:rPr lang="en-US" dirty="0" smtClean="0"/>
              <a:t>Genomes and </a:t>
            </a:r>
            <a:r>
              <a:rPr lang="en-US" dirty="0"/>
              <a:t>T</a:t>
            </a:r>
            <a:r>
              <a:rPr lang="en-US" dirty="0" smtClean="0"/>
              <a:t>heir Evolution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Viruses – YOU MUST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components of a 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differences between lytic and lysogenic cycles of replication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goals of all viruses—infect and replicate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viruses influence genetic variation in organisms and in themselves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– 19.1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virus consists of a nucleic acid surrounded by a </a:t>
            </a:r>
            <a:r>
              <a:rPr lang="en-US" b="1" dirty="0" smtClean="0"/>
              <a:t>protein coat </a:t>
            </a:r>
          </a:p>
          <a:p>
            <a:r>
              <a:rPr lang="en-US" dirty="0" smtClean="0"/>
              <a:t>A </a:t>
            </a:r>
            <a:r>
              <a:rPr lang="en-US" b="1" dirty="0"/>
              <a:t>virus </a:t>
            </a:r>
            <a:r>
              <a:rPr lang="en-US" dirty="0"/>
              <a:t>is a small nucleic acid genome enclosed in a </a:t>
            </a:r>
            <a:r>
              <a:rPr lang="en-US" dirty="0" smtClean="0"/>
              <a:t>protein </a:t>
            </a:r>
            <a:r>
              <a:rPr lang="en-US" b="1" dirty="0" smtClean="0"/>
              <a:t>capsid </a:t>
            </a:r>
            <a:r>
              <a:rPr lang="en-US" dirty="0"/>
              <a:t>and sometimes a membranous </a:t>
            </a:r>
            <a:r>
              <a:rPr lang="en-US" b="1" dirty="0"/>
              <a:t>viral envelope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genome may </a:t>
            </a:r>
            <a:r>
              <a:rPr lang="en-US" dirty="0"/>
              <a:t>be single- or double-stranded DNA or RNA.</a:t>
            </a:r>
          </a:p>
        </p:txBody>
      </p:sp>
    </p:spTree>
    <p:extLst>
      <p:ext uri="{BB962C8B-B14F-4D97-AF65-F5344CB8AC3E}">
        <p14:creationId xmlns:p14="http://schemas.microsoft.com/office/powerpoint/2010/main" val="21099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– 19.2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Viruses replicate only in host cells </a:t>
            </a:r>
            <a:endParaRPr lang="en-US" b="1" dirty="0" smtClean="0"/>
          </a:p>
          <a:p>
            <a:r>
              <a:rPr lang="en-US" dirty="0" smtClean="0"/>
              <a:t>Viruses </a:t>
            </a:r>
            <a:r>
              <a:rPr lang="en-US" dirty="0" smtClean="0"/>
              <a:t>hijack enzymes</a:t>
            </a:r>
            <a:r>
              <a:rPr lang="en-US" dirty="0"/>
              <a:t>, ribosomes, and small molecules of </a:t>
            </a:r>
            <a:r>
              <a:rPr lang="en-US" dirty="0" smtClean="0"/>
              <a:t>host cells </a:t>
            </a:r>
            <a:r>
              <a:rPr lang="en-US" dirty="0"/>
              <a:t>to synthesize progeny viruses during replication. </a:t>
            </a:r>
            <a:endParaRPr lang="en-US" dirty="0" smtClean="0"/>
          </a:p>
          <a:p>
            <a:r>
              <a:rPr lang="en-US" dirty="0" smtClean="0"/>
              <a:t>Each type of </a:t>
            </a:r>
            <a:r>
              <a:rPr lang="en-US" dirty="0"/>
              <a:t>virus has a characteristic </a:t>
            </a:r>
            <a:r>
              <a:rPr lang="en-US" b="1" dirty="0"/>
              <a:t>host range</a:t>
            </a:r>
            <a:r>
              <a:rPr lang="en-US" dirty="0"/>
              <a:t>.</a:t>
            </a:r>
          </a:p>
          <a:p>
            <a:r>
              <a:rPr lang="en-US" b="1" dirty="0" smtClean="0"/>
              <a:t>Phages </a:t>
            </a:r>
            <a:r>
              <a:rPr lang="en-US" dirty="0"/>
              <a:t>(viruses that infect bacteria) can replicate by two </a:t>
            </a:r>
            <a:r>
              <a:rPr lang="en-US" dirty="0" smtClean="0"/>
              <a:t>alternative mechanisms</a:t>
            </a:r>
            <a:r>
              <a:rPr lang="en-US" dirty="0"/>
              <a:t>: the </a:t>
            </a:r>
            <a:r>
              <a:rPr lang="en-US" b="1" dirty="0"/>
              <a:t>lytic cycle </a:t>
            </a:r>
            <a:r>
              <a:rPr lang="en-US" dirty="0"/>
              <a:t>and the </a:t>
            </a:r>
            <a:r>
              <a:rPr lang="en-US" b="1" dirty="0"/>
              <a:t>lysogenic cycle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_UN03Summary_C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99096"/>
            <a:ext cx="8546592" cy="5705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19.UN03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5817" y="1479491"/>
            <a:ext cx="1757151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Phage DNA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7183" y="2311957"/>
            <a:ext cx="1757151" cy="57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Bacterial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72870" y="866616"/>
            <a:ext cx="3771130" cy="57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The phage attaches to a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host cell and injects its DNA.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16850" y="2053041"/>
            <a:ext cx="1396634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0263" y="3699944"/>
            <a:ext cx="1822699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Lytic cycle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64906" y="3691749"/>
            <a:ext cx="2183221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Lysogenic cycle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0262" y="4003104"/>
            <a:ext cx="3797353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Virulent or temperate phage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Destruction of host DNA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Production of new phages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Lysis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of host cell causes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releases of progeny phages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59630" y="4003105"/>
            <a:ext cx="4163142" cy="57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Temperate phage only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•  Genome integrates into bacterial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56276" y="4550697"/>
            <a:ext cx="4163142" cy="164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 as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prophage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, which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(1) is replicated and passed on to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daughter cells and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(2) can be induced to leave the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 and initiate a lytic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cycle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3044265" y="1467971"/>
            <a:ext cx="724647" cy="1382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895911" y="1942353"/>
            <a:ext cx="0" cy="3772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767605" y="2348753"/>
            <a:ext cx="0" cy="5274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81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– 19.2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Viruses replicate only in host cells </a:t>
            </a:r>
            <a:endParaRPr lang="en-US" b="1" dirty="0" smtClean="0"/>
          </a:p>
          <a:p>
            <a:r>
              <a:rPr lang="en-US" dirty="0"/>
              <a:t>Many animal viruses have an envelope. </a:t>
            </a:r>
            <a:endParaRPr lang="en-US" dirty="0" smtClean="0"/>
          </a:p>
          <a:p>
            <a:r>
              <a:rPr lang="en-US" b="1" dirty="0" smtClean="0"/>
              <a:t>Retroviruses </a:t>
            </a:r>
            <a:r>
              <a:rPr lang="en-US" dirty="0"/>
              <a:t>(such </a:t>
            </a:r>
            <a:r>
              <a:rPr lang="en-US" dirty="0" smtClean="0"/>
              <a:t>as </a:t>
            </a:r>
            <a:r>
              <a:rPr lang="en-US" b="1" dirty="0" smtClean="0"/>
              <a:t>HIV</a:t>
            </a:r>
            <a:r>
              <a:rPr lang="en-US" dirty="0"/>
              <a:t>) use the enzyme </a:t>
            </a:r>
            <a:r>
              <a:rPr lang="en-US" b="1" dirty="0"/>
              <a:t>reverse transcriptase </a:t>
            </a:r>
            <a:r>
              <a:rPr lang="en-US" dirty="0"/>
              <a:t>to copy their </a:t>
            </a:r>
            <a:r>
              <a:rPr lang="en-US" dirty="0" smtClean="0"/>
              <a:t>RNA genome </a:t>
            </a:r>
            <a:r>
              <a:rPr lang="en-US" dirty="0"/>
              <a:t>into DNA, which can be integrated into the host </a:t>
            </a:r>
            <a:r>
              <a:rPr lang="en-US" dirty="0" smtClean="0"/>
              <a:t>genome as </a:t>
            </a:r>
            <a:r>
              <a:rPr lang="en-US" dirty="0"/>
              <a:t>a </a:t>
            </a:r>
            <a:r>
              <a:rPr lang="en-US" b="1" dirty="0"/>
              <a:t>provirus</a:t>
            </a:r>
            <a:r>
              <a:rPr lang="en-US" dirty="0"/>
              <a:t>.</a:t>
            </a:r>
          </a:p>
          <a:p>
            <a:r>
              <a:rPr lang="en-US" dirty="0" smtClean="0"/>
              <a:t>Since </a:t>
            </a:r>
            <a:r>
              <a:rPr lang="en-US" dirty="0"/>
              <a:t>viruses can replicate only within cells, they </a:t>
            </a:r>
            <a:r>
              <a:rPr lang="en-US" dirty="0" smtClean="0"/>
              <a:t>probably evolved </a:t>
            </a:r>
            <a:r>
              <a:rPr lang="en-US" i="1" dirty="0"/>
              <a:t>after</a:t>
            </a:r>
            <a:r>
              <a:rPr lang="en-US" dirty="0"/>
              <a:t> the first cells appeared, perhaps as packaged </a:t>
            </a:r>
            <a:r>
              <a:rPr lang="en-US" dirty="0" smtClean="0"/>
              <a:t>fragments of </a:t>
            </a:r>
            <a:r>
              <a:rPr lang="en-US" dirty="0"/>
              <a:t>cellular nucleic acid.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099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trike="sngStrike" dirty="0" smtClean="0"/>
              <a:t>Ch. 16 – The Molecular Basis of Inheritance (DNA)</a:t>
            </a:r>
          </a:p>
          <a:p>
            <a:r>
              <a:rPr lang="en-US" strike="sngStrike" dirty="0" smtClean="0"/>
              <a:t>Ch. 17 – Gene Expression: From Gene to Protein</a:t>
            </a:r>
          </a:p>
          <a:p>
            <a:r>
              <a:rPr lang="en-US" strike="sngStrike" dirty="0" smtClean="0"/>
              <a:t>Ch. 18 – Regulation of Gene Expression</a:t>
            </a:r>
          </a:p>
          <a:p>
            <a:r>
              <a:rPr lang="en-US" strike="sngStrike" dirty="0"/>
              <a:t>Ch. </a:t>
            </a:r>
            <a:r>
              <a:rPr lang="en-US" strike="sngStrike" dirty="0" smtClean="0"/>
              <a:t>19 </a:t>
            </a:r>
            <a:r>
              <a:rPr lang="en-US" strike="sngStrike" dirty="0"/>
              <a:t>– </a:t>
            </a:r>
            <a:r>
              <a:rPr lang="en-US" strike="sngStrike" dirty="0" smtClean="0"/>
              <a:t>Viruses</a:t>
            </a:r>
            <a:endParaRPr lang="en-US" strike="sngStrike" dirty="0"/>
          </a:p>
          <a:p>
            <a:r>
              <a:rPr lang="en-US" sz="3600" b="1" dirty="0"/>
              <a:t>Ch. </a:t>
            </a:r>
            <a:r>
              <a:rPr lang="en-US" sz="3600" b="1" dirty="0" smtClean="0"/>
              <a:t>20 </a:t>
            </a:r>
            <a:r>
              <a:rPr lang="en-US" sz="3600" b="1" dirty="0"/>
              <a:t>– </a:t>
            </a:r>
            <a:r>
              <a:rPr lang="en-US" sz="3600" b="1" dirty="0" smtClean="0"/>
              <a:t>DNA Tools and Biotechnology</a:t>
            </a:r>
            <a:endParaRPr lang="en-US" sz="3600" b="1" dirty="0"/>
          </a:p>
          <a:p>
            <a:r>
              <a:rPr lang="en-US" dirty="0"/>
              <a:t>Ch. </a:t>
            </a:r>
            <a:r>
              <a:rPr lang="en-US" dirty="0" smtClean="0"/>
              <a:t>21 </a:t>
            </a:r>
            <a:r>
              <a:rPr lang="en-US" dirty="0"/>
              <a:t>– </a:t>
            </a:r>
            <a:r>
              <a:rPr lang="en-US" dirty="0" smtClean="0"/>
              <a:t>Genomes and </a:t>
            </a:r>
            <a:r>
              <a:rPr lang="en-US" dirty="0"/>
              <a:t>T</a:t>
            </a:r>
            <a:r>
              <a:rPr lang="en-US" dirty="0" smtClean="0"/>
              <a:t>heir Evolution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Biotechnology – YOU MUST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terminology of biotechnology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steps of bacterial transformation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plasmids are used in bacterial transformation to clone genes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gel electrophoresis can be used to separate DNA fragments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that can be determined from DNA gel results, such as fragment sizes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steps of </a:t>
            </a:r>
            <a:r>
              <a:rPr lang="en-US" dirty="0" smtClean="0"/>
              <a:t>PCR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30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– 20.1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DNA </a:t>
            </a:r>
            <a:r>
              <a:rPr lang="en-US" b="1" dirty="0"/>
              <a:t>cloning </a:t>
            </a:r>
            <a:r>
              <a:rPr lang="en-US" b="1" dirty="0" smtClean="0"/>
              <a:t>is a valuable tool for genetic engineering</a:t>
            </a:r>
          </a:p>
          <a:p>
            <a:r>
              <a:rPr lang="en-US" b="1" dirty="0" smtClean="0"/>
              <a:t>Nucleic </a:t>
            </a:r>
            <a:r>
              <a:rPr lang="en-US" b="1" dirty="0"/>
              <a:t>acid hybridization</a:t>
            </a:r>
            <a:r>
              <a:rPr lang="en-US" dirty="0"/>
              <a:t>, the base pairing of one strand of </a:t>
            </a:r>
            <a:r>
              <a:rPr lang="en-US" dirty="0" smtClean="0"/>
              <a:t>a nucleic </a:t>
            </a:r>
            <a:r>
              <a:rPr lang="en-US" dirty="0"/>
              <a:t>acid to </a:t>
            </a:r>
            <a:r>
              <a:rPr lang="en-US" dirty="0" smtClean="0"/>
              <a:t>the complementary </a:t>
            </a:r>
            <a:r>
              <a:rPr lang="en-US" dirty="0"/>
              <a:t>sequence on a strand </a:t>
            </a:r>
            <a:r>
              <a:rPr lang="en-US" dirty="0" smtClean="0"/>
              <a:t>from another </a:t>
            </a:r>
            <a:r>
              <a:rPr lang="en-US" dirty="0"/>
              <a:t>nucleic acid molecule, is widely used in DNA technology</a:t>
            </a:r>
            <a:r>
              <a:rPr lang="en-US" dirty="0" smtClean="0"/>
              <a:t>.</a:t>
            </a:r>
          </a:p>
          <a:p>
            <a:r>
              <a:rPr lang="en-US" b="1" dirty="0"/>
              <a:t>Gene cloning </a:t>
            </a:r>
            <a:r>
              <a:rPr lang="en-US" dirty="0"/>
              <a:t>(or DNA cloning) produces multiple copies of </a:t>
            </a:r>
            <a:r>
              <a:rPr lang="en-US" dirty="0" smtClean="0"/>
              <a:t>a gene </a:t>
            </a:r>
            <a:r>
              <a:rPr lang="en-US" dirty="0"/>
              <a:t>(or DNA fragment) that can be used in analyzing and </a:t>
            </a:r>
            <a:r>
              <a:rPr lang="en-US" dirty="0" smtClean="0"/>
              <a:t>manipulating DNA </a:t>
            </a:r>
            <a:r>
              <a:rPr lang="en-US" dirty="0"/>
              <a:t>and can yield useful new products or </a:t>
            </a:r>
            <a:r>
              <a:rPr lang="en-US" dirty="0" smtClean="0"/>
              <a:t>organisms with </a:t>
            </a:r>
            <a:r>
              <a:rPr lang="en-US" dirty="0"/>
              <a:t>beneficial traits.</a:t>
            </a:r>
          </a:p>
        </p:txBody>
      </p:sp>
    </p:spTree>
    <p:extLst>
      <p:ext uri="{BB962C8B-B14F-4D97-AF65-F5344CB8AC3E}">
        <p14:creationId xmlns:p14="http://schemas.microsoft.com/office/powerpoint/2010/main" val="26868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– 20.1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DNA </a:t>
            </a:r>
            <a:r>
              <a:rPr lang="en-US" b="1" dirty="0"/>
              <a:t>cloning </a:t>
            </a:r>
            <a:r>
              <a:rPr lang="en-US" b="1" dirty="0" smtClean="0"/>
              <a:t>is a valuable tool for genetic engineering</a:t>
            </a:r>
          </a:p>
          <a:p>
            <a:r>
              <a:rPr lang="en-US" dirty="0"/>
              <a:t>In </a:t>
            </a:r>
            <a:r>
              <a:rPr lang="en-US" b="1" dirty="0"/>
              <a:t>genetic engineering</a:t>
            </a:r>
            <a:r>
              <a:rPr lang="en-US" dirty="0"/>
              <a:t>, bacterial </a:t>
            </a:r>
            <a:r>
              <a:rPr lang="en-US" b="1" dirty="0"/>
              <a:t>restriction enzymes </a:t>
            </a:r>
            <a:r>
              <a:rPr lang="en-US" dirty="0" smtClean="0"/>
              <a:t>are used </a:t>
            </a:r>
            <a:r>
              <a:rPr lang="en-US" dirty="0"/>
              <a:t>to cut DNA molecules within short, specific </a:t>
            </a:r>
            <a:r>
              <a:rPr lang="en-US" dirty="0" smtClean="0"/>
              <a:t>nucleotide sequences </a:t>
            </a:r>
            <a:r>
              <a:rPr lang="en-US" dirty="0"/>
              <a:t>(</a:t>
            </a:r>
            <a:r>
              <a:rPr lang="en-US" b="1" dirty="0"/>
              <a:t>restriction sites</a:t>
            </a:r>
            <a:r>
              <a:rPr lang="en-US" dirty="0"/>
              <a:t>), yielding a set of </a:t>
            </a:r>
            <a:r>
              <a:rPr lang="en-US" dirty="0" smtClean="0"/>
              <a:t>double-stranded </a:t>
            </a:r>
            <a:r>
              <a:rPr lang="en-US" b="1" dirty="0" smtClean="0"/>
              <a:t>restriction </a:t>
            </a:r>
            <a:r>
              <a:rPr lang="en-US" b="1" dirty="0"/>
              <a:t>fragments </a:t>
            </a:r>
            <a:r>
              <a:rPr lang="en-US" dirty="0"/>
              <a:t>with single-stranded </a:t>
            </a:r>
            <a:r>
              <a:rPr lang="en-US" b="1" dirty="0"/>
              <a:t>sticky </a:t>
            </a:r>
            <a:r>
              <a:rPr lang="en-US" b="1" dirty="0" smtClean="0"/>
              <a:t>ends</a:t>
            </a:r>
            <a:endParaRPr lang="en-US" dirty="0"/>
          </a:p>
          <a:p>
            <a:pPr lvl="1"/>
            <a:r>
              <a:rPr lang="en-US" dirty="0"/>
              <a:t>The sticky ends on </a:t>
            </a:r>
            <a:r>
              <a:rPr lang="en-US" b="1" dirty="0"/>
              <a:t>restriction fragments </a:t>
            </a:r>
            <a:r>
              <a:rPr lang="en-US" dirty="0"/>
              <a:t>from one DNA </a:t>
            </a:r>
            <a:r>
              <a:rPr lang="en-US" dirty="0" smtClean="0"/>
              <a:t>source can </a:t>
            </a:r>
            <a:r>
              <a:rPr lang="en-US" dirty="0"/>
              <a:t>base-pair with complementary sticky ends on </a:t>
            </a:r>
            <a:r>
              <a:rPr lang="en-US" dirty="0" smtClean="0"/>
              <a:t>fragments from </a:t>
            </a:r>
            <a:r>
              <a:rPr lang="en-US" dirty="0"/>
              <a:t>other DNA molecules. </a:t>
            </a:r>
            <a:endParaRPr lang="en-US" dirty="0" smtClean="0"/>
          </a:p>
          <a:p>
            <a:pPr lvl="1"/>
            <a:r>
              <a:rPr lang="en-US" dirty="0" smtClean="0"/>
              <a:t>Sealing </a:t>
            </a:r>
            <a:r>
              <a:rPr lang="en-US" dirty="0"/>
              <a:t>the base-paired </a:t>
            </a:r>
            <a:r>
              <a:rPr lang="en-US" dirty="0" smtClean="0"/>
              <a:t>fragments with </a:t>
            </a:r>
            <a:r>
              <a:rPr lang="en-US" b="1" dirty="0"/>
              <a:t>DNA ligase </a:t>
            </a:r>
            <a:r>
              <a:rPr lang="en-US" dirty="0"/>
              <a:t>produces </a:t>
            </a:r>
            <a:r>
              <a:rPr lang="en-US" b="1" dirty="0"/>
              <a:t>recombinant DNA </a:t>
            </a:r>
            <a:r>
              <a:rPr lang="en-US" dirty="0" smtClean="0"/>
              <a:t>molecules.</a:t>
            </a:r>
          </a:p>
          <a:p>
            <a:r>
              <a:rPr lang="en-US" dirty="0" smtClean="0"/>
              <a:t>DNA </a:t>
            </a:r>
            <a:r>
              <a:rPr lang="en-US" dirty="0"/>
              <a:t>restriction fragments of different lengths can be </a:t>
            </a:r>
            <a:r>
              <a:rPr lang="en-US" dirty="0" smtClean="0"/>
              <a:t>separated by </a:t>
            </a:r>
            <a:r>
              <a:rPr lang="en-US" b="1" dirty="0"/>
              <a:t>gel electrophoresis</a:t>
            </a:r>
            <a:r>
              <a:rPr lang="en-US" dirty="0" smtClean="0"/>
              <a:t>.</a:t>
            </a:r>
          </a:p>
          <a:p>
            <a:r>
              <a:rPr lang="en-US" dirty="0"/>
              <a:t>To clone a eukaryotic gene, recombinant plasmids are returned to host cells, each of which divides to form a clone of cells</a:t>
            </a:r>
            <a:r>
              <a:rPr lang="en-US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08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DNA – YOU MUST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structural components of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knowledge about DNA gained from the work of Griffith, </a:t>
            </a:r>
            <a:r>
              <a:rPr lang="en-US" dirty="0" err="1" smtClean="0"/>
              <a:t>Avery+MacLeod+McCarty</a:t>
            </a:r>
            <a:r>
              <a:rPr lang="en-US" dirty="0" smtClean="0"/>
              <a:t>, </a:t>
            </a:r>
            <a:r>
              <a:rPr lang="en-US" dirty="0" err="1" smtClean="0"/>
              <a:t>Hershey+Chase</a:t>
            </a:r>
            <a:r>
              <a:rPr lang="en-US" dirty="0" smtClean="0"/>
              <a:t>, Chargaff, </a:t>
            </a:r>
            <a:r>
              <a:rPr lang="en-US" dirty="0" err="1" smtClean="0"/>
              <a:t>Wilkins+Franklin</a:t>
            </a:r>
            <a:r>
              <a:rPr lang="en-US" dirty="0" smtClean="0"/>
              <a:t>, and </a:t>
            </a:r>
            <a:r>
              <a:rPr lang="en-US" dirty="0" err="1" smtClean="0"/>
              <a:t>Watson+Crick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Replication is semiconservative and occurs 5’</a:t>
            </a:r>
            <a:r>
              <a:rPr lang="en-US" dirty="0" smtClean="0">
                <a:sym typeface="Wingdings" pitchFamily="2" charset="2"/>
              </a:rPr>
              <a:t>3’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The roles of the key players (polymerase, ligase, helicase, topoisomerase,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The general differences between bacterial DNA replication/chromosomes and eukaryotic DNA replication/chromosomes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6_RecombinantDNA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04" y="140462"/>
            <a:ext cx="458419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20.6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38034" y="306016"/>
            <a:ext cx="590500" cy="32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Bacterial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plasmid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 bwMode="auto">
          <a:xfrm>
            <a:off x="4520229" y="2523377"/>
            <a:ext cx="972" cy="1182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Left Brace 3"/>
          <p:cNvSpPr/>
          <p:nvPr/>
        </p:nvSpPr>
        <p:spPr bwMode="auto">
          <a:xfrm rot="5400000">
            <a:off x="4180415" y="920749"/>
            <a:ext cx="143933" cy="503767"/>
          </a:xfrm>
          <a:prstGeom prst="leftBrace">
            <a:avLst>
              <a:gd name="adj1" fmla="val 2859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757452" flipV="1">
            <a:off x="4477996" y="2318263"/>
            <a:ext cx="100730" cy="310819"/>
          </a:xfrm>
          <a:prstGeom prst="leftBrace">
            <a:avLst>
              <a:gd name="adj1" fmla="val 2859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812166" y="966417"/>
            <a:ext cx="963033" cy="17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Restriction site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045934" y="1341067"/>
            <a:ext cx="344966" cy="17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516767" y="1669150"/>
            <a:ext cx="1598034" cy="4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Restriction enzyme cuts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the sugar-phosphate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backbones at each arrow.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2975" y="1693607"/>
            <a:ext cx="206074" cy="160595"/>
            <a:chOff x="1327767" y="5829572"/>
            <a:chExt cx="206074" cy="160595"/>
          </a:xfrm>
        </p:grpSpPr>
        <p:sp>
          <p:nvSpPr>
            <p:cNvPr id="14" name="Oval 13"/>
            <p:cNvSpPr/>
            <p:nvPr/>
          </p:nvSpPr>
          <p:spPr bwMode="auto">
            <a:xfrm>
              <a:off x="1374333" y="5844678"/>
              <a:ext cx="129364" cy="129364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1327767" y="5829572"/>
              <a:ext cx="206074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516767" y="3057682"/>
            <a:ext cx="1598034" cy="4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Base pairing of sticky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ends produces various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combinations.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92975" y="3082139"/>
            <a:ext cx="206074" cy="160595"/>
            <a:chOff x="1327767" y="5829572"/>
            <a:chExt cx="206074" cy="160595"/>
          </a:xfrm>
        </p:grpSpPr>
        <p:sp>
          <p:nvSpPr>
            <p:cNvPr id="18" name="Oval 17"/>
            <p:cNvSpPr/>
            <p:nvPr/>
          </p:nvSpPr>
          <p:spPr bwMode="auto">
            <a:xfrm>
              <a:off x="1374333" y="5844678"/>
              <a:ext cx="129364" cy="129364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1327767" y="5829572"/>
              <a:ext cx="206074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516767" y="4463150"/>
            <a:ext cx="1598034" cy="4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DNA ligase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seals the strands.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92975" y="4487607"/>
            <a:ext cx="206074" cy="160595"/>
            <a:chOff x="1327767" y="5829572"/>
            <a:chExt cx="206074" cy="160595"/>
          </a:xfrm>
        </p:grpSpPr>
        <p:sp>
          <p:nvSpPr>
            <p:cNvPr id="22" name="Oval 21"/>
            <p:cNvSpPr/>
            <p:nvPr/>
          </p:nvSpPr>
          <p:spPr bwMode="auto">
            <a:xfrm>
              <a:off x="1374333" y="5844678"/>
              <a:ext cx="129364" cy="129364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1327767" y="5829572"/>
              <a:ext cx="206074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207984" y="2636467"/>
            <a:ext cx="694216" cy="1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Sticky end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500084" y="3468316"/>
            <a:ext cx="2364266" cy="32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Fragment from different DNA molecule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cut by the same restriction enzyme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471384" y="4363666"/>
            <a:ext cx="1621316" cy="22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One possible combination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458684" y="5227266"/>
            <a:ext cx="1780066" cy="20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Recombinant DNA molecule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 rot="470234">
            <a:off x="4694512" y="2439305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 rot="21273966">
            <a:off x="3674884" y="2315331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 flipH="1">
            <a:off x="4982628" y="1541842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 rot="212824">
            <a:off x="5420227" y="3080958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 rot="592186">
            <a:off x="4814257" y="3139014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 flipH="1">
            <a:off x="3451372" y="12007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 flipH="1">
            <a:off x="3171972" y="22675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 flipH="1">
            <a:off x="4391174" y="2158696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 flipH="1">
            <a:off x="5211230" y="2612269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 flipH="1">
            <a:off x="4064601" y="2503411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 flipH="1">
            <a:off x="4518174" y="2866268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 flipH="1">
            <a:off x="5773659" y="3348878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 flipH="1">
            <a:off x="4986258" y="12007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 flipH="1">
            <a:off x="3458631" y="1541840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 flipH="1">
            <a:off x="3730776" y="2194983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 flipH="1">
            <a:off x="3201003" y="2608640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 flipH="1">
            <a:off x="4666945" y="25469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 flipH="1">
            <a:off x="5508773" y="2971497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 flipH="1">
            <a:off x="4793941" y="3243643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 flipH="1">
            <a:off x="5276547" y="2256669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 flipH="1">
            <a:off x="3567487" y="3885897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 flipH="1">
            <a:off x="3044975" y="42487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 flipH="1">
            <a:off x="4053719" y="4245127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 flipH="1">
            <a:off x="4572604" y="3882268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 flipH="1">
            <a:off x="5047948" y="4248754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 flipH="1">
            <a:off x="5574090" y="3882270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 flipH="1">
            <a:off x="5545062" y="4861984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 flipH="1">
            <a:off x="3052234" y="5221212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 flipH="1">
            <a:off x="3041347" y="3885900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 flipH="1">
            <a:off x="3683608" y="3882268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 flipH="1">
            <a:off x="4685090" y="3885897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 flipH="1">
            <a:off x="4931830" y="4248753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 flipH="1">
            <a:off x="3937604" y="42487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 flipH="1">
            <a:off x="5574089" y="424875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 flipH="1">
            <a:off x="3048604" y="4861985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 flipH="1">
            <a:off x="5545061" y="5221212"/>
            <a:ext cx="137284" cy="12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8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8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3538817" y="4001718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3671262" y="4001116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3752301" y="4001116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3825783" y="4001719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3904098" y="4002173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4029531" y="4001719"/>
            <a:ext cx="131234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5032574" y="4132339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4907999" y="4127505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4828170" y="4128712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4757110" y="4128708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4687258" y="4128709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4544782" y="4129315"/>
            <a:ext cx="131234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4546351" y="4001719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4683029" y="4001114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4764068" y="4001114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4841783" y="4001717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4915865" y="4001113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5041299" y="4001719"/>
            <a:ext cx="131234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4029276" y="4127047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G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8" name="Text Box 31"/>
          <p:cNvSpPr txBox="1">
            <a:spLocks noChangeArrowheads="1"/>
          </p:cNvSpPr>
          <p:nvPr/>
        </p:nvSpPr>
        <p:spPr bwMode="auto">
          <a:xfrm>
            <a:off x="3900464" y="4127504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3812169" y="4128711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3745342" y="4128707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3675490" y="4127650"/>
            <a:ext cx="124831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Text Box 31"/>
          <p:cNvSpPr txBox="1">
            <a:spLocks noChangeArrowheads="1"/>
          </p:cNvSpPr>
          <p:nvPr/>
        </p:nvSpPr>
        <p:spPr bwMode="auto">
          <a:xfrm>
            <a:off x="3541484" y="4125081"/>
            <a:ext cx="131234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3094620" y="6099333"/>
            <a:ext cx="825449" cy="3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Recombinant </a:t>
            </a:r>
            <a:br>
              <a:rPr lang="en-US" sz="1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plasmid</a:t>
            </a:r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" name="Text Box 31"/>
          <p:cNvSpPr txBox="1">
            <a:spLocks noChangeArrowheads="1"/>
          </p:cNvSpPr>
          <p:nvPr/>
        </p:nvSpPr>
        <p:spPr bwMode="auto">
          <a:xfrm>
            <a:off x="4014813" y="1312032"/>
            <a:ext cx="502153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GAATTC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5" name="Text Box 31"/>
          <p:cNvSpPr txBox="1">
            <a:spLocks noChangeArrowheads="1"/>
          </p:cNvSpPr>
          <p:nvPr/>
        </p:nvSpPr>
        <p:spPr bwMode="auto">
          <a:xfrm>
            <a:off x="4022200" y="1434800"/>
            <a:ext cx="502153" cy="11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CTTAAG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 rot="21205928">
            <a:off x="3721291" y="2413298"/>
            <a:ext cx="418301" cy="1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CTTAA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" name="Text Box 31"/>
          <p:cNvSpPr txBox="1">
            <a:spLocks noChangeArrowheads="1"/>
          </p:cNvSpPr>
          <p:nvPr/>
        </p:nvSpPr>
        <p:spPr bwMode="auto">
          <a:xfrm rot="384752">
            <a:off x="4412746" y="2302632"/>
            <a:ext cx="413254" cy="1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AATTC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 rot="349580">
            <a:off x="4531279" y="3001133"/>
            <a:ext cx="413254" cy="12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AATTC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" name="Text Box 31"/>
          <p:cNvSpPr txBox="1">
            <a:spLocks noChangeArrowheads="1"/>
          </p:cNvSpPr>
          <p:nvPr/>
        </p:nvSpPr>
        <p:spPr bwMode="auto">
          <a:xfrm rot="321352">
            <a:off x="5435789" y="3217632"/>
            <a:ext cx="418301" cy="1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0" spc="90" dirty="0" smtClean="0">
                <a:solidFill>
                  <a:srgbClr val="000000"/>
                </a:solidFill>
                <a:latin typeface="Arial" charset="0"/>
              </a:rPr>
              <a:t>CTTAA</a:t>
            </a:r>
            <a:endParaRPr lang="en-US" sz="800" kern="0" spc="9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5_GeneCloningAndUs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134112"/>
            <a:ext cx="772363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20.5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024763" y="128218"/>
            <a:ext cx="776770" cy="2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Bacterium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694166" y="1019767"/>
            <a:ext cx="588101" cy="165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5427133" y="968967"/>
            <a:ext cx="140034" cy="360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889832" y="1299167"/>
            <a:ext cx="139368" cy="978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853267" y="782701"/>
            <a:ext cx="241632" cy="165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725334" y="765767"/>
            <a:ext cx="4566" cy="174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3780367" y="3623734"/>
            <a:ext cx="334433" cy="592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982966" y="3635967"/>
            <a:ext cx="240967" cy="174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3880474" y="4822041"/>
            <a:ext cx="206074" cy="185953"/>
            <a:chOff x="3880474" y="4822041"/>
            <a:chExt cx="206074" cy="185953"/>
          </a:xfrm>
        </p:grpSpPr>
        <p:sp>
          <p:nvSpPr>
            <p:cNvPr id="21" name="Oval 20"/>
            <p:cNvSpPr/>
            <p:nvPr/>
          </p:nvSpPr>
          <p:spPr bwMode="auto">
            <a:xfrm>
              <a:off x="3901640" y="4832913"/>
              <a:ext cx="175081" cy="175081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3880474" y="4822041"/>
              <a:ext cx="206074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4680573" y="2902513"/>
            <a:ext cx="175081" cy="175081"/>
          </a:xfrm>
          <a:prstGeom prst="ellipse">
            <a:avLst/>
          </a:prstGeom>
          <a:solidFill>
            <a:srgbClr val="0093C5"/>
          </a:solidFill>
          <a:ln w="9525" cap="flat" cmpd="sng" algn="ctr">
            <a:solidFill>
              <a:srgbClr val="0093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667873" y="2900107"/>
            <a:ext cx="206074" cy="160595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11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73600" y="1812142"/>
            <a:ext cx="204582" cy="185953"/>
            <a:chOff x="3890432" y="4822041"/>
            <a:chExt cx="204582" cy="185953"/>
          </a:xfrm>
        </p:grpSpPr>
        <p:sp>
          <p:nvSpPr>
            <p:cNvPr id="29" name="Oval 28"/>
            <p:cNvSpPr/>
            <p:nvPr/>
          </p:nvSpPr>
          <p:spPr bwMode="auto">
            <a:xfrm>
              <a:off x="3901640" y="4832913"/>
              <a:ext cx="175081" cy="175081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890432" y="4822041"/>
              <a:ext cx="204582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13309" y="550609"/>
            <a:ext cx="206074" cy="185953"/>
            <a:chOff x="3880474" y="4822041"/>
            <a:chExt cx="206074" cy="185953"/>
          </a:xfrm>
        </p:grpSpPr>
        <p:sp>
          <p:nvSpPr>
            <p:cNvPr id="32" name="Oval 31"/>
            <p:cNvSpPr/>
            <p:nvPr/>
          </p:nvSpPr>
          <p:spPr bwMode="auto">
            <a:xfrm>
              <a:off x="3901640" y="4832913"/>
              <a:ext cx="175081" cy="175081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880474" y="4822041"/>
              <a:ext cx="206074" cy="160595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1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2169629" y="847884"/>
            <a:ext cx="963038" cy="37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Bacterial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chromosome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439629" y="907149"/>
            <a:ext cx="776770" cy="2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Plasmid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345563" y="543084"/>
            <a:ext cx="1030770" cy="3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Gene inserted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into plasmid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056762" y="128218"/>
            <a:ext cx="1530304" cy="37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Cell containing gene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of interest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270296" y="1347417"/>
            <a:ext cx="1073104" cy="3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Recombinant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DNA (plasmid)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048298" y="1279683"/>
            <a:ext cx="590502" cy="3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Gene of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interest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292895" y="1076482"/>
            <a:ext cx="1225504" cy="59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DNA of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chromosome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(“foreign” DNA)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895896" y="1804617"/>
            <a:ext cx="1200104" cy="3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Plasmid put into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bacterial cell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007829" y="2422684"/>
            <a:ext cx="971503" cy="3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Recombinant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bacterium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904362" y="2888364"/>
            <a:ext cx="3325237" cy="43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Host cell grown in culture to form a clone of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cells containing the “cloned” gene of interest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168699" y="3497949"/>
            <a:ext cx="590502" cy="3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Gene of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interest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243032" y="3718081"/>
            <a:ext cx="1530302" cy="42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Protein expressed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from gene of interest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694565" y="4226082"/>
            <a:ext cx="1403302" cy="2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Copies of gene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933497" y="4928816"/>
            <a:ext cx="1818169" cy="42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Gene for pest resistance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inserted into plants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293831" y="4251481"/>
            <a:ext cx="1352502" cy="23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Protein harvested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4116965" y="4818749"/>
            <a:ext cx="1056169" cy="55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Basic research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and various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applications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275965" y="4911882"/>
            <a:ext cx="1775835" cy="36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Human growth hormone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treats stunted growth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747232" y="5894015"/>
            <a:ext cx="1987502" cy="42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Gene used to alter bacteria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for cleaning up toxic waste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267498" y="5902482"/>
            <a:ext cx="2139902" cy="44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Protein dissolves blood clots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in heart attack therapy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– 20.1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DNA </a:t>
            </a:r>
            <a:r>
              <a:rPr lang="en-US" b="1" dirty="0"/>
              <a:t>cloning </a:t>
            </a:r>
            <a:r>
              <a:rPr lang="en-US" b="1" dirty="0" smtClean="0"/>
              <a:t>is a valuable tool for genetic engineering</a:t>
            </a:r>
          </a:p>
          <a:p>
            <a:r>
              <a:rPr lang="en-US" dirty="0"/>
              <a:t>The </a:t>
            </a:r>
            <a:r>
              <a:rPr lang="en-US" b="1" dirty="0"/>
              <a:t>polymerase chain reaction (PCR) </a:t>
            </a:r>
            <a:r>
              <a:rPr lang="en-US" dirty="0"/>
              <a:t>can produce many </a:t>
            </a:r>
            <a:r>
              <a:rPr lang="en-US" dirty="0" smtClean="0"/>
              <a:t>copies of </a:t>
            </a:r>
            <a:r>
              <a:rPr lang="en-US" dirty="0"/>
              <a:t>(amplify) a specific target segment of DNA in vitro, </a:t>
            </a:r>
            <a:r>
              <a:rPr lang="en-US" dirty="0" smtClean="0"/>
              <a:t>using primers </a:t>
            </a:r>
            <a:r>
              <a:rPr lang="en-US" dirty="0"/>
              <a:t>that bracket the desired sequence and a </a:t>
            </a:r>
            <a:r>
              <a:rPr lang="en-US" dirty="0" smtClean="0"/>
              <a:t>heat-resistant DNA </a:t>
            </a:r>
            <a:r>
              <a:rPr lang="en-US" dirty="0"/>
              <a:t>polymerase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4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8bPCR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99288"/>
            <a:ext cx="8546592" cy="59070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20.8b-3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481565" y="3161833"/>
            <a:ext cx="503435" cy="487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2851777" y="982405"/>
            <a:ext cx="340157" cy="332258"/>
            <a:chOff x="2851777" y="982405"/>
            <a:chExt cx="340157" cy="332258"/>
          </a:xfrm>
        </p:grpSpPr>
        <p:sp>
          <p:nvSpPr>
            <p:cNvPr id="8" name="Oval 7"/>
            <p:cNvSpPr/>
            <p:nvPr/>
          </p:nvSpPr>
          <p:spPr bwMode="auto">
            <a:xfrm>
              <a:off x="2866593" y="993273"/>
              <a:ext cx="321390" cy="321390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851777" y="982405"/>
              <a:ext cx="340157" cy="321462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56010" y="2548738"/>
            <a:ext cx="340157" cy="332258"/>
            <a:chOff x="2851777" y="982405"/>
            <a:chExt cx="340157" cy="332258"/>
          </a:xfrm>
        </p:grpSpPr>
        <p:sp>
          <p:nvSpPr>
            <p:cNvPr id="11" name="Oval 10"/>
            <p:cNvSpPr/>
            <p:nvPr/>
          </p:nvSpPr>
          <p:spPr bwMode="auto">
            <a:xfrm>
              <a:off x="2866593" y="993273"/>
              <a:ext cx="321390" cy="321390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2851777" y="982405"/>
              <a:ext cx="340157" cy="321462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43310" y="4309805"/>
            <a:ext cx="340157" cy="332258"/>
            <a:chOff x="2851777" y="982405"/>
            <a:chExt cx="340157" cy="332258"/>
          </a:xfrm>
        </p:grpSpPr>
        <p:sp>
          <p:nvSpPr>
            <p:cNvPr id="14" name="Oval 13"/>
            <p:cNvSpPr/>
            <p:nvPr/>
          </p:nvSpPr>
          <p:spPr bwMode="auto">
            <a:xfrm>
              <a:off x="2866593" y="993273"/>
              <a:ext cx="321390" cy="321390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2851777" y="982405"/>
              <a:ext cx="340157" cy="321462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274529" y="996049"/>
            <a:ext cx="1797006" cy="30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Denaturation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70458" y="369517"/>
            <a:ext cx="1416008" cy="35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FF6600"/>
                </a:solidFill>
                <a:latin typeface="Arial" charset="0"/>
              </a:rPr>
              <a:t>Technique</a:t>
            </a:r>
            <a:endParaRPr lang="en-US" sz="22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187991" y="936784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640066" y="2117904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644303" y="941018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192224" y="2122139"/>
            <a:ext cx="226441" cy="29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20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61530" y="2947619"/>
            <a:ext cx="1322869" cy="126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Cycle 1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yields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2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molecules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5626432" y="3649133"/>
            <a:ext cx="1367035" cy="206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5626432" y="5096933"/>
            <a:ext cx="1367035" cy="147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6659365" y="5101167"/>
            <a:ext cx="317168" cy="143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274529" y="2562383"/>
            <a:ext cx="1441404" cy="29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Annealing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240663" y="4331916"/>
            <a:ext cx="1356737" cy="29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Extension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050662" y="3493715"/>
            <a:ext cx="1085805" cy="30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Primers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033730" y="4924582"/>
            <a:ext cx="1661537" cy="6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New</a:t>
            </a:r>
            <a:br>
              <a:rPr lang="en-US" sz="21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nucleotides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08_PCR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140462"/>
            <a:ext cx="4864608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20.8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679062" y="394917"/>
            <a:ext cx="751371" cy="35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Target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sequence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643366" y="2425233"/>
            <a:ext cx="287534" cy="2629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164999" y="3509433"/>
            <a:ext cx="778601" cy="79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160766" y="2683933"/>
            <a:ext cx="765901" cy="1265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749199" y="3509433"/>
            <a:ext cx="181701" cy="88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ight Brace 10"/>
          <p:cNvSpPr/>
          <p:nvPr/>
        </p:nvSpPr>
        <p:spPr bwMode="auto">
          <a:xfrm>
            <a:off x="5571068" y="304799"/>
            <a:ext cx="83486" cy="554568"/>
          </a:xfrm>
          <a:prstGeom prst="rightBrace">
            <a:avLst>
              <a:gd name="adj1" fmla="val 355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875661" y="847885"/>
            <a:ext cx="1073105" cy="1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Genomic  DNA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207725" y="132452"/>
            <a:ext cx="768306" cy="18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6600"/>
                </a:solidFill>
                <a:latin typeface="Arial" charset="0"/>
              </a:rPr>
              <a:t>Technique</a:t>
            </a:r>
            <a:endParaRPr lang="en-US" sz="12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833326" y="1173855"/>
            <a:ext cx="1073105" cy="1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Denaturation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145661" y="132451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734093" y="1825787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488559" y="847886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917059" y="1165385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492796" y="136685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149894" y="843654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738328" y="1161152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925529" y="1830019"/>
            <a:ext cx="171406" cy="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200" dirty="0">
              <a:solidFill>
                <a:srgbClr val="000000"/>
              </a:solidFill>
              <a:latin typeface="Symbol Std"/>
              <a:cs typeface="Symbol Std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837560" y="2058625"/>
            <a:ext cx="755607" cy="1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Annealing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824859" y="3057689"/>
            <a:ext cx="1073105" cy="18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Extension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410931" y="2287219"/>
            <a:ext cx="878374" cy="77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Cycle 1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yields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2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molecules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958459" y="2587787"/>
            <a:ext cx="577807" cy="17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Primers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962693" y="3392123"/>
            <a:ext cx="869907" cy="4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nucleotides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01075" y="1181371"/>
            <a:ext cx="224367" cy="211396"/>
            <a:chOff x="3601075" y="1181371"/>
            <a:chExt cx="224367" cy="211396"/>
          </a:xfrm>
        </p:grpSpPr>
        <p:sp>
          <p:nvSpPr>
            <p:cNvPr id="33" name="Oval 32"/>
            <p:cNvSpPr/>
            <p:nvPr/>
          </p:nvSpPr>
          <p:spPr bwMode="auto">
            <a:xfrm>
              <a:off x="3618012" y="1196476"/>
              <a:ext cx="175086" cy="17508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3601075" y="1181371"/>
              <a:ext cx="224367" cy="211396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01075" y="2061904"/>
            <a:ext cx="224367" cy="211396"/>
            <a:chOff x="3601075" y="1181371"/>
            <a:chExt cx="224367" cy="211396"/>
          </a:xfrm>
        </p:grpSpPr>
        <p:sp>
          <p:nvSpPr>
            <p:cNvPr id="36" name="Oval 35"/>
            <p:cNvSpPr/>
            <p:nvPr/>
          </p:nvSpPr>
          <p:spPr bwMode="auto">
            <a:xfrm>
              <a:off x="3618012" y="1196476"/>
              <a:ext cx="175086" cy="17508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3601075" y="1181371"/>
              <a:ext cx="224367" cy="211396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584142" y="3060971"/>
            <a:ext cx="224367" cy="211396"/>
            <a:chOff x="3601075" y="1181371"/>
            <a:chExt cx="224367" cy="211396"/>
          </a:xfrm>
        </p:grpSpPr>
        <p:sp>
          <p:nvSpPr>
            <p:cNvPr id="39" name="Oval 38"/>
            <p:cNvSpPr/>
            <p:nvPr/>
          </p:nvSpPr>
          <p:spPr bwMode="auto">
            <a:xfrm>
              <a:off x="3618012" y="1196476"/>
              <a:ext cx="175086" cy="17508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3601075" y="1181371"/>
              <a:ext cx="224367" cy="211396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1" name="Right Brace 40"/>
          <p:cNvSpPr/>
          <p:nvPr/>
        </p:nvSpPr>
        <p:spPr bwMode="auto">
          <a:xfrm rot="10800000">
            <a:off x="3462860" y="1071034"/>
            <a:ext cx="131235" cy="3086100"/>
          </a:xfrm>
          <a:prstGeom prst="rightBrace">
            <a:avLst>
              <a:gd name="adj1" fmla="val 355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4" name="Right Brace 43"/>
          <p:cNvSpPr/>
          <p:nvPr/>
        </p:nvSpPr>
        <p:spPr bwMode="auto">
          <a:xfrm rot="10800000">
            <a:off x="3458624" y="4220632"/>
            <a:ext cx="131235" cy="1037167"/>
          </a:xfrm>
          <a:prstGeom prst="rightBrace">
            <a:avLst>
              <a:gd name="adj1" fmla="val 355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5" name="Right Brace 44"/>
          <p:cNvSpPr/>
          <p:nvPr/>
        </p:nvSpPr>
        <p:spPr bwMode="auto">
          <a:xfrm rot="10800000">
            <a:off x="3462857" y="5321299"/>
            <a:ext cx="131235" cy="1037167"/>
          </a:xfrm>
          <a:prstGeom prst="rightBrace">
            <a:avLst>
              <a:gd name="adj1" fmla="val 355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406698" y="4425051"/>
            <a:ext cx="878374" cy="77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Cycle 2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yields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4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molecules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250067" y="5347917"/>
            <a:ext cx="1200103" cy="106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Cycle 3 yields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8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molecules;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2 molecules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(in white boxes)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match target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sequence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– 20.4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practical applications of DNA-based biotechnology </a:t>
            </a:r>
            <a:r>
              <a:rPr lang="en-US" b="1" dirty="0" smtClean="0"/>
              <a:t>affect our </a:t>
            </a:r>
            <a:r>
              <a:rPr lang="en-US" b="1" dirty="0"/>
              <a:t>lives in many </a:t>
            </a:r>
            <a:r>
              <a:rPr lang="en-US" b="1" dirty="0" smtClean="0"/>
              <a:t>ways</a:t>
            </a:r>
          </a:p>
          <a:p>
            <a:r>
              <a:rPr lang="en-US" sz="2400" dirty="0"/>
              <a:t>Many fields benefit from DNA technology and genetic </a:t>
            </a:r>
            <a:r>
              <a:rPr lang="en-US" sz="2400" dirty="0" smtClean="0"/>
              <a:t>engineering</a:t>
            </a:r>
          </a:p>
          <a:p>
            <a:pPr lvl="1"/>
            <a:r>
              <a:rPr lang="en-US" sz="2000" dirty="0" smtClean="0"/>
              <a:t>Medical </a:t>
            </a:r>
            <a:r>
              <a:rPr lang="en-US" sz="2000" dirty="0"/>
              <a:t>Applications</a:t>
            </a:r>
          </a:p>
          <a:p>
            <a:pPr lvl="1"/>
            <a:r>
              <a:rPr lang="en-US" sz="2000" dirty="0"/>
              <a:t>Pharmaceutical Products</a:t>
            </a:r>
          </a:p>
          <a:p>
            <a:pPr lvl="1"/>
            <a:r>
              <a:rPr lang="en-US" sz="2000" dirty="0"/>
              <a:t>Forensic Evidence and Genetic Profiles</a:t>
            </a:r>
          </a:p>
          <a:p>
            <a:pPr lvl="1"/>
            <a:r>
              <a:rPr lang="en-US" sz="2000" dirty="0"/>
              <a:t>Environmental Cleanup</a:t>
            </a:r>
          </a:p>
          <a:p>
            <a:pPr lvl="1"/>
            <a:r>
              <a:rPr lang="en-US" sz="2000" dirty="0"/>
              <a:t>Agricultural Applications</a:t>
            </a:r>
          </a:p>
          <a:p>
            <a:r>
              <a:rPr lang="en-US" sz="2400" dirty="0"/>
              <a:t>Potential benefits of genetic engineering must be weighed against potential hazards of creating harmful products or procedures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67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trike="sngStrike" dirty="0" smtClean="0"/>
              <a:t>Ch. 16 – The Molecular Basis of Inheritance (DNA)</a:t>
            </a:r>
          </a:p>
          <a:p>
            <a:r>
              <a:rPr lang="en-US" strike="sngStrike" dirty="0" smtClean="0"/>
              <a:t>Ch. 17 – Gene Expression: From Gene to Protein</a:t>
            </a:r>
          </a:p>
          <a:p>
            <a:r>
              <a:rPr lang="en-US" strike="sngStrike" dirty="0" smtClean="0"/>
              <a:t>Ch. 18 – Regulation of Gene Expression</a:t>
            </a:r>
          </a:p>
          <a:p>
            <a:r>
              <a:rPr lang="en-US" strike="sngStrike" dirty="0"/>
              <a:t>Ch. </a:t>
            </a:r>
            <a:r>
              <a:rPr lang="en-US" strike="sngStrike" dirty="0" smtClean="0"/>
              <a:t>19 </a:t>
            </a:r>
            <a:r>
              <a:rPr lang="en-US" strike="sngStrike" dirty="0"/>
              <a:t>– </a:t>
            </a:r>
            <a:r>
              <a:rPr lang="en-US" strike="sngStrike" dirty="0" smtClean="0"/>
              <a:t>Viruses</a:t>
            </a:r>
            <a:endParaRPr lang="en-US" strike="sngStrike" dirty="0"/>
          </a:p>
          <a:p>
            <a:r>
              <a:rPr lang="en-US" strike="sngStrike" dirty="0"/>
              <a:t>Ch. </a:t>
            </a:r>
            <a:r>
              <a:rPr lang="en-US" strike="sngStrike" dirty="0" smtClean="0"/>
              <a:t>20 </a:t>
            </a:r>
            <a:r>
              <a:rPr lang="en-US" strike="sngStrike" dirty="0"/>
              <a:t>– </a:t>
            </a:r>
            <a:r>
              <a:rPr lang="en-US" strike="sngStrike" dirty="0" smtClean="0"/>
              <a:t>DNA Tools and Biotechnology</a:t>
            </a:r>
            <a:endParaRPr lang="en-US" strike="sngStrike" dirty="0"/>
          </a:p>
          <a:p>
            <a:r>
              <a:rPr lang="en-US" sz="3600" b="1" dirty="0"/>
              <a:t>Ch. </a:t>
            </a:r>
            <a:r>
              <a:rPr lang="en-US" sz="3600" b="1" dirty="0" smtClean="0"/>
              <a:t>21 </a:t>
            </a:r>
            <a:r>
              <a:rPr lang="en-US" sz="3600" b="1" dirty="0"/>
              <a:t>– </a:t>
            </a:r>
            <a:r>
              <a:rPr lang="en-US" sz="3600" b="1" dirty="0" smtClean="0"/>
              <a:t>Genomes and </a:t>
            </a:r>
            <a:r>
              <a:rPr lang="en-US" sz="3600" b="1" dirty="0"/>
              <a:t>T</a:t>
            </a:r>
            <a:r>
              <a:rPr lang="en-US" sz="3600" b="1" dirty="0" smtClean="0"/>
              <a:t>heir Evolution</a:t>
            </a:r>
            <a:endParaRPr lang="en-US" sz="3600" b="1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Genomes – YOU MUST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prokaryotic genomes compare to eukaryotic genomes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activity and role of transposable elements in generating genetic 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conclusions related to gene density in humans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conclusions related to noncoding DNA in humans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Genomes – 21.2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Scientists use bioinformatics to analyze genomes and </a:t>
            </a:r>
            <a:r>
              <a:rPr lang="en-US" b="1" dirty="0" smtClean="0"/>
              <a:t>their functions</a:t>
            </a:r>
          </a:p>
          <a:p>
            <a:r>
              <a:rPr lang="en-US" dirty="0" smtClean="0"/>
              <a:t>In </a:t>
            </a:r>
            <a:r>
              <a:rPr lang="en-US" dirty="0"/>
              <a:t>systems biology, scientists use the computer-based tools </a:t>
            </a:r>
            <a:r>
              <a:rPr lang="en-US" dirty="0" smtClean="0"/>
              <a:t>of </a:t>
            </a:r>
            <a:r>
              <a:rPr lang="en-US" b="1" dirty="0" smtClean="0"/>
              <a:t>bioinformatics </a:t>
            </a:r>
            <a:r>
              <a:rPr lang="en-US" dirty="0"/>
              <a:t>to compare genomes and study sets of genes </a:t>
            </a:r>
            <a:r>
              <a:rPr lang="en-US" dirty="0" smtClean="0"/>
              <a:t>and proteins </a:t>
            </a:r>
            <a:r>
              <a:rPr lang="en-US" dirty="0"/>
              <a:t>as whole systems</a:t>
            </a:r>
          </a:p>
        </p:txBody>
      </p:sp>
    </p:spTree>
    <p:extLst>
      <p:ext uri="{BB962C8B-B14F-4D97-AF65-F5344CB8AC3E}">
        <p14:creationId xmlns:p14="http://schemas.microsoft.com/office/powerpoint/2010/main" val="33006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Genomes – 21.3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Genomes vary in size, number of genes, and gene </a:t>
            </a:r>
            <a:r>
              <a:rPr lang="en-US" sz="2800" b="1" dirty="0" smtClean="0"/>
              <a:t>density </a:t>
            </a:r>
            <a:r>
              <a:rPr lang="en-US" sz="2800" dirty="0" smtClean="0"/>
              <a:t>(DO NOT MEMORIZE…just have a general idea)</a:t>
            </a: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3085"/>
              </p:ext>
            </p:extLst>
          </p:nvPr>
        </p:nvGraphicFramePr>
        <p:xfrm>
          <a:off x="2133600" y="2286000"/>
          <a:ext cx="4648200" cy="41682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9400"/>
                <a:gridCol w="1549400"/>
                <a:gridCol w="1549400"/>
              </a:tblGrid>
              <a:tr h="40867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Bacteria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Eukaraya</a:t>
                      </a:r>
                      <a:endParaRPr lang="en-US" sz="1600" dirty="0"/>
                    </a:p>
                  </a:txBody>
                  <a:tcPr/>
                </a:tc>
              </a:tr>
              <a:tr h="4086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Genome Size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1-6 Mb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10-4000 Mb</a:t>
                      </a:r>
                      <a:endParaRPr lang="en-US" sz="1600" dirty="0"/>
                    </a:p>
                  </a:txBody>
                  <a:tcPr/>
                </a:tc>
              </a:tr>
              <a:tr h="6382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Number of Genes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1500-1700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5000-40000</a:t>
                      </a:r>
                      <a:endParaRPr lang="en-US" sz="1600" dirty="0"/>
                    </a:p>
                  </a:txBody>
                  <a:tcPr/>
                </a:tc>
              </a:tr>
              <a:tr h="531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Gene Density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Higher than in eukaryotes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Lower than in eukaryotes</a:t>
                      </a:r>
                      <a:endParaRPr lang="en-US" sz="1600" dirty="0"/>
                    </a:p>
                  </a:txBody>
                  <a:tcPr/>
                </a:tc>
              </a:tr>
              <a:tr h="9872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Introns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 in protein-coding genes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Present in most genes of multicellular</a:t>
                      </a:r>
                      <a:r>
                        <a:rPr lang="en-US" sz="1600" baseline="0" dirty="0" smtClean="0"/>
                        <a:t> eukaryotes</a:t>
                      </a:r>
                      <a:endParaRPr lang="en-US" sz="1600" dirty="0"/>
                    </a:p>
                  </a:txBody>
                  <a:tcPr/>
                </a:tc>
              </a:tr>
              <a:tr h="7594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Other noncoding DNA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Very little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Can exist in large amounts, lots of repetitive</a:t>
                      </a:r>
                      <a:r>
                        <a:rPr lang="en-US" sz="1600" baseline="0" dirty="0" smtClean="0"/>
                        <a:t> DNA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6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– 16.1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DNA is the genetic material </a:t>
            </a:r>
            <a:endParaRPr lang="en-US" b="1" dirty="0" smtClean="0"/>
          </a:p>
          <a:p>
            <a:r>
              <a:rPr lang="en-US" dirty="0" smtClean="0"/>
              <a:t>Experiments </a:t>
            </a:r>
            <a:r>
              <a:rPr lang="en-US" dirty="0"/>
              <a:t>with bacteria and with </a:t>
            </a:r>
            <a:r>
              <a:rPr lang="en-US" b="1" dirty="0"/>
              <a:t>phages </a:t>
            </a:r>
            <a:r>
              <a:rPr lang="en-US" dirty="0"/>
              <a:t>provided the </a:t>
            </a:r>
            <a:r>
              <a:rPr lang="en-US" dirty="0" smtClean="0"/>
              <a:t>first strong </a:t>
            </a:r>
            <a:r>
              <a:rPr lang="en-US" dirty="0"/>
              <a:t>evidence that the genetic material is </a:t>
            </a:r>
            <a:r>
              <a:rPr lang="en-US" dirty="0" smtClean="0"/>
              <a:t>DNA.</a:t>
            </a:r>
          </a:p>
          <a:p>
            <a:r>
              <a:rPr lang="en-US" dirty="0" smtClean="0"/>
              <a:t>Watson </a:t>
            </a:r>
            <a:r>
              <a:rPr lang="en-US" dirty="0"/>
              <a:t>and Crick deduced that DNA is a </a:t>
            </a:r>
            <a:r>
              <a:rPr lang="en-US" b="1" dirty="0"/>
              <a:t>double helix </a:t>
            </a:r>
            <a:r>
              <a:rPr lang="en-US" dirty="0"/>
              <a:t>and </a:t>
            </a:r>
            <a:r>
              <a:rPr lang="en-US" dirty="0" smtClean="0"/>
              <a:t>built a </a:t>
            </a:r>
            <a:r>
              <a:rPr lang="en-US" dirty="0"/>
              <a:t>structural model. 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b="1" dirty="0"/>
              <a:t>antiparallel </a:t>
            </a:r>
            <a:r>
              <a:rPr lang="en-US" dirty="0"/>
              <a:t>sugar-phosphate </a:t>
            </a:r>
            <a:r>
              <a:rPr lang="en-US" dirty="0" smtClean="0"/>
              <a:t>chains wind </a:t>
            </a:r>
            <a:r>
              <a:rPr lang="en-US" dirty="0"/>
              <a:t>around the outside of the molecule; the nitrogenous </a:t>
            </a:r>
            <a:r>
              <a:rPr lang="en-US" dirty="0" smtClean="0"/>
              <a:t>bases project </a:t>
            </a:r>
            <a:r>
              <a:rPr lang="en-US" dirty="0"/>
              <a:t>into the interior, where they hydrogen-bond in </a:t>
            </a:r>
            <a:r>
              <a:rPr lang="en-US" dirty="0" smtClean="0"/>
              <a:t>specific pairs—A </a:t>
            </a:r>
            <a:r>
              <a:rPr lang="en-US" dirty="0"/>
              <a:t>with T, G with 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62812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Genomes – 21.4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Multicellular eukaryotes have much noncoding </a:t>
            </a:r>
            <a:r>
              <a:rPr lang="en-US" b="1" dirty="0" smtClean="0"/>
              <a:t>DNA</a:t>
            </a:r>
          </a:p>
          <a:p>
            <a:r>
              <a:rPr lang="en-US" dirty="0"/>
              <a:t>Only 1.5% of the human genome codes for proteins or gives </a:t>
            </a:r>
            <a:r>
              <a:rPr lang="en-US" dirty="0" smtClean="0"/>
              <a:t>rise to </a:t>
            </a:r>
            <a:r>
              <a:rPr lang="en-US" dirty="0" err="1"/>
              <a:t>rRNAs</a:t>
            </a:r>
            <a:r>
              <a:rPr lang="en-US" dirty="0"/>
              <a:t> or </a:t>
            </a:r>
            <a:r>
              <a:rPr lang="en-US" dirty="0" err="1"/>
              <a:t>tRNAs</a:t>
            </a:r>
            <a:r>
              <a:rPr lang="en-US" dirty="0"/>
              <a:t>; the rest is noncoding DNA, </a:t>
            </a:r>
            <a:r>
              <a:rPr lang="en-US" dirty="0" smtClean="0"/>
              <a:t>including </a:t>
            </a:r>
            <a:r>
              <a:rPr lang="en-US" b="1" dirty="0" err="1" smtClean="0"/>
              <a:t>pseudogenes</a:t>
            </a:r>
            <a:r>
              <a:rPr lang="en-US" b="1" dirty="0" smtClean="0"/>
              <a:t> </a:t>
            </a:r>
            <a:r>
              <a:rPr lang="en-US" dirty="0"/>
              <a:t>and </a:t>
            </a:r>
            <a:r>
              <a:rPr lang="en-US" b="1" dirty="0"/>
              <a:t>repetitive DNA </a:t>
            </a:r>
            <a:r>
              <a:rPr lang="en-US" dirty="0"/>
              <a:t>of unknown function.</a:t>
            </a:r>
          </a:p>
          <a:p>
            <a:r>
              <a:rPr lang="en-US" dirty="0" smtClean="0"/>
              <a:t>The </a:t>
            </a:r>
            <a:r>
              <a:rPr lang="en-US" dirty="0"/>
              <a:t>most abundant type of repetitive DNA in </a:t>
            </a:r>
            <a:r>
              <a:rPr lang="en-US" dirty="0" smtClean="0"/>
              <a:t>multicellular eukaryotes </a:t>
            </a:r>
            <a:r>
              <a:rPr lang="en-US" dirty="0"/>
              <a:t>consists of </a:t>
            </a:r>
            <a:r>
              <a:rPr lang="en-US" b="1" dirty="0"/>
              <a:t>transposable elements </a:t>
            </a:r>
            <a:r>
              <a:rPr lang="en-US" dirty="0"/>
              <a:t>and related sequences.</a:t>
            </a:r>
          </a:p>
          <a:p>
            <a:pPr lvl="1"/>
            <a:r>
              <a:rPr lang="en-US" dirty="0" smtClean="0"/>
              <a:t>Ex:</a:t>
            </a:r>
            <a:r>
              <a:rPr lang="en-US" b="1" dirty="0" smtClean="0"/>
              <a:t> Transposons</a:t>
            </a:r>
            <a:r>
              <a:rPr lang="en-US" dirty="0" smtClean="0"/>
              <a:t>: move </a:t>
            </a:r>
            <a:r>
              <a:rPr lang="en-US" dirty="0"/>
              <a:t>via a DNA </a:t>
            </a:r>
            <a:r>
              <a:rPr lang="en-US" dirty="0" smtClean="0"/>
              <a:t>intermediate</a:t>
            </a:r>
          </a:p>
        </p:txBody>
      </p:sp>
    </p:spTree>
    <p:extLst>
      <p:ext uri="{BB962C8B-B14F-4D97-AF65-F5344CB8AC3E}">
        <p14:creationId xmlns:p14="http://schemas.microsoft.com/office/powerpoint/2010/main" val="32946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Genomes – 21.5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Duplication, rearrangement, and mutation of DNA </a:t>
            </a:r>
            <a:r>
              <a:rPr lang="en-US" b="1" dirty="0" smtClean="0"/>
              <a:t>contribute to </a:t>
            </a:r>
            <a:r>
              <a:rPr lang="en-US" b="1" dirty="0"/>
              <a:t>genome evolution</a:t>
            </a:r>
          </a:p>
          <a:p>
            <a:r>
              <a:rPr lang="en-US" dirty="0" smtClean="0"/>
              <a:t>Rearrangement </a:t>
            </a:r>
            <a:r>
              <a:rPr lang="en-US" dirty="0"/>
              <a:t>of exons within and between genes </a:t>
            </a:r>
            <a:r>
              <a:rPr lang="en-US" dirty="0" smtClean="0"/>
              <a:t>during evolution </a:t>
            </a:r>
            <a:r>
              <a:rPr lang="en-US" dirty="0"/>
              <a:t>has led to genes containing multiple copies of </a:t>
            </a:r>
            <a:r>
              <a:rPr lang="en-US" dirty="0" smtClean="0"/>
              <a:t>similar exons </a:t>
            </a:r>
            <a:r>
              <a:rPr lang="en-US" dirty="0"/>
              <a:t>and/or several different exons derived from other genes.</a:t>
            </a:r>
          </a:p>
          <a:p>
            <a:r>
              <a:rPr lang="en-US" dirty="0" smtClean="0"/>
              <a:t>Movement </a:t>
            </a:r>
            <a:r>
              <a:rPr lang="en-US" dirty="0"/>
              <a:t>of transposable elements or recombination </a:t>
            </a:r>
            <a:r>
              <a:rPr lang="en-US" dirty="0" smtClean="0"/>
              <a:t>between copies </a:t>
            </a:r>
            <a:r>
              <a:rPr lang="en-US" dirty="0"/>
              <a:t>of the same element can generate new sequence </a:t>
            </a:r>
            <a:r>
              <a:rPr lang="en-US" dirty="0" smtClean="0"/>
              <a:t>combinations that </a:t>
            </a:r>
            <a:r>
              <a:rPr lang="en-US" dirty="0"/>
              <a:t>are beneficial to the organism. These may alter </a:t>
            </a:r>
            <a:r>
              <a:rPr lang="en-US" dirty="0" smtClean="0"/>
              <a:t>the functions </a:t>
            </a:r>
            <a:r>
              <a:rPr lang="en-US" dirty="0"/>
              <a:t>of genes or their patterns of expression and regulation.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Genomes – 21.6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Comparing genome sequences provides clues to </a:t>
            </a:r>
            <a:r>
              <a:rPr lang="en-US" b="1" dirty="0" smtClean="0"/>
              <a:t>evolution and </a:t>
            </a:r>
            <a:r>
              <a:rPr lang="en-US" b="1" dirty="0"/>
              <a:t>development </a:t>
            </a:r>
            <a:endParaRPr lang="en-US" b="1" dirty="0" smtClean="0"/>
          </a:p>
          <a:p>
            <a:r>
              <a:rPr lang="en-US" dirty="0" smtClean="0"/>
              <a:t>Comparisons </a:t>
            </a:r>
            <a:r>
              <a:rPr lang="en-US" dirty="0"/>
              <a:t>of genomes from widely divergent and </a:t>
            </a:r>
            <a:r>
              <a:rPr lang="en-US" dirty="0" smtClean="0"/>
              <a:t>closely related </a:t>
            </a:r>
            <a:r>
              <a:rPr lang="en-US" dirty="0"/>
              <a:t>species provide valuable information about ancient </a:t>
            </a:r>
            <a:r>
              <a:rPr lang="en-US" dirty="0" smtClean="0"/>
              <a:t>and more </a:t>
            </a:r>
            <a:r>
              <a:rPr lang="en-US" dirty="0"/>
              <a:t>recent evolutionary history, respectively.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trike="sngStrike" dirty="0" smtClean="0"/>
              <a:t>Ch. 16 – The Molecular Basis of Inheritance (DNA)</a:t>
            </a:r>
          </a:p>
          <a:p>
            <a:r>
              <a:rPr lang="en-US" strike="sngStrike" dirty="0" smtClean="0"/>
              <a:t>Ch. 17 – Gene Expression: From Gene to Protein</a:t>
            </a:r>
          </a:p>
          <a:p>
            <a:r>
              <a:rPr lang="en-US" strike="sngStrike" dirty="0" smtClean="0"/>
              <a:t>Ch. 18 – Regulation of Gene Expression</a:t>
            </a:r>
          </a:p>
          <a:p>
            <a:r>
              <a:rPr lang="en-US" strike="sngStrike" dirty="0"/>
              <a:t>Ch. </a:t>
            </a:r>
            <a:r>
              <a:rPr lang="en-US" strike="sngStrike" dirty="0" smtClean="0"/>
              <a:t>19 </a:t>
            </a:r>
            <a:r>
              <a:rPr lang="en-US" strike="sngStrike" dirty="0"/>
              <a:t>– </a:t>
            </a:r>
            <a:r>
              <a:rPr lang="en-US" strike="sngStrike" dirty="0" smtClean="0"/>
              <a:t>Viruses</a:t>
            </a:r>
            <a:endParaRPr lang="en-US" strike="sngStrike" dirty="0"/>
          </a:p>
          <a:p>
            <a:r>
              <a:rPr lang="en-US" strike="sngStrike" dirty="0"/>
              <a:t>Ch. </a:t>
            </a:r>
            <a:r>
              <a:rPr lang="en-US" strike="sngStrike" dirty="0" smtClean="0"/>
              <a:t>20 </a:t>
            </a:r>
            <a:r>
              <a:rPr lang="en-US" strike="sngStrike" dirty="0"/>
              <a:t>– </a:t>
            </a:r>
            <a:r>
              <a:rPr lang="en-US" strike="sngStrike" dirty="0" smtClean="0"/>
              <a:t>DNA Tools and Biotechnology</a:t>
            </a:r>
            <a:endParaRPr lang="en-US" strike="sngStrike" dirty="0"/>
          </a:p>
          <a:p>
            <a:r>
              <a:rPr lang="en-US" strike="sngStrike" dirty="0"/>
              <a:t>Ch. </a:t>
            </a:r>
            <a:r>
              <a:rPr lang="en-US" strike="sngStrike" dirty="0" smtClean="0"/>
              <a:t>21 </a:t>
            </a:r>
            <a:r>
              <a:rPr lang="en-US" strike="sngStrike" dirty="0"/>
              <a:t>– </a:t>
            </a:r>
            <a:r>
              <a:rPr lang="en-US" strike="sngStrike" dirty="0" smtClean="0"/>
              <a:t>Genomes and </a:t>
            </a:r>
            <a:r>
              <a:rPr lang="en-US" strike="sngStrike" dirty="0"/>
              <a:t>T</a:t>
            </a:r>
            <a:r>
              <a:rPr lang="en-US" strike="sngStrike" dirty="0" smtClean="0"/>
              <a:t>heir Evolution</a:t>
            </a:r>
            <a:endParaRPr lang="en-US" strike="sngStrike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– 16.2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Many proteins work together in DNA replication</a:t>
            </a:r>
          </a:p>
          <a:p>
            <a:r>
              <a:rPr lang="en-US" dirty="0" smtClean="0"/>
              <a:t>DNA replication is </a:t>
            </a:r>
            <a:r>
              <a:rPr lang="en-US" b="1" dirty="0"/>
              <a:t>semiconservative</a:t>
            </a:r>
            <a:r>
              <a:rPr lang="en-US" dirty="0"/>
              <a:t>: The parental molecule unwinds, and </a:t>
            </a:r>
            <a:r>
              <a:rPr lang="en-US" dirty="0" smtClean="0"/>
              <a:t>each strand </a:t>
            </a:r>
            <a:r>
              <a:rPr lang="en-US" dirty="0"/>
              <a:t>then serves as a template for the synthesis of a new </a:t>
            </a:r>
            <a:r>
              <a:rPr lang="en-US" dirty="0" smtClean="0"/>
              <a:t>strand according </a:t>
            </a:r>
            <a:r>
              <a:rPr lang="en-US" dirty="0"/>
              <a:t>to base-pairing rules.</a:t>
            </a:r>
          </a:p>
          <a:p>
            <a:r>
              <a:rPr lang="en-US" dirty="0" smtClean="0"/>
              <a:t>DNA </a:t>
            </a:r>
            <a:r>
              <a:rPr lang="en-US" dirty="0"/>
              <a:t>replication at one replication fork is summarized </a:t>
            </a:r>
            <a:r>
              <a:rPr lang="en-US" dirty="0" smtClean="0"/>
              <a:t>in the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1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_17_BactDNARepSummary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55056"/>
            <a:ext cx="8546592" cy="459638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16.17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6095851" y="1031548"/>
            <a:ext cx="906370" cy="20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Overview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431399" y="3320362"/>
            <a:ext cx="226010" cy="5435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754270" y="2981330"/>
            <a:ext cx="80718" cy="5596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452923" y="3901560"/>
            <a:ext cx="0" cy="279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340821" y="3594817"/>
            <a:ext cx="317491" cy="1022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416778" y="2123722"/>
            <a:ext cx="3528" cy="3386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428726" y="2642298"/>
            <a:ext cx="0" cy="263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628733" y="1748975"/>
            <a:ext cx="306728" cy="3605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6481168" y="1756829"/>
            <a:ext cx="0" cy="1482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7065512" y="1829697"/>
            <a:ext cx="295966" cy="2852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7048803" y="2254376"/>
            <a:ext cx="97692" cy="1615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5699912" y="2258133"/>
            <a:ext cx="229199" cy="2855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8068453" y="2655949"/>
            <a:ext cx="207714" cy="1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8075739" y="2177969"/>
            <a:ext cx="186819" cy="2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397599" y="1655963"/>
            <a:ext cx="906789" cy="41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Lagging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strand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949573" y="2386211"/>
            <a:ext cx="906789" cy="41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Leading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strand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213907" y="1341988"/>
            <a:ext cx="906789" cy="41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Leading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strand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450065" y="2506156"/>
            <a:ext cx="906789" cy="41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Lagging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strand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802797" y="2883626"/>
            <a:ext cx="1270148" cy="2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Leading strand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414744" y="1900236"/>
            <a:ext cx="1266619" cy="40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Leading strand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template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120547" y="1334935"/>
            <a:ext cx="924427" cy="4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Origin of 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replication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681993" y="2969880"/>
            <a:ext cx="1570009" cy="41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Overall directions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of replication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5356480" y="3096002"/>
            <a:ext cx="32701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DF401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rot="10800000" flipH="1">
            <a:off x="7259362" y="3100193"/>
            <a:ext cx="32701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DF401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V="1">
            <a:off x="2892046" y="4069744"/>
            <a:ext cx="196995" cy="796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Straight Connector 9224"/>
          <p:cNvCxnSpPr/>
          <p:nvPr/>
        </p:nvCxnSpPr>
        <p:spPr bwMode="auto">
          <a:xfrm flipV="1">
            <a:off x="2544162" y="3918857"/>
            <a:ext cx="125741" cy="2263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Connector 9226"/>
          <p:cNvCxnSpPr/>
          <p:nvPr/>
        </p:nvCxnSpPr>
        <p:spPr bwMode="auto">
          <a:xfrm>
            <a:off x="4304538" y="4400856"/>
            <a:ext cx="104784" cy="2137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 flipV="1">
            <a:off x="5499079" y="5084036"/>
            <a:ext cx="167655" cy="1550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>
            <a:off x="5670925" y="4664907"/>
            <a:ext cx="0" cy="2389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Straight Connector 9232"/>
          <p:cNvCxnSpPr/>
          <p:nvPr/>
        </p:nvCxnSpPr>
        <p:spPr bwMode="auto">
          <a:xfrm flipH="1">
            <a:off x="6572070" y="4656524"/>
            <a:ext cx="88019" cy="1886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Straight Connector 9234"/>
          <p:cNvCxnSpPr/>
          <p:nvPr/>
        </p:nvCxnSpPr>
        <p:spPr bwMode="auto">
          <a:xfrm>
            <a:off x="7536085" y="4690055"/>
            <a:ext cx="16766" cy="1969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8068451" y="5183293"/>
            <a:ext cx="207714" cy="1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8075737" y="4705313"/>
            <a:ext cx="186819" cy="2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3365727" y="4357613"/>
            <a:ext cx="207714" cy="1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584325" y="4462220"/>
            <a:ext cx="186819" cy="2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2372370" y="3909145"/>
            <a:ext cx="207714" cy="1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943110" y="3435530"/>
            <a:ext cx="207714" cy="1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2706590" y="4030519"/>
            <a:ext cx="186819" cy="2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2073694" y="3753894"/>
            <a:ext cx="186819" cy="2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946214" y="3925737"/>
            <a:ext cx="186819" cy="2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920877" y="2558267"/>
            <a:ext cx="1531074" cy="40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Single-strand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binding proteins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801772" y="3096814"/>
            <a:ext cx="820286" cy="2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Helicase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1107742" y="4153022"/>
            <a:ext cx="698739" cy="41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Parental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DNA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2662740" y="3482411"/>
            <a:ext cx="929265" cy="2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DNA pol </a:t>
            </a:r>
            <a:r>
              <a:rPr lang="en-US" sz="1400" dirty="0" smtClean="0">
                <a:solidFill>
                  <a:srgbClr val="000000"/>
                </a:solidFill>
                <a:latin typeface="Times"/>
                <a:cs typeface="Times"/>
              </a:rPr>
              <a:t>III</a:t>
            </a:r>
            <a:endParaRPr lang="en-US" sz="14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2474130" y="3704553"/>
            <a:ext cx="610720" cy="19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Primer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3115411" y="3960222"/>
            <a:ext cx="711312" cy="19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Primase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5223735" y="4253922"/>
            <a:ext cx="906789" cy="41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Lagging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strand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4473474" y="5201147"/>
            <a:ext cx="1302234" cy="39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Lagging strand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template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4008169" y="4173973"/>
            <a:ext cx="929265" cy="2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DNA pol </a:t>
            </a:r>
            <a:r>
              <a:rPr lang="en-US" sz="1400" dirty="0" smtClean="0">
                <a:solidFill>
                  <a:srgbClr val="000000"/>
                </a:solidFill>
                <a:latin typeface="Times"/>
                <a:cs typeface="Times"/>
              </a:rPr>
              <a:t>III</a:t>
            </a:r>
            <a:endParaRPr lang="en-US" sz="14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6338571" y="4433833"/>
            <a:ext cx="929265" cy="2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DNA pol </a:t>
            </a:r>
            <a:r>
              <a:rPr lang="en-US" sz="1400" dirty="0" smtClean="0">
                <a:solidFill>
                  <a:srgbClr val="000000"/>
                </a:solidFill>
                <a:latin typeface="Times"/>
                <a:cs typeface="Times"/>
              </a:rPr>
              <a:t>I</a:t>
            </a:r>
            <a:endParaRPr lang="en-US" sz="14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4660861" y="4604900"/>
            <a:ext cx="207714" cy="1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7403180" y="4458980"/>
            <a:ext cx="929265" cy="2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DNA ligase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794625" y="4839146"/>
            <a:ext cx="145952" cy="1424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7827835" y="4818692"/>
            <a:ext cx="124749" cy="21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781800" y="4835971"/>
            <a:ext cx="145952" cy="1424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6815010" y="4815517"/>
            <a:ext cx="124749" cy="21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5883275" y="4813746"/>
            <a:ext cx="145952" cy="1424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5916485" y="4793292"/>
            <a:ext cx="124749" cy="21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4191000" y="4572446"/>
            <a:ext cx="145952" cy="1424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4224210" y="4551992"/>
            <a:ext cx="124749" cy="21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4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3019425" y="4245421"/>
            <a:ext cx="145952" cy="1424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3052635" y="4224967"/>
            <a:ext cx="124749" cy="21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5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T01_DNARepProtein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72" y="216662"/>
            <a:ext cx="4943856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Table 16.1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– 16.3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 chromosome consists of a DNA molecule packed </a:t>
            </a:r>
            <a:r>
              <a:rPr lang="en-US" b="1" dirty="0" smtClean="0"/>
              <a:t>together with </a:t>
            </a:r>
            <a:r>
              <a:rPr lang="en-US" b="1" dirty="0"/>
              <a:t>proteins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chromosome of most bacterial species is a circular </a:t>
            </a:r>
            <a:r>
              <a:rPr lang="en-US" dirty="0" smtClean="0"/>
              <a:t>DNA molecule </a:t>
            </a:r>
            <a:r>
              <a:rPr lang="en-US" dirty="0"/>
              <a:t>with some associated proteins, making up the </a:t>
            </a:r>
            <a:r>
              <a:rPr lang="en-US" dirty="0" smtClean="0"/>
              <a:t>nucleoid.</a:t>
            </a:r>
          </a:p>
          <a:p>
            <a:r>
              <a:rPr lang="en-US" dirty="0" smtClean="0"/>
              <a:t>The </a:t>
            </a:r>
            <a:r>
              <a:rPr lang="en-US" b="1" dirty="0"/>
              <a:t>chromatin </a:t>
            </a:r>
            <a:r>
              <a:rPr lang="en-US" dirty="0"/>
              <a:t>making up a eukaryotic chromosome </a:t>
            </a:r>
            <a:r>
              <a:rPr lang="en-US" dirty="0" smtClean="0"/>
              <a:t>is composed </a:t>
            </a:r>
            <a:r>
              <a:rPr lang="en-US" dirty="0"/>
              <a:t>of DNA, </a:t>
            </a:r>
            <a:r>
              <a:rPr lang="en-US" b="1" dirty="0"/>
              <a:t>histones</a:t>
            </a:r>
            <a:r>
              <a:rPr lang="en-US" dirty="0"/>
              <a:t>, and other proteins. </a:t>
            </a:r>
            <a:endParaRPr lang="en-US" dirty="0" smtClean="0"/>
          </a:p>
          <a:p>
            <a:pPr lvl="1"/>
            <a:r>
              <a:rPr lang="en-US" dirty="0" smtClean="0"/>
              <a:t>The histones bind </a:t>
            </a:r>
            <a:r>
              <a:rPr lang="en-US" dirty="0"/>
              <a:t>to each other and to the DNA to form </a:t>
            </a:r>
            <a:r>
              <a:rPr lang="en-US" b="1" dirty="0"/>
              <a:t>nucleosomes</a:t>
            </a:r>
            <a:r>
              <a:rPr lang="en-US" dirty="0"/>
              <a:t>, </a:t>
            </a:r>
            <a:r>
              <a:rPr lang="en-US" dirty="0" smtClean="0"/>
              <a:t>the most </a:t>
            </a:r>
            <a:r>
              <a:rPr lang="en-US" dirty="0"/>
              <a:t>basic units of DNA packing. </a:t>
            </a:r>
            <a:endParaRPr lang="en-US" dirty="0" smtClean="0"/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coiling </a:t>
            </a:r>
            <a:r>
              <a:rPr lang="en-US" dirty="0" smtClean="0"/>
              <a:t>and folding </a:t>
            </a:r>
            <a:r>
              <a:rPr lang="en-US" dirty="0"/>
              <a:t>lead ultimately to the highly condensed chromatin of </a:t>
            </a:r>
            <a:r>
              <a:rPr lang="en-US" dirty="0" smtClean="0"/>
              <a:t>the metaphase </a:t>
            </a:r>
            <a:r>
              <a:rPr lang="en-US" dirty="0"/>
              <a:t>chromosome.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interphase cells, most chromatin </a:t>
            </a:r>
            <a:r>
              <a:rPr lang="en-US" dirty="0" smtClean="0"/>
              <a:t>is less </a:t>
            </a:r>
            <a:r>
              <a:rPr lang="en-US" dirty="0"/>
              <a:t>compacted (</a:t>
            </a:r>
            <a:r>
              <a:rPr lang="en-US" b="1" dirty="0" err="1"/>
              <a:t>euchromatin</a:t>
            </a:r>
            <a:r>
              <a:rPr lang="en-US" dirty="0"/>
              <a:t>), but some remains highly </a:t>
            </a:r>
            <a:r>
              <a:rPr lang="en-US" dirty="0" smtClean="0"/>
              <a:t>condensed (</a:t>
            </a:r>
            <a:r>
              <a:rPr lang="en-US" b="1" dirty="0" smtClean="0"/>
              <a:t>heterochromatin</a:t>
            </a:r>
            <a:r>
              <a:rPr lang="en-US" dirty="0"/>
              <a:t>). </a:t>
            </a:r>
            <a:endParaRPr lang="en-US" dirty="0" smtClean="0"/>
          </a:p>
          <a:p>
            <a:pPr lvl="2"/>
            <a:r>
              <a:rPr lang="en-US" dirty="0" err="1" smtClean="0"/>
              <a:t>Euchromatin</a:t>
            </a:r>
            <a:r>
              <a:rPr lang="en-US" dirty="0"/>
              <a:t>, but not </a:t>
            </a:r>
            <a:r>
              <a:rPr lang="en-US" dirty="0" smtClean="0"/>
              <a:t>heterochromatin, is </a:t>
            </a:r>
            <a:r>
              <a:rPr lang="en-US" dirty="0"/>
              <a:t>generally accessible for transcription of genes.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671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3663</Words>
  <Application>Microsoft Office PowerPoint</Application>
  <PresentationFormat>On-screen Show (4:3)</PresentationFormat>
  <Paragraphs>659</Paragraphs>
  <Slides>53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Office Theme</vt:lpstr>
      <vt:lpstr>3_Office Theme</vt:lpstr>
      <vt:lpstr>42_Blank</vt:lpstr>
      <vt:lpstr>7_Blank</vt:lpstr>
      <vt:lpstr>32_Blank</vt:lpstr>
      <vt:lpstr>21_Blank</vt:lpstr>
      <vt:lpstr>17_Blank</vt:lpstr>
      <vt:lpstr>Unit 6 Review  Gene Activity and Biotechnology</vt:lpstr>
      <vt:lpstr>Unit 6 – Overview</vt:lpstr>
      <vt:lpstr>Unit 6 – Overview</vt:lpstr>
      <vt:lpstr>DNA – YOU MUST KNOW</vt:lpstr>
      <vt:lpstr>DNA – 16.1</vt:lpstr>
      <vt:lpstr>DNA – 16.2</vt:lpstr>
      <vt:lpstr>Figure 16.17</vt:lpstr>
      <vt:lpstr>Table 16.1</vt:lpstr>
      <vt:lpstr>DNA – 16.3</vt:lpstr>
      <vt:lpstr>Unit 6 – Overview</vt:lpstr>
      <vt:lpstr>Gene Expression – YOU MUST KNOW</vt:lpstr>
      <vt:lpstr>Gene Expression – 17.1</vt:lpstr>
      <vt:lpstr>Gene Expression – 17.2</vt:lpstr>
      <vt:lpstr>Gene Expression – 17.3</vt:lpstr>
      <vt:lpstr>Gene Expression – 17.4</vt:lpstr>
      <vt:lpstr>Figure 17.3</vt:lpstr>
      <vt:lpstr>Figure 17.24</vt:lpstr>
      <vt:lpstr>Unit 6 – Overview</vt:lpstr>
      <vt:lpstr>Gene Regulation – YOU MUST KNOW</vt:lpstr>
      <vt:lpstr>Gene Regulation – 18.1</vt:lpstr>
      <vt:lpstr>Gene Regulation – 18.1</vt:lpstr>
      <vt:lpstr>Figure 18.UN07</vt:lpstr>
      <vt:lpstr>Figure 18.UN08</vt:lpstr>
      <vt:lpstr>Figure 18.5</vt:lpstr>
      <vt:lpstr>Gene Regulation – 18.2</vt:lpstr>
      <vt:lpstr>Figure 18.UN09</vt:lpstr>
      <vt:lpstr>Gene Regulation – 18.3</vt:lpstr>
      <vt:lpstr>Figure 18.14</vt:lpstr>
      <vt:lpstr>Gene Regulation – 18.4</vt:lpstr>
      <vt:lpstr>Unit 6 – Overview</vt:lpstr>
      <vt:lpstr>Viruses – YOU MUST KNOW</vt:lpstr>
      <vt:lpstr>Viruses – 19.1</vt:lpstr>
      <vt:lpstr>Viruses – 19.2</vt:lpstr>
      <vt:lpstr>Figure 19.UN03</vt:lpstr>
      <vt:lpstr>Viruses – 19.2</vt:lpstr>
      <vt:lpstr>Unit 6 – Overview</vt:lpstr>
      <vt:lpstr>Biotechnology – YOU MUST KNOW</vt:lpstr>
      <vt:lpstr>Biotechnology – 20.1</vt:lpstr>
      <vt:lpstr>Biotechnology – 20.1 (cont.)</vt:lpstr>
      <vt:lpstr>Figure 20.6</vt:lpstr>
      <vt:lpstr>Figure 20.5</vt:lpstr>
      <vt:lpstr>Biotechnology – 20.1 (cont.)</vt:lpstr>
      <vt:lpstr>Figure 20.8b-3</vt:lpstr>
      <vt:lpstr>Figure 20.8</vt:lpstr>
      <vt:lpstr>Biotechnology – 20.4</vt:lpstr>
      <vt:lpstr>Unit 6 – Overview</vt:lpstr>
      <vt:lpstr>Genomes – YOU MUST KNOW</vt:lpstr>
      <vt:lpstr>Genomes – 21.2</vt:lpstr>
      <vt:lpstr>Genomes – 21.3</vt:lpstr>
      <vt:lpstr>Genomes – 21.4</vt:lpstr>
      <vt:lpstr>Genomes – 21.5</vt:lpstr>
      <vt:lpstr>Genomes – 21.6</vt:lpstr>
      <vt:lpstr>Unit 6 – Overview</vt:lpstr>
    </vt:vector>
  </TitlesOfParts>
  <Company>epsd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Review  The Energy of Life</dc:title>
  <dc:creator>Crystal DiCosmo-Ponticello</dc:creator>
  <cp:lastModifiedBy>Crystal DiCosmo-Ponticello</cp:lastModifiedBy>
  <cp:revision>65</cp:revision>
  <dcterms:created xsi:type="dcterms:W3CDTF">2016-10-25T13:10:21Z</dcterms:created>
  <dcterms:modified xsi:type="dcterms:W3CDTF">2016-12-14T13:12:59Z</dcterms:modified>
</cp:coreProperties>
</file>